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3" r:id="rId3"/>
    <p:sldId id="257" r:id="rId4"/>
    <p:sldId id="352" r:id="rId5"/>
    <p:sldId id="259" r:id="rId6"/>
    <p:sldId id="265" r:id="rId7"/>
    <p:sldId id="353" r:id="rId8"/>
    <p:sldId id="266" r:id="rId9"/>
    <p:sldId id="267" r:id="rId10"/>
    <p:sldId id="354" r:id="rId11"/>
    <p:sldId id="260" r:id="rId12"/>
    <p:sldId id="261" r:id="rId13"/>
    <p:sldId id="262" r:id="rId14"/>
    <p:sldId id="269" r:id="rId15"/>
    <p:sldId id="35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riam Patanian" initials="MP" lastIdx="11" clrIdx="0">
    <p:extLst>
      <p:ext uri="{19B8F6BF-5375-455C-9EA6-DF929625EA0E}">
        <p15:presenceInfo xmlns:p15="http://schemas.microsoft.com/office/powerpoint/2012/main" userId="S-1-5-21-3083836186-310529388-7925014-1001" providerId="AD"/>
      </p:ext>
    </p:extLst>
  </p:cmAuthor>
  <p:cmAuthor id="2" name="Susan Svencer" initials="SS" lastIdx="6" clrIdx="1">
    <p:extLst>
      <p:ext uri="{19B8F6BF-5375-455C-9EA6-DF929625EA0E}">
        <p15:presenceInfo xmlns:p15="http://schemas.microsoft.com/office/powerpoint/2012/main" userId="c052abe44b56021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A"/>
    <a:srgbClr val="00AA50"/>
    <a:srgbClr val="7F7F7F"/>
    <a:srgbClr val="BFBFBF"/>
    <a:srgbClr val="99A3E0"/>
    <a:srgbClr val="CEFB68"/>
    <a:srgbClr val="E4C399"/>
    <a:srgbClr val="FFCD66"/>
    <a:srgbClr val="E48D8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419"/>
    <p:restoredTop sz="92458" autoAdjust="0"/>
  </p:normalViewPr>
  <p:slideViewPr>
    <p:cSldViewPr snapToGrid="0" snapToObjects="1">
      <p:cViewPr>
        <p:scale>
          <a:sx n="44" d="100"/>
          <a:sy n="44" d="100"/>
        </p:scale>
        <p:origin x="1090" y="4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8" d="100"/>
          <a:sy n="118" d="100"/>
        </p:scale>
        <p:origin x="2992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08DA05-918B-6549-90CC-F9491AA256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77F5B7-A487-7147-B6E0-92ABAA88BD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8666A2-02B9-6547-8A8D-2BFA3B2768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76F75A-8FE4-654C-B51B-A85A6047E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46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F1301-E6E9-2E4A-8BA0-2E0D8905114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9A03C-5C83-7048-BDBA-AF384EE60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65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637D5-C19B-4091-9DCB-135D689E57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36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4025" y="687388"/>
            <a:ext cx="6102350" cy="34337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3586-BB7D-44A5-B99F-BA3027B203A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84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4025" y="687388"/>
            <a:ext cx="6102350" cy="34337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3586-BB7D-44A5-B99F-BA3027B203A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06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4025" y="687388"/>
            <a:ext cx="6102350" cy="34337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3586-BB7D-44A5-B99F-BA3027B203A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0003" y="954866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Gill Sans MT" panose="020B0502020104020203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0003" y="373192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Gill Sans MT" panose="020B0502020104020203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312" y="6356349"/>
            <a:ext cx="1626157" cy="365126"/>
          </a:xfrm>
        </p:spPr>
        <p:txBody>
          <a:bodyPr/>
          <a:lstStyle>
            <a:lvl1pPr>
              <a:defRPr>
                <a:latin typeface="Gill Sans MT" panose="020B0502020104020203" pitchFamily="34" charset="77"/>
              </a:defRPr>
            </a:lvl1pPr>
          </a:lstStyle>
          <a:p>
            <a:fld id="{C764DE79-268F-4C1A-8933-263129D2AF90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82737" y="6356350"/>
            <a:ext cx="4114800" cy="365125"/>
          </a:xfrm>
        </p:spPr>
        <p:txBody>
          <a:bodyPr/>
          <a:lstStyle>
            <a:lvl1pPr>
              <a:defRPr>
                <a:latin typeface="Gill Sans MT" panose="020B0502020104020203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80D2289-4630-1940-AF83-FA313BECFC90}"/>
              </a:ext>
            </a:extLst>
          </p:cNvPr>
          <p:cNvSpPr/>
          <p:nvPr userDrawn="1"/>
        </p:nvSpPr>
        <p:spPr>
          <a:xfrm>
            <a:off x="0" y="0"/>
            <a:ext cx="1617786" cy="6858000"/>
          </a:xfrm>
          <a:prstGeom prst="rect">
            <a:avLst/>
          </a:prstGeom>
          <a:solidFill>
            <a:srgbClr val="005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66E833D-973A-2841-B9E6-2C6E9B797FA4}"/>
              </a:ext>
            </a:extLst>
          </p:cNvPr>
          <p:cNvCxnSpPr>
            <a:cxnSpLocks/>
          </p:cNvCxnSpPr>
          <p:nvPr userDrawn="1"/>
        </p:nvCxnSpPr>
        <p:spPr>
          <a:xfrm flipV="1">
            <a:off x="2480995" y="3533505"/>
            <a:ext cx="9698740" cy="53166"/>
          </a:xfrm>
          <a:prstGeom prst="line">
            <a:avLst/>
          </a:prstGeom>
          <a:ln w="120650">
            <a:solidFill>
              <a:srgbClr val="00AA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606D6E6-B3D1-0142-A31B-218CE79DF14B}"/>
              </a:ext>
            </a:extLst>
          </p:cNvPr>
          <p:cNvCxnSpPr>
            <a:cxnSpLocks/>
          </p:cNvCxnSpPr>
          <p:nvPr userDrawn="1"/>
        </p:nvCxnSpPr>
        <p:spPr>
          <a:xfrm>
            <a:off x="1552471" y="0"/>
            <a:ext cx="0" cy="2316163"/>
          </a:xfrm>
          <a:prstGeom prst="line">
            <a:avLst/>
          </a:prstGeom>
          <a:ln w="120650">
            <a:solidFill>
              <a:srgbClr val="00AA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2EAA218-53EF-E048-9812-D30DEDBBF41A}"/>
              </a:ext>
            </a:extLst>
          </p:cNvPr>
          <p:cNvCxnSpPr>
            <a:cxnSpLocks/>
          </p:cNvCxnSpPr>
          <p:nvPr userDrawn="1"/>
        </p:nvCxnSpPr>
        <p:spPr>
          <a:xfrm flipH="1">
            <a:off x="1550126" y="4429919"/>
            <a:ext cx="2345" cy="2428081"/>
          </a:xfrm>
          <a:prstGeom prst="line">
            <a:avLst/>
          </a:prstGeom>
          <a:ln w="120650">
            <a:solidFill>
              <a:srgbClr val="00AA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0B7EF14-CEC9-B14B-8722-1C4B28756FEE}"/>
              </a:ext>
            </a:extLst>
          </p:cNvPr>
          <p:cNvCxnSpPr>
            <a:cxnSpLocks/>
          </p:cNvCxnSpPr>
          <p:nvPr userDrawn="1"/>
        </p:nvCxnSpPr>
        <p:spPr>
          <a:xfrm>
            <a:off x="-7764" y="3599734"/>
            <a:ext cx="391886" cy="0"/>
          </a:xfrm>
          <a:prstGeom prst="line">
            <a:avLst/>
          </a:prstGeom>
          <a:ln w="120650">
            <a:solidFill>
              <a:srgbClr val="00AA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EF882C9A-AD04-CD4D-BC22-BB82AE329B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96" y="2316163"/>
            <a:ext cx="2332007" cy="2332007"/>
          </a:xfrm>
          <a:prstGeom prst="ellipse">
            <a:avLst/>
          </a:prstGeom>
          <a:effectLst/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CBCAC5E-477E-4643-ADC5-CCD80B4FB3F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895806" y="6111875"/>
            <a:ext cx="3048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028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536-94A7-6245-9CBE-A64CC55EC7F8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581A-0D08-E14C-9726-02AAEA63D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6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536-94A7-6245-9CBE-A64CC55EC7F8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581A-0D08-E14C-9726-02AAEA63D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31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7" y="1734684"/>
            <a:ext cx="10515600" cy="4351338"/>
          </a:xfrm>
        </p:spPr>
        <p:txBody>
          <a:bodyPr/>
          <a:lstStyle>
            <a:lvl1pPr>
              <a:defRPr>
                <a:latin typeface="Gill Sans MT" panose="020B0502020104020203" pitchFamily="34" charset="77"/>
              </a:defRPr>
            </a:lvl1pPr>
            <a:lvl2pPr>
              <a:defRPr>
                <a:latin typeface="Gill Sans MT" panose="020B0502020104020203" pitchFamily="34" charset="77"/>
              </a:defRPr>
            </a:lvl2pPr>
            <a:lvl3pPr>
              <a:defRPr>
                <a:latin typeface="Gill Sans MT" panose="020B0502020104020203" pitchFamily="34" charset="77"/>
              </a:defRPr>
            </a:lvl3pPr>
            <a:lvl4pPr>
              <a:defRPr>
                <a:latin typeface="Gill Sans MT" panose="020B0502020104020203" pitchFamily="34" charset="77"/>
              </a:defRPr>
            </a:lvl4pPr>
            <a:lvl5pPr>
              <a:defRPr>
                <a:latin typeface="Gill Sans MT" panose="020B0502020104020203" pitchFamily="34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581A-0D08-E14C-9726-02AAEA63D4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24AB2A-239E-9D49-893B-6F7EE6D49EB1}"/>
              </a:ext>
            </a:extLst>
          </p:cNvPr>
          <p:cNvSpPr/>
          <p:nvPr userDrawn="1"/>
        </p:nvSpPr>
        <p:spPr>
          <a:xfrm rot="5400000">
            <a:off x="5789732" y="363227"/>
            <a:ext cx="612531" cy="12192004"/>
          </a:xfrm>
          <a:prstGeom prst="rect">
            <a:avLst/>
          </a:prstGeom>
          <a:solidFill>
            <a:srgbClr val="005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DCD8E3-806F-F648-BAD8-0FF8F8B082FD}"/>
              </a:ext>
            </a:extLst>
          </p:cNvPr>
          <p:cNvSpPr/>
          <p:nvPr userDrawn="1"/>
        </p:nvSpPr>
        <p:spPr>
          <a:xfrm>
            <a:off x="348706" y="0"/>
            <a:ext cx="187569" cy="6858000"/>
          </a:xfrm>
          <a:prstGeom prst="rect">
            <a:avLst/>
          </a:prstGeom>
          <a:solidFill>
            <a:srgbClr val="005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B4458FC-C536-2248-BE4D-3505137C10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4350" y="6191089"/>
            <a:ext cx="536280" cy="53628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1C601D4-2B9F-634B-9FA3-4A470B7C4F89}"/>
              </a:ext>
            </a:extLst>
          </p:cNvPr>
          <p:cNvSpPr txBox="1"/>
          <p:nvPr userDrawn="1"/>
        </p:nvSpPr>
        <p:spPr>
          <a:xfrm>
            <a:off x="7128150" y="6286123"/>
            <a:ext cx="4950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77"/>
              </a:rPr>
              <a:t>National Association of Chronic Disease Directors</a:t>
            </a:r>
          </a:p>
        </p:txBody>
      </p:sp>
    </p:spTree>
    <p:extLst>
      <p:ext uri="{BB962C8B-B14F-4D97-AF65-F5344CB8AC3E}">
        <p14:creationId xmlns:p14="http://schemas.microsoft.com/office/powerpoint/2010/main" val="1727111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536-94A7-6245-9CBE-A64CC55EC7F8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581A-0D08-E14C-9726-02AAEA63D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253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536-94A7-6245-9CBE-A64CC55EC7F8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581A-0D08-E14C-9726-02AAEA63D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09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536-94A7-6245-9CBE-A64CC55EC7F8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581A-0D08-E14C-9726-02AAEA63D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536-94A7-6245-9CBE-A64CC55EC7F8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581A-0D08-E14C-9726-02AAEA63D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40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536-94A7-6245-9CBE-A64CC55EC7F8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581A-0D08-E14C-9726-02AAEA63D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0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536-94A7-6245-9CBE-A64CC55EC7F8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581A-0D08-E14C-9726-02AAEA63D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2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536-94A7-6245-9CBE-A64CC55EC7F8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581A-0D08-E14C-9726-02AAEA63D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799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64536-94A7-6245-9CBE-A64CC55EC7F8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0581A-0D08-E14C-9726-02AAEA63D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121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90593" y="2385325"/>
            <a:ext cx="8048462" cy="1096048"/>
          </a:xfrm>
        </p:spPr>
        <p:txBody>
          <a:bodyPr>
            <a:normAutofit/>
          </a:bodyPr>
          <a:lstStyle/>
          <a:p>
            <a:r>
              <a:rPr lang="en-US" sz="3600" dirty="0"/>
              <a:t>Community e-Connect: </a:t>
            </a:r>
            <a:br>
              <a:rPr lang="en-US" sz="3600" dirty="0"/>
            </a:br>
            <a:r>
              <a:rPr lang="en-US" sz="3600" dirty="0"/>
              <a:t>Workflow Mapping</a:t>
            </a:r>
            <a:endParaRPr lang="en-US" sz="3600" b="1" dirty="0">
              <a:latin typeface="Gill Sans SemiBold" charset="0"/>
              <a:ea typeface="Gill Sans SemiBold" charset="0"/>
              <a:cs typeface="Gill Sans SemiBold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41478" y="-15826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FA1DF6F-797B-4FE4-843E-7CC303E1D9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25809" y="3761509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/>
              <a:t>A Toolkit for Community Health Centers, Community Based Organizations &amp; Public Health Partners</a:t>
            </a:r>
          </a:p>
        </p:txBody>
      </p:sp>
    </p:spTree>
    <p:extLst>
      <p:ext uri="{BB962C8B-B14F-4D97-AF65-F5344CB8AC3E}">
        <p14:creationId xmlns:p14="http://schemas.microsoft.com/office/powerpoint/2010/main" val="1203404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lowchart: Predefined Process 44"/>
          <p:cNvSpPr/>
          <p:nvPr/>
        </p:nvSpPr>
        <p:spPr>
          <a:xfrm>
            <a:off x="5495500" y="2405479"/>
            <a:ext cx="1629846" cy="2537191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solidFill>
                  <a:schemeClr val="tx1"/>
                </a:solidFill>
              </a:rPr>
              <a:t>CBO will:</a:t>
            </a:r>
          </a:p>
          <a:p>
            <a:pPr marL="171450" indent="-857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Provide potential participants detailed information about the workshop &amp; its schedule</a:t>
            </a:r>
          </a:p>
          <a:p>
            <a:pPr marL="171450" indent="-857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Schedule a program location and start date</a:t>
            </a:r>
          </a:p>
          <a:p>
            <a:pPr marL="171450" indent="-85725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Arrange for transportation if needed and available</a:t>
            </a:r>
          </a:p>
          <a:p>
            <a:r>
              <a:rPr lang="en-US" sz="900" b="1" dirty="0">
                <a:solidFill>
                  <a:schemeClr val="tx1"/>
                </a:solidFill>
              </a:rPr>
              <a:t>Lifestyle Coach </a:t>
            </a:r>
          </a:p>
          <a:p>
            <a:r>
              <a:rPr lang="en-US" sz="900" i="1" dirty="0">
                <a:solidFill>
                  <a:schemeClr val="tx1"/>
                </a:solidFill>
              </a:rPr>
              <a:t>[Within 1 week]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17015"/>
              </p:ext>
            </p:extLst>
          </p:nvPr>
        </p:nvGraphicFramePr>
        <p:xfrm>
          <a:off x="1366901" y="4714913"/>
          <a:ext cx="2610200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231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Table 1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31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Outreach</a:t>
                      </a:r>
                      <a:r>
                        <a:rPr lang="en-US" sz="1000" baseline="0" dirty="0"/>
                        <a:t> Guidance</a:t>
                      </a:r>
                      <a:endParaRPr lang="en-US" sz="1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0861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/>
                        <a:t>Call within 48 </a:t>
                      </a:r>
                      <a:r>
                        <a:rPr lang="en-US" sz="1000" dirty="0" err="1"/>
                        <a:t>hrs</a:t>
                      </a:r>
                      <a:r>
                        <a:rPr lang="en-US" sz="1000" dirty="0"/>
                        <a:t> of receiving referral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/>
                        <a:t>Call &gt;= 1x/day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/>
                        <a:t>Call &gt;1 phone #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/>
                        <a:t>AM,</a:t>
                      </a:r>
                      <a:r>
                        <a:rPr lang="en-US" sz="1000" baseline="0" dirty="0"/>
                        <a:t> Noon, PM attempts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aseline="0" dirty="0"/>
                        <a:t>Minimum of 3 outreach attempts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aseline="0" dirty="0"/>
                        <a:t>After 2 weeks, close referral</a:t>
                      </a:r>
                      <a:endParaRPr lang="en-US" sz="10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389005" y="2292737"/>
            <a:ext cx="524807" cy="413031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CBO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72400" y="2292737"/>
            <a:ext cx="11374507" cy="41303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51" name="TextBox 50"/>
          <p:cNvSpPr txBox="1"/>
          <p:nvPr/>
        </p:nvSpPr>
        <p:spPr>
          <a:xfrm>
            <a:off x="8522896" y="2454544"/>
            <a:ext cx="967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N</a:t>
            </a:r>
          </a:p>
        </p:txBody>
      </p:sp>
      <p:sp>
        <p:nvSpPr>
          <p:cNvPr id="58" name="Flowchart: Decision 57"/>
          <p:cNvSpPr/>
          <p:nvPr/>
        </p:nvSpPr>
        <p:spPr>
          <a:xfrm>
            <a:off x="3590099" y="2400202"/>
            <a:ext cx="1538534" cy="810857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Able to reach using guidance in table 1?</a:t>
            </a:r>
          </a:p>
        </p:txBody>
      </p:sp>
      <p:cxnSp>
        <p:nvCxnSpPr>
          <p:cNvPr id="257" name="Straight Arrow Connector 256"/>
          <p:cNvCxnSpPr>
            <a:cxnSpLocks/>
          </p:cNvCxnSpPr>
          <p:nvPr/>
        </p:nvCxnSpPr>
        <p:spPr>
          <a:xfrm>
            <a:off x="4335187" y="3223918"/>
            <a:ext cx="0" cy="1426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TextBox 272"/>
          <p:cNvSpPr txBox="1"/>
          <p:nvPr/>
        </p:nvSpPr>
        <p:spPr>
          <a:xfrm>
            <a:off x="4403361" y="3161595"/>
            <a:ext cx="1147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N</a:t>
            </a:r>
          </a:p>
        </p:txBody>
      </p:sp>
      <p:cxnSp>
        <p:nvCxnSpPr>
          <p:cNvPr id="206" name="Straight Arrow Connector 205"/>
          <p:cNvCxnSpPr>
            <a:cxnSpLocks/>
            <a:stCxn id="58" idx="3"/>
            <a:endCxn id="45" idx="1"/>
          </p:cNvCxnSpPr>
          <p:nvPr/>
        </p:nvCxnSpPr>
        <p:spPr>
          <a:xfrm>
            <a:off x="5128633" y="2805631"/>
            <a:ext cx="366867" cy="8684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TextBox 208"/>
          <p:cNvSpPr txBox="1"/>
          <p:nvPr/>
        </p:nvSpPr>
        <p:spPr>
          <a:xfrm>
            <a:off x="5199167" y="2783392"/>
            <a:ext cx="1199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Y</a:t>
            </a:r>
          </a:p>
        </p:txBody>
      </p:sp>
      <p:cxnSp>
        <p:nvCxnSpPr>
          <p:cNvPr id="256" name="Straight Arrow Connector 255"/>
          <p:cNvCxnSpPr>
            <a:cxnSpLocks/>
            <a:stCxn id="45" idx="3"/>
            <a:endCxn id="165" idx="1"/>
          </p:cNvCxnSpPr>
          <p:nvPr/>
        </p:nvCxnSpPr>
        <p:spPr>
          <a:xfrm flipV="1">
            <a:off x="7125346" y="2869008"/>
            <a:ext cx="248010" cy="8050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Flowchart: Terminator 91"/>
          <p:cNvSpPr/>
          <p:nvPr/>
        </p:nvSpPr>
        <p:spPr>
          <a:xfrm>
            <a:off x="8781233" y="2329478"/>
            <a:ext cx="1031506" cy="832117"/>
          </a:xfrm>
          <a:prstGeom prst="flowChartTerminator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Close – </a:t>
            </a:r>
            <a:r>
              <a:rPr lang="en-US" sz="900" dirty="0" err="1">
                <a:solidFill>
                  <a:schemeClr val="tx1"/>
                </a:solidFill>
              </a:rPr>
              <a:t>eRG</a:t>
            </a:r>
            <a:r>
              <a:rPr lang="en-US" sz="900" dirty="0">
                <a:solidFill>
                  <a:schemeClr val="tx1"/>
                </a:solidFill>
              </a:rPr>
              <a:t> notifies Clinical site (Closed, patient refused service)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Lifestyle Coach </a:t>
            </a:r>
          </a:p>
        </p:txBody>
      </p:sp>
      <p:cxnSp>
        <p:nvCxnSpPr>
          <p:cNvPr id="72" name="Straight Arrow Connector 71"/>
          <p:cNvCxnSpPr>
            <a:cxnSpLocks/>
            <a:stCxn id="165" idx="2"/>
            <a:endCxn id="123" idx="0"/>
          </p:cNvCxnSpPr>
          <p:nvPr/>
        </p:nvCxnSpPr>
        <p:spPr>
          <a:xfrm>
            <a:off x="7979748" y="3280477"/>
            <a:ext cx="189954" cy="2410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Flowchart: Terminator 76"/>
          <p:cNvSpPr/>
          <p:nvPr/>
        </p:nvSpPr>
        <p:spPr>
          <a:xfrm>
            <a:off x="3715844" y="3400880"/>
            <a:ext cx="1238685" cy="810857"/>
          </a:xfrm>
          <a:prstGeom prst="flowChartTerminator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Close –</a:t>
            </a:r>
            <a:r>
              <a:rPr lang="en-US" sz="900" dirty="0" err="1">
                <a:solidFill>
                  <a:schemeClr val="tx1"/>
                </a:solidFill>
              </a:rPr>
              <a:t>eRG</a:t>
            </a:r>
            <a:r>
              <a:rPr lang="en-US" sz="900" dirty="0">
                <a:solidFill>
                  <a:schemeClr val="tx1"/>
                </a:solidFill>
              </a:rPr>
              <a:t> notifies Clinical site (Closed, unable to contact) 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Lifestyle Coach </a:t>
            </a:r>
          </a:p>
        </p:txBody>
      </p:sp>
      <p:sp>
        <p:nvSpPr>
          <p:cNvPr id="123" name="Flowchart: Terminator 122">
            <a:extLst>
              <a:ext uri="{FF2B5EF4-FFF2-40B4-BE49-F238E27FC236}">
                <a16:creationId xmlns:a16="http://schemas.microsoft.com/office/drawing/2014/main" id="{173744F9-71C5-45B8-BB82-C8079BF6CE16}"/>
              </a:ext>
            </a:extLst>
          </p:cNvPr>
          <p:cNvSpPr/>
          <p:nvPr/>
        </p:nvSpPr>
        <p:spPr>
          <a:xfrm>
            <a:off x="7607073" y="3521544"/>
            <a:ext cx="1125258" cy="775373"/>
          </a:xfrm>
          <a:prstGeom prst="flowChartTerminator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Feedback – </a:t>
            </a:r>
            <a:r>
              <a:rPr lang="en-US" sz="900" dirty="0" err="1">
                <a:solidFill>
                  <a:schemeClr val="tx1"/>
                </a:solidFill>
              </a:rPr>
              <a:t>eRG</a:t>
            </a:r>
            <a:r>
              <a:rPr lang="en-US" sz="900" dirty="0">
                <a:solidFill>
                  <a:schemeClr val="tx1"/>
                </a:solidFill>
              </a:rPr>
              <a:t> notifies Clinical site (Open, patient enrolled) </a:t>
            </a:r>
            <a:r>
              <a:rPr lang="en-US" sz="900" b="1" dirty="0">
                <a:solidFill>
                  <a:schemeClr val="tx1"/>
                </a:solidFill>
              </a:rPr>
              <a:t>Lifestyle Coach 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9447B5DF-0F88-481D-81B5-FB767647E354}"/>
              </a:ext>
            </a:extLst>
          </p:cNvPr>
          <p:cNvSpPr txBox="1"/>
          <p:nvPr/>
        </p:nvSpPr>
        <p:spPr>
          <a:xfrm>
            <a:off x="8106520" y="3229287"/>
            <a:ext cx="22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Y</a:t>
            </a:r>
          </a:p>
        </p:txBody>
      </p: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C531FD14-0C3E-413E-8E38-13421A149540}"/>
              </a:ext>
            </a:extLst>
          </p:cNvPr>
          <p:cNvCxnSpPr>
            <a:cxnSpLocks/>
            <a:stCxn id="165" idx="3"/>
            <a:endCxn id="92" idx="1"/>
          </p:cNvCxnSpPr>
          <p:nvPr/>
        </p:nvCxnSpPr>
        <p:spPr>
          <a:xfrm flipV="1">
            <a:off x="8586140" y="2745537"/>
            <a:ext cx="195093" cy="123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Flowchart: Decision 164">
            <a:extLst>
              <a:ext uri="{FF2B5EF4-FFF2-40B4-BE49-F238E27FC236}">
                <a16:creationId xmlns:a16="http://schemas.microsoft.com/office/drawing/2014/main" id="{05BFF28D-38A7-4245-A39D-53E2CD9BF779}"/>
              </a:ext>
            </a:extLst>
          </p:cNvPr>
          <p:cNvSpPr/>
          <p:nvPr/>
        </p:nvSpPr>
        <p:spPr>
          <a:xfrm>
            <a:off x="7373356" y="2457539"/>
            <a:ext cx="1212784" cy="822938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Patient enrolled?</a:t>
            </a:r>
          </a:p>
        </p:txBody>
      </p:sp>
      <p:cxnSp>
        <p:nvCxnSpPr>
          <p:cNvPr id="195" name="Straight Arrow Connector 194">
            <a:extLst>
              <a:ext uri="{FF2B5EF4-FFF2-40B4-BE49-F238E27FC236}">
                <a16:creationId xmlns:a16="http://schemas.microsoft.com/office/drawing/2014/main" id="{27DE2966-57A1-49E6-A836-2AA43F15F4F9}"/>
              </a:ext>
            </a:extLst>
          </p:cNvPr>
          <p:cNvCxnSpPr>
            <a:cxnSpLocks/>
            <a:stCxn id="184" idx="0"/>
          </p:cNvCxnSpPr>
          <p:nvPr/>
        </p:nvCxnSpPr>
        <p:spPr>
          <a:xfrm flipH="1" flipV="1">
            <a:off x="10714321" y="1713592"/>
            <a:ext cx="17809" cy="1648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>
            <a:extLst>
              <a:ext uri="{FF2B5EF4-FFF2-40B4-BE49-F238E27FC236}">
                <a16:creationId xmlns:a16="http://schemas.microsoft.com/office/drawing/2014/main" id="{4C2A86C6-93C6-4355-A5C7-32C4E05EF015}"/>
              </a:ext>
            </a:extLst>
          </p:cNvPr>
          <p:cNvCxnSpPr>
            <a:cxnSpLocks/>
            <a:stCxn id="78" idx="3"/>
            <a:endCxn id="58" idx="1"/>
          </p:cNvCxnSpPr>
          <p:nvPr/>
        </p:nvCxnSpPr>
        <p:spPr>
          <a:xfrm flipV="1">
            <a:off x="3406729" y="2805631"/>
            <a:ext cx="183370" cy="328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Flowchart: Predefined Process 65">
            <a:extLst>
              <a:ext uri="{FF2B5EF4-FFF2-40B4-BE49-F238E27FC236}">
                <a16:creationId xmlns:a16="http://schemas.microsoft.com/office/drawing/2014/main" id="{E15DBB0F-8921-47C6-A562-7409E19A96B8}"/>
              </a:ext>
            </a:extLst>
          </p:cNvPr>
          <p:cNvSpPr/>
          <p:nvPr/>
        </p:nvSpPr>
        <p:spPr>
          <a:xfrm>
            <a:off x="1015842" y="2424778"/>
            <a:ext cx="969367" cy="139353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solidFill>
                  <a:schemeClr val="tx1"/>
                </a:solidFill>
              </a:rPr>
              <a:t>CBO staff notified via email of referral, log into </a:t>
            </a:r>
            <a:r>
              <a:rPr lang="en-US" sz="900" dirty="0" err="1">
                <a:solidFill>
                  <a:schemeClr val="tx1"/>
                </a:solidFill>
              </a:rPr>
              <a:t>eRG</a:t>
            </a:r>
            <a:r>
              <a:rPr lang="en-US" sz="900" dirty="0">
                <a:solidFill>
                  <a:schemeClr val="tx1"/>
                </a:solidFill>
              </a:rPr>
              <a:t> to review</a:t>
            </a:r>
          </a:p>
          <a:p>
            <a:r>
              <a:rPr lang="en-US" sz="900" b="1" dirty="0">
                <a:solidFill>
                  <a:schemeClr val="tx1"/>
                </a:solidFill>
              </a:rPr>
              <a:t> </a:t>
            </a:r>
            <a:r>
              <a:rPr lang="en-US" sz="900" b="1" dirty="0" err="1">
                <a:solidFill>
                  <a:schemeClr val="tx1"/>
                </a:solidFill>
              </a:rPr>
              <a:t>Proj</a:t>
            </a:r>
            <a:r>
              <a:rPr lang="en-US" sz="900" b="1" dirty="0">
                <a:solidFill>
                  <a:schemeClr val="tx1"/>
                </a:solidFill>
              </a:rPr>
              <a:t> Asst Victoria </a:t>
            </a:r>
          </a:p>
          <a:p>
            <a:r>
              <a:rPr lang="en-US" sz="900" i="1" dirty="0">
                <a:solidFill>
                  <a:schemeClr val="tx1"/>
                </a:solidFill>
              </a:rPr>
              <a:t>[Daily]</a:t>
            </a:r>
          </a:p>
        </p:txBody>
      </p:sp>
      <p:sp>
        <p:nvSpPr>
          <p:cNvPr id="78" name="Flowchart: Predefined Process 77">
            <a:extLst>
              <a:ext uri="{FF2B5EF4-FFF2-40B4-BE49-F238E27FC236}">
                <a16:creationId xmlns:a16="http://schemas.microsoft.com/office/drawing/2014/main" id="{F0D9D297-B75B-4926-92E2-96075B9FD7F6}"/>
              </a:ext>
            </a:extLst>
          </p:cNvPr>
          <p:cNvSpPr/>
          <p:nvPr/>
        </p:nvSpPr>
        <p:spPr>
          <a:xfrm>
            <a:off x="2255256" y="2437758"/>
            <a:ext cx="1151473" cy="139353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solidFill>
                  <a:schemeClr val="tx1"/>
                </a:solidFill>
              </a:rPr>
              <a:t>CBO staff notifies appropriate lifestyle coach of referral so they can schedule</a:t>
            </a:r>
          </a:p>
          <a:p>
            <a:r>
              <a:rPr lang="en-US" sz="900" b="1" dirty="0">
                <a:solidFill>
                  <a:schemeClr val="tx1"/>
                </a:solidFill>
              </a:rPr>
              <a:t> </a:t>
            </a:r>
            <a:r>
              <a:rPr lang="en-US" sz="900" b="1" dirty="0" err="1">
                <a:solidFill>
                  <a:schemeClr val="tx1"/>
                </a:solidFill>
              </a:rPr>
              <a:t>Proj</a:t>
            </a:r>
            <a:r>
              <a:rPr lang="en-US" sz="900" b="1" dirty="0">
                <a:solidFill>
                  <a:schemeClr val="tx1"/>
                </a:solidFill>
              </a:rPr>
              <a:t> Asst Victoria </a:t>
            </a:r>
          </a:p>
          <a:p>
            <a:r>
              <a:rPr lang="en-US" sz="900" i="1" dirty="0">
                <a:solidFill>
                  <a:schemeClr val="tx1"/>
                </a:solidFill>
              </a:rPr>
              <a:t>[Daily]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13A0D32E-1078-46A4-8436-B77CC79955D9}"/>
              </a:ext>
            </a:extLst>
          </p:cNvPr>
          <p:cNvCxnSpPr>
            <a:cxnSpLocks/>
            <a:stCxn id="66" idx="3"/>
          </p:cNvCxnSpPr>
          <p:nvPr/>
        </p:nvCxnSpPr>
        <p:spPr>
          <a:xfrm flipV="1">
            <a:off x="1985209" y="3062912"/>
            <a:ext cx="221792" cy="586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Flowchart: Terminator 96">
            <a:extLst>
              <a:ext uri="{FF2B5EF4-FFF2-40B4-BE49-F238E27FC236}">
                <a16:creationId xmlns:a16="http://schemas.microsoft.com/office/drawing/2014/main" id="{7865E6CD-879E-41A3-ADBC-104800DF772B}"/>
              </a:ext>
            </a:extLst>
          </p:cNvPr>
          <p:cNvSpPr/>
          <p:nvPr/>
        </p:nvSpPr>
        <p:spPr>
          <a:xfrm>
            <a:off x="7397845" y="4725237"/>
            <a:ext cx="1576152" cy="944579"/>
          </a:xfrm>
          <a:prstGeom prst="flowChartTerminator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Feedback – </a:t>
            </a:r>
            <a:r>
              <a:rPr lang="en-US" sz="900" dirty="0" err="1">
                <a:solidFill>
                  <a:schemeClr val="tx1"/>
                </a:solidFill>
              </a:rPr>
              <a:t>eRG</a:t>
            </a:r>
            <a:r>
              <a:rPr lang="en-US" sz="900" dirty="0">
                <a:solidFill>
                  <a:schemeClr val="tx1"/>
                </a:solidFill>
              </a:rPr>
              <a:t> notifies Clinical site of progress at 29 weeks (Open, In progress) </a:t>
            </a:r>
            <a:r>
              <a:rPr lang="en-US" sz="900" b="1" dirty="0">
                <a:solidFill>
                  <a:schemeClr val="tx1"/>
                </a:solidFill>
              </a:rPr>
              <a:t>Lifestyle Coach </a:t>
            </a:r>
          </a:p>
          <a:p>
            <a:pPr algn="ctr"/>
            <a:r>
              <a:rPr lang="en-US" sz="900" i="1" dirty="0">
                <a:solidFill>
                  <a:schemeClr val="tx1"/>
                </a:solidFill>
              </a:rPr>
              <a:t>[6 months after program initiation]</a:t>
            </a:r>
            <a:endParaRPr lang="en-US" sz="900" b="1" dirty="0">
              <a:solidFill>
                <a:schemeClr val="tx1"/>
              </a:solidFill>
            </a:endParaRP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ABEB80C0-51B9-4142-BE6B-0857F8C0AEFD}"/>
              </a:ext>
            </a:extLst>
          </p:cNvPr>
          <p:cNvCxnSpPr>
            <a:cxnSpLocks/>
            <a:stCxn id="123" idx="2"/>
            <a:endCxn id="97" idx="0"/>
          </p:cNvCxnSpPr>
          <p:nvPr/>
        </p:nvCxnSpPr>
        <p:spPr>
          <a:xfrm>
            <a:off x="8169702" y="4296917"/>
            <a:ext cx="16219" cy="428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Flowchart: Decision 111">
            <a:extLst>
              <a:ext uri="{FF2B5EF4-FFF2-40B4-BE49-F238E27FC236}">
                <a16:creationId xmlns:a16="http://schemas.microsoft.com/office/drawing/2014/main" id="{7211EE37-3F6D-4AC8-8CDC-34171CA9F56C}"/>
              </a:ext>
            </a:extLst>
          </p:cNvPr>
          <p:cNvSpPr/>
          <p:nvPr/>
        </p:nvSpPr>
        <p:spPr>
          <a:xfrm>
            <a:off x="9009859" y="4139406"/>
            <a:ext cx="1375900" cy="944579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Patient complete DPP?</a:t>
            </a:r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C1CCB3E3-CFD9-4E77-93DC-5E96F8F2B5C4}"/>
              </a:ext>
            </a:extLst>
          </p:cNvPr>
          <p:cNvCxnSpPr>
            <a:cxnSpLocks/>
            <a:stCxn id="112" idx="0"/>
            <a:endCxn id="184" idx="1"/>
          </p:cNvCxnSpPr>
          <p:nvPr/>
        </p:nvCxnSpPr>
        <p:spPr>
          <a:xfrm flipV="1">
            <a:off x="9697809" y="3788646"/>
            <a:ext cx="311510" cy="350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97721DC9-5DAE-4612-A9FB-8BE29375FBE7}"/>
              </a:ext>
            </a:extLst>
          </p:cNvPr>
          <p:cNvSpPr txBox="1"/>
          <p:nvPr/>
        </p:nvSpPr>
        <p:spPr>
          <a:xfrm>
            <a:off x="9617491" y="3788646"/>
            <a:ext cx="1143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Y</a:t>
            </a:r>
          </a:p>
        </p:txBody>
      </p: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0EB9DF88-B541-41B1-A6E0-45411479586D}"/>
              </a:ext>
            </a:extLst>
          </p:cNvPr>
          <p:cNvCxnSpPr>
            <a:cxnSpLocks/>
            <a:stCxn id="97" idx="3"/>
          </p:cNvCxnSpPr>
          <p:nvPr/>
        </p:nvCxnSpPr>
        <p:spPr>
          <a:xfrm flipV="1">
            <a:off x="8973997" y="4853977"/>
            <a:ext cx="322989" cy="343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3FA7E511-ADFD-489B-9340-5ADAA1CA5084}"/>
              </a:ext>
            </a:extLst>
          </p:cNvPr>
          <p:cNvSpPr txBox="1"/>
          <p:nvPr/>
        </p:nvSpPr>
        <p:spPr>
          <a:xfrm>
            <a:off x="10385759" y="4773687"/>
            <a:ext cx="967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N</a:t>
            </a:r>
          </a:p>
        </p:txBody>
      </p: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0599D879-55BF-4B35-8272-18D0987D5B61}"/>
              </a:ext>
            </a:extLst>
          </p:cNvPr>
          <p:cNvCxnSpPr>
            <a:cxnSpLocks/>
            <a:endCxn id="132" idx="0"/>
          </p:cNvCxnSpPr>
          <p:nvPr/>
        </p:nvCxnSpPr>
        <p:spPr>
          <a:xfrm>
            <a:off x="10385759" y="4635762"/>
            <a:ext cx="548682" cy="561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0B38ADB-BD4E-4B39-A29C-D89D63D22207}"/>
              </a:ext>
            </a:extLst>
          </p:cNvPr>
          <p:cNvCxnSpPr>
            <a:cxnSpLocks/>
            <a:stCxn id="132" idx="0"/>
          </p:cNvCxnSpPr>
          <p:nvPr/>
        </p:nvCxnSpPr>
        <p:spPr>
          <a:xfrm flipV="1">
            <a:off x="10934441" y="1654628"/>
            <a:ext cx="0" cy="35428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Flowchart: Terminator 183">
            <a:extLst>
              <a:ext uri="{FF2B5EF4-FFF2-40B4-BE49-F238E27FC236}">
                <a16:creationId xmlns:a16="http://schemas.microsoft.com/office/drawing/2014/main" id="{9A4CB156-D647-4065-84C7-A1D52CF0D54F}"/>
              </a:ext>
            </a:extLst>
          </p:cNvPr>
          <p:cNvSpPr/>
          <p:nvPr/>
        </p:nvSpPr>
        <p:spPr>
          <a:xfrm>
            <a:off x="10009319" y="3361928"/>
            <a:ext cx="1445622" cy="853436"/>
          </a:xfrm>
          <a:prstGeom prst="flowChartTerminator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Close – </a:t>
            </a:r>
            <a:r>
              <a:rPr lang="en-US" sz="900" dirty="0" err="1">
                <a:solidFill>
                  <a:schemeClr val="tx1"/>
                </a:solidFill>
              </a:rPr>
              <a:t>eRG</a:t>
            </a:r>
            <a:r>
              <a:rPr lang="en-US" sz="900" dirty="0">
                <a:solidFill>
                  <a:schemeClr val="tx1"/>
                </a:solidFill>
              </a:rPr>
              <a:t> notifies Clinical site (Closed, Patient completed) 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Lifestyle Coach </a:t>
            </a:r>
          </a:p>
          <a:p>
            <a:pPr algn="ctr"/>
            <a:r>
              <a:rPr lang="en-US" sz="900" i="1" dirty="0">
                <a:solidFill>
                  <a:schemeClr val="tx1"/>
                </a:solidFill>
              </a:rPr>
              <a:t>[Within 1 week of prog completion]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132" name="Flowchart: Terminator 131">
            <a:extLst>
              <a:ext uri="{FF2B5EF4-FFF2-40B4-BE49-F238E27FC236}">
                <a16:creationId xmlns:a16="http://schemas.microsoft.com/office/drawing/2014/main" id="{3DE92FB8-C2FB-49F9-BC91-7AF4EABB7C4D}"/>
              </a:ext>
            </a:extLst>
          </p:cNvPr>
          <p:cNvSpPr/>
          <p:nvPr/>
        </p:nvSpPr>
        <p:spPr>
          <a:xfrm>
            <a:off x="10211630" y="5197526"/>
            <a:ext cx="1445621" cy="1113258"/>
          </a:xfrm>
          <a:prstGeom prst="flowChartTerminator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Close – </a:t>
            </a:r>
            <a:r>
              <a:rPr lang="en-US" sz="900" dirty="0" err="1">
                <a:solidFill>
                  <a:schemeClr val="tx1"/>
                </a:solidFill>
              </a:rPr>
              <a:t>eRG</a:t>
            </a:r>
            <a:r>
              <a:rPr lang="en-US" sz="900" dirty="0">
                <a:solidFill>
                  <a:schemeClr val="tx1"/>
                </a:solidFill>
              </a:rPr>
              <a:t> notifies Clinical site (Closed, patient did not complete)</a:t>
            </a:r>
            <a:endParaRPr lang="en-US" sz="900" i="1" dirty="0"/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Lifestyle Coach </a:t>
            </a:r>
          </a:p>
          <a:p>
            <a:pPr algn="ctr"/>
            <a:r>
              <a:rPr lang="en-US" sz="900" i="1" dirty="0">
                <a:solidFill>
                  <a:schemeClr val="tx1"/>
                </a:solidFill>
              </a:rPr>
              <a:t>[Within 1 week of dropping out]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38140A0-6AD5-4239-BC5A-63125181043C}"/>
              </a:ext>
            </a:extLst>
          </p:cNvPr>
          <p:cNvSpPr txBox="1"/>
          <p:nvPr/>
        </p:nvSpPr>
        <p:spPr>
          <a:xfrm>
            <a:off x="1571129" y="1227726"/>
            <a:ext cx="51087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Workflow for pre-diabetes electronic referrals and feedback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D740585-DC7C-4E54-92D3-22C65BACCECA}"/>
              </a:ext>
            </a:extLst>
          </p:cNvPr>
          <p:cNvSpPr txBox="1"/>
          <p:nvPr/>
        </p:nvSpPr>
        <p:spPr>
          <a:xfrm>
            <a:off x="1645632" y="1566280"/>
            <a:ext cx="175240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Process origin – Clinical site</a:t>
            </a:r>
          </a:p>
          <a:p>
            <a:r>
              <a:rPr lang="en-US" sz="1100" dirty="0"/>
              <a:t>Process end – Clinical site</a:t>
            </a:r>
          </a:p>
          <a:p>
            <a:r>
              <a:rPr lang="en-US" sz="1100" dirty="0"/>
              <a:t>Other parties –CBOs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2E66D9E-54D8-4DCA-8D03-B0053C1B4542}"/>
              </a:ext>
            </a:extLst>
          </p:cNvPr>
          <p:cNvSpPr txBox="1"/>
          <p:nvPr/>
        </p:nvSpPr>
        <p:spPr>
          <a:xfrm>
            <a:off x="7898401" y="1277600"/>
            <a:ext cx="275599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/>
              <a:t>Legend</a:t>
            </a:r>
            <a:r>
              <a:rPr lang="en-US" sz="1100" dirty="0"/>
              <a:t>:</a:t>
            </a:r>
          </a:p>
          <a:p>
            <a:r>
              <a:rPr lang="en-US" sz="1100" dirty="0"/>
              <a:t>Green = outgoing e-Referral</a:t>
            </a:r>
          </a:p>
          <a:p>
            <a:r>
              <a:rPr lang="en-US" sz="1100" dirty="0"/>
              <a:t>Yellow = e-Referral feedback reports</a:t>
            </a:r>
          </a:p>
          <a:p>
            <a:r>
              <a:rPr lang="en-US" sz="1100" b="1" dirty="0"/>
              <a:t>Bolded = Person responsible for each step</a:t>
            </a:r>
          </a:p>
          <a:p>
            <a:r>
              <a:rPr lang="en-US" sz="1100" i="1" dirty="0"/>
              <a:t>Italics = timing of or trigger for step</a:t>
            </a:r>
          </a:p>
        </p:txBody>
      </p:sp>
      <p:sp>
        <p:nvSpPr>
          <p:cNvPr id="76" name="Title 1">
            <a:extLst>
              <a:ext uri="{FF2B5EF4-FFF2-40B4-BE49-F238E27FC236}">
                <a16:creationId xmlns:a16="http://schemas.microsoft.com/office/drawing/2014/main" id="{7FCAF8F0-23A7-42AB-8593-2E0FAE84EC5E}"/>
              </a:ext>
            </a:extLst>
          </p:cNvPr>
          <p:cNvSpPr txBox="1">
            <a:spLocks/>
          </p:cNvSpPr>
          <p:nvPr/>
        </p:nvSpPr>
        <p:spPr>
          <a:xfrm>
            <a:off x="488165" y="251590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Referral Acceptance and Closing the Loop</a:t>
            </a:r>
          </a:p>
        </p:txBody>
      </p:sp>
    </p:spTree>
    <p:extLst>
      <p:ext uri="{BB962C8B-B14F-4D97-AF65-F5344CB8AC3E}">
        <p14:creationId xmlns:p14="http://schemas.microsoft.com/office/powerpoint/2010/main" val="1750010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F998C-CE95-4B97-9D4F-FC040E4E6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8229" y="274638"/>
            <a:ext cx="61722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Additional Context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8F7BDE-3418-499C-BAC3-1D48486EE274}"/>
              </a:ext>
            </a:extLst>
          </p:cNvPr>
          <p:cNvSpPr txBox="1"/>
          <p:nvPr/>
        </p:nvSpPr>
        <p:spPr>
          <a:xfrm>
            <a:off x="792235" y="898979"/>
            <a:ext cx="29959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1.1 - Activity Status Events:  All feedback reports must include an activity status. Options include: </a:t>
            </a:r>
          </a:p>
          <a:p>
            <a:endParaRPr lang="en-US" sz="1200" dirty="0"/>
          </a:p>
          <a:p>
            <a:pPr marL="80010" indent="-80010">
              <a:buFont typeface="Arial" pitchFamily="34" charset="0"/>
              <a:buChar char="•"/>
            </a:pPr>
            <a:r>
              <a:rPr lang="en-US" sz="1200" dirty="0"/>
              <a:t>In progress - DEFAULT</a:t>
            </a:r>
          </a:p>
          <a:p>
            <a:pPr marL="80010" indent="-80010">
              <a:buFont typeface="Arial" pitchFamily="34" charset="0"/>
              <a:buChar char="•"/>
            </a:pPr>
            <a:r>
              <a:rPr lang="en-US" sz="1200" dirty="0"/>
              <a:t>Patient completed program – ATTENDED ABOVE THRESHOLD</a:t>
            </a:r>
          </a:p>
          <a:p>
            <a:pPr marL="80010" indent="-80010">
              <a:buFont typeface="Arial" pitchFamily="34" charset="0"/>
              <a:buChar char="•"/>
            </a:pPr>
            <a:r>
              <a:rPr lang="en-US" sz="1200" dirty="0"/>
              <a:t>Patient did not complete program – LOST AFTER PGM START</a:t>
            </a:r>
          </a:p>
          <a:p>
            <a:pPr marL="80010" indent="-80010">
              <a:buFont typeface="Arial" pitchFamily="34" charset="0"/>
              <a:buChar char="•"/>
            </a:pPr>
            <a:r>
              <a:rPr lang="en-US" sz="1200" dirty="0"/>
              <a:t>Patient enrolled – CONSENTED + PROVIDED INFO</a:t>
            </a:r>
          </a:p>
          <a:p>
            <a:pPr marL="80010" indent="-80010">
              <a:buFont typeface="Arial" pitchFamily="34" charset="0"/>
              <a:buChar char="•"/>
            </a:pPr>
            <a:r>
              <a:rPr lang="en-US" sz="1200" dirty="0"/>
              <a:t>Patient no show -  LOST BTW ENROLLED AND 1</a:t>
            </a:r>
            <a:r>
              <a:rPr lang="en-US" sz="1200" baseline="30000" dirty="0"/>
              <a:t>ST</a:t>
            </a:r>
            <a:r>
              <a:rPr lang="en-US" sz="1200" dirty="0"/>
              <a:t> SVC DATE</a:t>
            </a:r>
          </a:p>
          <a:p>
            <a:pPr marL="80010" indent="-80010">
              <a:buFont typeface="Arial" pitchFamily="34" charset="0"/>
              <a:buChar char="•"/>
            </a:pPr>
            <a:r>
              <a:rPr lang="en-US" sz="1200" dirty="0"/>
              <a:t>Patient refused service – DID NOT CONSENT</a:t>
            </a:r>
          </a:p>
          <a:p>
            <a:pPr marL="80010" indent="-80010">
              <a:buFont typeface="Arial" pitchFamily="34" charset="0"/>
              <a:buChar char="•"/>
            </a:pPr>
            <a:r>
              <a:rPr lang="en-US" sz="1200" dirty="0"/>
              <a:t>Unable to contact patient – FAILED O/R</a:t>
            </a:r>
          </a:p>
          <a:p>
            <a:endParaRPr lang="en-US" sz="1200" dirty="0"/>
          </a:p>
          <a:p>
            <a:r>
              <a:rPr lang="en-US" sz="1200" dirty="0"/>
              <a:t>NOTE: Use of activity status events, scheduled feedback reports and feedback report content must support monitoring and evaluation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9EEC1D-0DF5-4B3F-B147-F7D734FBE20D}"/>
              </a:ext>
            </a:extLst>
          </p:cNvPr>
          <p:cNvSpPr txBox="1"/>
          <p:nvPr/>
        </p:nvSpPr>
        <p:spPr>
          <a:xfrm>
            <a:off x="6645528" y="902153"/>
            <a:ext cx="175824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1.3 - Referral Status Events: When a feedback report is sent from QTAC to NVHCs, the feedback report status must be OPEN or CLOSED:</a:t>
            </a:r>
          </a:p>
          <a:p>
            <a:endParaRPr lang="en-US" sz="1200" dirty="0"/>
          </a:p>
          <a:p>
            <a:pPr marL="80010" indent="-80010">
              <a:buFont typeface="Arial" pitchFamily="34" charset="0"/>
              <a:buChar char="•"/>
            </a:pPr>
            <a:r>
              <a:rPr lang="en-US" sz="1200" dirty="0"/>
              <a:t>OPEN – Subsequent feedback reports are allowed.</a:t>
            </a:r>
          </a:p>
          <a:p>
            <a:pPr marL="80010" indent="-80010">
              <a:buFont typeface="Arial" pitchFamily="34" charset="0"/>
              <a:buChar char="•"/>
            </a:pPr>
            <a:r>
              <a:rPr lang="en-US" sz="1200" dirty="0"/>
              <a:t>CLOSED – No subsequent feedback reports are allowed.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428B12-F40B-4BDF-8A5F-67350CF0D06E}"/>
              </a:ext>
            </a:extLst>
          </p:cNvPr>
          <p:cNvSpPr txBox="1"/>
          <p:nvPr/>
        </p:nvSpPr>
        <p:spPr>
          <a:xfrm>
            <a:off x="3897706" y="866775"/>
            <a:ext cx="240149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1.2 - Barriers to service: Barriers to service are added to the feedback report when the patient does not start or does not complete the program. Barriers to service options include:</a:t>
            </a:r>
          </a:p>
          <a:p>
            <a:endParaRPr lang="en-US" sz="1200" dirty="0"/>
          </a:p>
          <a:p>
            <a:pPr marL="80010" indent="-80010">
              <a:buFont typeface="Arial" pitchFamily="34" charset="0"/>
              <a:buChar char="•"/>
            </a:pPr>
            <a:r>
              <a:rPr lang="en-US" sz="1200" dirty="0"/>
              <a:t>Transportation</a:t>
            </a:r>
          </a:p>
          <a:p>
            <a:pPr marL="80010" indent="-80010">
              <a:buFont typeface="Arial" pitchFamily="34" charset="0"/>
              <a:buChar char="•"/>
            </a:pPr>
            <a:r>
              <a:rPr lang="en-US" sz="1200" dirty="0"/>
              <a:t>Financial (PROGRAM COST)</a:t>
            </a:r>
          </a:p>
          <a:p>
            <a:pPr marL="80010" indent="-80010">
              <a:buFont typeface="Arial" pitchFamily="34" charset="0"/>
              <a:buChar char="•"/>
            </a:pPr>
            <a:r>
              <a:rPr lang="en-US" sz="1200" dirty="0"/>
              <a:t>Child care</a:t>
            </a:r>
          </a:p>
          <a:p>
            <a:pPr marL="80010" indent="-80010">
              <a:buFont typeface="Arial" pitchFamily="34" charset="0"/>
              <a:buChar char="•"/>
            </a:pPr>
            <a:r>
              <a:rPr lang="en-US" sz="1200" dirty="0"/>
              <a:t>Scheduling</a:t>
            </a:r>
          </a:p>
          <a:p>
            <a:pPr marL="80010" indent="-80010">
              <a:buFont typeface="Arial" pitchFamily="34" charset="0"/>
              <a:buChar char="•"/>
            </a:pPr>
            <a:r>
              <a:rPr lang="en-US" sz="1200" i="1" dirty="0"/>
              <a:t>What other categories?</a:t>
            </a:r>
          </a:p>
          <a:p>
            <a:pPr marL="80010" indent="-80010">
              <a:buFont typeface="Arial" pitchFamily="34" charset="0"/>
              <a:buChar char="•"/>
            </a:pPr>
            <a:r>
              <a:rPr lang="en-US" sz="1200" dirty="0"/>
              <a:t>Other – </a:t>
            </a:r>
            <a:r>
              <a:rPr lang="en-US" sz="1200" i="1" dirty="0"/>
              <a:t>free text field?</a:t>
            </a:r>
          </a:p>
          <a:p>
            <a:pPr marL="80010" indent="-80010">
              <a:buFont typeface="Arial" pitchFamily="34" charset="0"/>
              <a:buChar char="•"/>
            </a:pPr>
            <a:r>
              <a:rPr lang="en-US" sz="1200" dirty="0"/>
              <a:t>Consent not provided – COVERED IN 1.1</a:t>
            </a:r>
          </a:p>
          <a:p>
            <a:pPr marL="80010" indent="-80010">
              <a:buFont typeface="Arial" pitchFamily="34" charset="0"/>
              <a:buChar char="•"/>
            </a:pPr>
            <a:r>
              <a:rPr lang="en-US" sz="1200" dirty="0"/>
              <a:t>Could not contact – COVERED IN 1.1</a:t>
            </a:r>
          </a:p>
          <a:p>
            <a:pPr marL="80010" indent="-80010">
              <a:buFont typeface="Arial" pitchFamily="34" charset="0"/>
              <a:buChar char="•"/>
            </a:pPr>
            <a:endParaRPr lang="en-US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4EEC26-F1F0-4BD0-80E4-B7BFF538ADB9}"/>
              </a:ext>
            </a:extLst>
          </p:cNvPr>
          <p:cNvSpPr txBox="1"/>
          <p:nvPr/>
        </p:nvSpPr>
        <p:spPr>
          <a:xfrm>
            <a:off x="8577385" y="1009474"/>
            <a:ext cx="31646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1.4 - Scheduled feedback reports:</a:t>
            </a:r>
            <a:endParaRPr lang="en-US" sz="1200" dirty="0"/>
          </a:p>
          <a:p>
            <a:r>
              <a:rPr lang="en-US" sz="1200" dirty="0"/>
              <a:t>Scheduled feedback reports are sent when:</a:t>
            </a:r>
          </a:p>
          <a:p>
            <a:pPr marL="21114" indent="-21114">
              <a:buFont typeface="Arial" pitchFamily="34" charset="0"/>
              <a:buChar char="•"/>
            </a:pPr>
            <a:r>
              <a:rPr lang="en-US" sz="1200" dirty="0"/>
              <a:t> Enrolled</a:t>
            </a:r>
          </a:p>
          <a:p>
            <a:pPr marL="21114" indent="-21114">
              <a:buFont typeface="Arial" pitchFamily="34" charset="0"/>
              <a:buChar char="•"/>
            </a:pPr>
            <a:r>
              <a:rPr lang="en-US" sz="1200" dirty="0"/>
              <a:t> Unable to contact</a:t>
            </a:r>
          </a:p>
          <a:p>
            <a:pPr marL="21114" indent="-21114">
              <a:buFont typeface="Arial" pitchFamily="34" charset="0"/>
              <a:buChar char="•"/>
            </a:pPr>
            <a:r>
              <a:rPr lang="en-US" sz="1200" dirty="0"/>
              <a:t> Refuses services</a:t>
            </a:r>
          </a:p>
          <a:p>
            <a:pPr marL="21114" indent="-21114">
              <a:buFont typeface="Arial" pitchFamily="34" charset="0"/>
              <a:buChar char="•"/>
            </a:pPr>
            <a:r>
              <a:rPr lang="en-US" sz="1200" dirty="0"/>
              <a:t> Drops out</a:t>
            </a:r>
          </a:p>
          <a:p>
            <a:pPr marL="21114" indent="-21114">
              <a:buFont typeface="Arial" pitchFamily="34" charset="0"/>
              <a:buChar char="•"/>
            </a:pPr>
            <a:r>
              <a:rPr lang="en-US" sz="1200" dirty="0"/>
              <a:t> 6 month mark for DPP (incomplete or in progress)</a:t>
            </a:r>
          </a:p>
          <a:p>
            <a:pPr marL="21114" indent="-21114">
              <a:buFont typeface="Arial" pitchFamily="34" charset="0"/>
              <a:buChar char="•"/>
            </a:pPr>
            <a:r>
              <a:rPr lang="en-US" sz="1200" dirty="0"/>
              <a:t> Completes program</a:t>
            </a:r>
          </a:p>
          <a:p>
            <a:endParaRPr lang="en-US" sz="1200" dirty="0"/>
          </a:p>
          <a:p>
            <a:r>
              <a:rPr lang="en-US" sz="1200" dirty="0"/>
              <a:t>Feedback reports activity status options (list in 1.1). Open notes field available as well. </a:t>
            </a:r>
          </a:p>
          <a:p>
            <a:endParaRPr lang="en-US" sz="1200" dirty="0"/>
          </a:p>
          <a:p>
            <a:r>
              <a:rPr lang="en-US" sz="1200" dirty="0"/>
              <a:t>If the patient drops out or completes the program, the  referral status is CLOSED, otherwise the referral status is OPEN (see 1.3 notes)</a:t>
            </a:r>
          </a:p>
          <a:p>
            <a:pPr marL="21114" indent="-21114">
              <a:buFont typeface="Arial" pitchFamily="34" charset="0"/>
              <a:buChar char="•"/>
            </a:pPr>
            <a:endParaRPr lang="en-US" sz="1200" dirty="0"/>
          </a:p>
          <a:p>
            <a:r>
              <a:rPr lang="en-US" sz="1200" dirty="0"/>
              <a:t>NOTE: Use of activity status events, scheduled feedback reports and feedback report content must support monitoring and evaluation.</a:t>
            </a:r>
          </a:p>
        </p:txBody>
      </p:sp>
    </p:spTree>
    <p:extLst>
      <p:ext uri="{BB962C8B-B14F-4D97-AF65-F5344CB8AC3E}">
        <p14:creationId xmlns:p14="http://schemas.microsoft.com/office/powerpoint/2010/main" val="10927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Workflow Mapping 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Decide who in the organization(s) will participate in mapping the current process</a:t>
            </a:r>
          </a:p>
          <a:p>
            <a:pPr lvl="1"/>
            <a:r>
              <a:rPr lang="en-US" dirty="0"/>
              <a:t>Participants should include staff/providers close to the process steps, as well as leaders with authority to make decisions about future changes </a:t>
            </a:r>
          </a:p>
          <a:p>
            <a:r>
              <a:rPr lang="en-US" dirty="0"/>
              <a:t>Choose the method for mapping drafts (low-tech whiteboard works perfectly fine for first drafts) and for final product (Visio or PowerPoint)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DDC8-75F2-4C3B-B0C9-C51857ADD3B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12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Workflow Mapping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Schedule an initial workflow mapping meeting </a:t>
            </a:r>
          </a:p>
          <a:p>
            <a:pPr lvl="1"/>
            <a:r>
              <a:rPr lang="en-US" dirty="0"/>
              <a:t>Decide who in the organization(s) will participate in mapping the current process - should include staff/providers close to the process steps, as well as leaders with authority to make decisions about future changes </a:t>
            </a:r>
          </a:p>
          <a:p>
            <a:r>
              <a:rPr lang="en-US" dirty="0"/>
              <a:t>Discuss and understand the current perceived and reality processes </a:t>
            </a:r>
          </a:p>
          <a:p>
            <a:pPr lvl="1"/>
            <a:r>
              <a:rPr lang="en-US" dirty="0"/>
              <a:t>Draft a future, ideal process</a:t>
            </a:r>
          </a:p>
          <a:p>
            <a:r>
              <a:rPr lang="en-US" dirty="0"/>
              <a:t>For each step in the process, ask “who, what, when, where, how” to fully understand the task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DDC8-75F2-4C3B-B0C9-C51857ADD3B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74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your workflow meeting, send NACDD your draft workflow process and schedule conference call to review </a:t>
            </a:r>
          </a:p>
          <a:p>
            <a:r>
              <a:rPr lang="en-US" dirty="0"/>
              <a:t>Partners validate workflow with internal teams</a:t>
            </a:r>
          </a:p>
          <a:p>
            <a:r>
              <a:rPr lang="en-US" dirty="0"/>
              <a:t>Schedule meeting to review with each other</a:t>
            </a:r>
          </a:p>
          <a:p>
            <a:r>
              <a:rPr lang="en-US" dirty="0"/>
              <a:t>Review and revise until all are comfortable</a:t>
            </a:r>
          </a:p>
          <a:p>
            <a:r>
              <a:rPr lang="en-US" dirty="0"/>
              <a:t>Reasonable timeline?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DDC8-75F2-4C3B-B0C9-C51857ADD3B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78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outstanding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All</a:t>
            </a:r>
          </a:p>
          <a:p>
            <a:pPr lvl="1"/>
            <a:r>
              <a:rPr lang="en-US" sz="2800" dirty="0"/>
              <a:t>legal agreement, schedule joint workflow meeting</a:t>
            </a:r>
          </a:p>
          <a:p>
            <a:r>
              <a:rPr lang="en-US" sz="3200" dirty="0"/>
              <a:t>DAA</a:t>
            </a:r>
          </a:p>
          <a:p>
            <a:pPr lvl="1"/>
            <a:r>
              <a:rPr lang="en-US" sz="2800" dirty="0"/>
              <a:t>trusted agent agreements</a:t>
            </a:r>
          </a:p>
          <a:p>
            <a:r>
              <a:rPr lang="en-US" sz="3200" dirty="0" err="1"/>
              <a:t>Whitefoord</a:t>
            </a:r>
            <a:endParaRPr lang="en-US" sz="3200" dirty="0"/>
          </a:p>
          <a:p>
            <a:pPr lvl="1"/>
            <a:r>
              <a:rPr lang="en-US" sz="2800" dirty="0"/>
              <a:t>implementation meetings, direct messaging address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DDC8-75F2-4C3B-B0C9-C51857ADD3B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229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Workflow Mapping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workflow map demonstrates the series of steps to accomplish a task</a:t>
            </a:r>
          </a:p>
          <a:p>
            <a:r>
              <a:rPr lang="en-US" dirty="0"/>
              <a:t>Workflow mapping makes processes visible to all members of an organization so that opportunities for improvement are identified</a:t>
            </a:r>
          </a:p>
          <a:p>
            <a:r>
              <a:rPr lang="en-US" dirty="0"/>
              <a:t>A facilitated workflow mapping meeting helps to identify:</a:t>
            </a:r>
          </a:p>
          <a:p>
            <a:pPr lvl="1"/>
            <a:r>
              <a:rPr lang="en-US" dirty="0"/>
              <a:t>Perceived process (what we think is happening)</a:t>
            </a:r>
          </a:p>
          <a:p>
            <a:pPr lvl="1"/>
            <a:r>
              <a:rPr lang="en-US" dirty="0"/>
              <a:t>Reality process (what the process actually is)</a:t>
            </a:r>
          </a:p>
          <a:p>
            <a:pPr lvl="1"/>
            <a:r>
              <a:rPr lang="en-US" dirty="0"/>
              <a:t>Ideal process (what the process could be)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DDC8-75F2-4C3B-B0C9-C51857ADD3B6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60991" y="6390158"/>
            <a:ext cx="3422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/>
              <a:t>Source: Agency for Healthcare Research and Quality</a:t>
            </a:r>
          </a:p>
        </p:txBody>
      </p:sp>
    </p:spTree>
    <p:extLst>
      <p:ext uri="{BB962C8B-B14F-4D97-AF65-F5344CB8AC3E}">
        <p14:creationId xmlns:p14="http://schemas.microsoft.com/office/powerpoint/2010/main" val="2755032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Workflow Mapping Definition,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ideal, or future state, workflow map should reflect a standard workflow for implementation across the organization(s) </a:t>
            </a:r>
          </a:p>
          <a:p>
            <a:r>
              <a:rPr lang="en-US" dirty="0"/>
              <a:t>Standard workflows should be universally followed, and changes should be authorized by the appropriate leadership</a:t>
            </a:r>
          </a:p>
          <a:p>
            <a:r>
              <a:rPr lang="en-US" dirty="0"/>
              <a:t>Expect changes to the workflow after Community e-Connect goes live – many times what we think will work will need to be tweaked once being used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DDC8-75F2-4C3B-B0C9-C51857ADD3B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179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Workflow Mapping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DDC8-75F2-4C3B-B0C9-C51857ADD3B6}" type="slidenum">
              <a:rPr lang="en-US" smtClean="0"/>
              <a:t>4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BF1C147-4227-440E-B867-0FE3CAFF44CE}"/>
              </a:ext>
            </a:extLst>
          </p:cNvPr>
          <p:cNvSpPr/>
          <p:nvPr/>
        </p:nvSpPr>
        <p:spPr>
          <a:xfrm>
            <a:off x="2743200" y="1752600"/>
            <a:ext cx="1447800" cy="914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Terminators: start and end points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EBECE6-D310-48C1-A989-9EBBD0FD1A2E}"/>
              </a:ext>
            </a:extLst>
          </p:cNvPr>
          <p:cNvSpPr/>
          <p:nvPr/>
        </p:nvSpPr>
        <p:spPr>
          <a:xfrm>
            <a:off x="5410200" y="1714500"/>
            <a:ext cx="990600" cy="990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Activity/task</a:t>
            </a:r>
          </a:p>
        </p:txBody>
      </p:sp>
      <p:sp>
        <p:nvSpPr>
          <p:cNvPr id="9" name="Diamond 8">
            <a:extLst>
              <a:ext uri="{FF2B5EF4-FFF2-40B4-BE49-F238E27FC236}">
                <a16:creationId xmlns:a16="http://schemas.microsoft.com/office/drawing/2014/main" id="{D06209B2-5420-4AFE-915F-70BF25DA7FB2}"/>
              </a:ext>
            </a:extLst>
          </p:cNvPr>
          <p:cNvSpPr/>
          <p:nvPr/>
        </p:nvSpPr>
        <p:spPr>
          <a:xfrm>
            <a:off x="7315200" y="1638300"/>
            <a:ext cx="1524000" cy="1143000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Decision</a:t>
            </a:r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A8547728-D2F5-4104-AD1F-588DC94040BA}"/>
              </a:ext>
            </a:extLst>
          </p:cNvPr>
          <p:cNvSpPr/>
          <p:nvPr/>
        </p:nvSpPr>
        <p:spPr>
          <a:xfrm>
            <a:off x="3626528" y="3200400"/>
            <a:ext cx="1524000" cy="914400"/>
          </a:xfrm>
          <a:prstGeom prst="parallelogram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Electronic data transmission</a:t>
            </a:r>
          </a:p>
        </p:txBody>
      </p:sp>
      <p:sp>
        <p:nvSpPr>
          <p:cNvPr id="11" name="Flowchart: Document 10">
            <a:extLst>
              <a:ext uri="{FF2B5EF4-FFF2-40B4-BE49-F238E27FC236}">
                <a16:creationId xmlns:a16="http://schemas.microsoft.com/office/drawing/2014/main" id="{DBF41E85-5029-4903-BA4E-0E53E70555BC}"/>
              </a:ext>
            </a:extLst>
          </p:cNvPr>
          <p:cNvSpPr/>
          <p:nvPr/>
        </p:nvSpPr>
        <p:spPr>
          <a:xfrm>
            <a:off x="6858000" y="3275076"/>
            <a:ext cx="914400" cy="612648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Document</a:t>
            </a:r>
          </a:p>
        </p:txBody>
      </p:sp>
      <p:sp>
        <p:nvSpPr>
          <p:cNvPr id="12" name="Line Callout 1 (Accent Bar) 11">
            <a:extLst>
              <a:ext uri="{FF2B5EF4-FFF2-40B4-BE49-F238E27FC236}">
                <a16:creationId xmlns:a16="http://schemas.microsoft.com/office/drawing/2014/main" id="{34E78033-551F-4753-8302-9E6F8640050D}"/>
              </a:ext>
            </a:extLst>
          </p:cNvPr>
          <p:cNvSpPr/>
          <p:nvPr/>
        </p:nvSpPr>
        <p:spPr>
          <a:xfrm>
            <a:off x="9372600" y="3657600"/>
            <a:ext cx="914400" cy="612648"/>
          </a:xfrm>
          <a:prstGeom prst="accentCallout1">
            <a:avLst>
              <a:gd name="adj1" fmla="val 52079"/>
              <a:gd name="adj2" fmla="val -2508"/>
              <a:gd name="adj3" fmla="val 124093"/>
              <a:gd name="adj4" fmla="val -9949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Comment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99C2044-FF11-423D-A90B-D3B5AA86C8FE}"/>
              </a:ext>
            </a:extLst>
          </p:cNvPr>
          <p:cNvCxnSpPr/>
          <p:nvPr/>
        </p:nvCxnSpPr>
        <p:spPr>
          <a:xfrm>
            <a:off x="2362200" y="4953000"/>
            <a:ext cx="13716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834241F-DD10-42AA-A882-1841B0EE7DDB}"/>
              </a:ext>
            </a:extLst>
          </p:cNvPr>
          <p:cNvCxnSpPr/>
          <p:nvPr/>
        </p:nvCxnSpPr>
        <p:spPr>
          <a:xfrm>
            <a:off x="2362200" y="5410200"/>
            <a:ext cx="21336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85562C9-CE3E-4C01-904A-CF42B1CDCE22}"/>
              </a:ext>
            </a:extLst>
          </p:cNvPr>
          <p:cNvSpPr txBox="1"/>
          <p:nvPr/>
        </p:nvSpPr>
        <p:spPr>
          <a:xfrm>
            <a:off x="3798793" y="4814501"/>
            <a:ext cx="2393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arrow showing direction of process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6E7B933-3AFE-4099-B767-B21988101727}"/>
              </a:ext>
            </a:extLst>
          </p:cNvPr>
          <p:cNvSpPr txBox="1"/>
          <p:nvPr/>
        </p:nvSpPr>
        <p:spPr>
          <a:xfrm>
            <a:off x="4597043" y="5271701"/>
            <a:ext cx="1417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arrow with decision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95317C1-94FF-4759-8CA8-8E6FE0AA9488}"/>
              </a:ext>
            </a:extLst>
          </p:cNvPr>
          <p:cNvSpPr txBox="1"/>
          <p:nvPr/>
        </p:nvSpPr>
        <p:spPr>
          <a:xfrm>
            <a:off x="3077506" y="5139549"/>
            <a:ext cx="389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1092256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lowchart: Predefined Process 44"/>
          <p:cNvSpPr/>
          <p:nvPr/>
        </p:nvSpPr>
        <p:spPr>
          <a:xfrm>
            <a:off x="5436617" y="2389459"/>
            <a:ext cx="1292473" cy="1005971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00" dirty="0">
                <a:solidFill>
                  <a:schemeClr val="tx1"/>
                </a:solidFill>
              </a:rPr>
              <a:t>CBO will:</a:t>
            </a:r>
          </a:p>
          <a:p>
            <a:pPr marL="171450" indent="-85725">
              <a:buFont typeface="Arial" panose="020B0604020202020204" pitchFamily="34" charset="0"/>
              <a:buChar char="•"/>
            </a:pPr>
            <a:r>
              <a:rPr lang="en-US" sz="500" dirty="0">
                <a:solidFill>
                  <a:schemeClr val="tx1"/>
                </a:solidFill>
              </a:rPr>
              <a:t>Provide potential participants detailed information about the workshop &amp; its schedule</a:t>
            </a:r>
          </a:p>
          <a:p>
            <a:pPr marL="171450" indent="-85725">
              <a:buFont typeface="Arial" panose="020B0604020202020204" pitchFamily="34" charset="0"/>
              <a:buChar char="•"/>
            </a:pPr>
            <a:r>
              <a:rPr lang="en-US" sz="500" dirty="0">
                <a:solidFill>
                  <a:schemeClr val="tx1"/>
                </a:solidFill>
              </a:rPr>
              <a:t>Schedule a program location and start date</a:t>
            </a:r>
          </a:p>
          <a:p>
            <a:pPr marL="171450" indent="-85725">
              <a:buFont typeface="Arial" panose="020B0604020202020204" pitchFamily="34" charset="0"/>
              <a:buChar char="•"/>
            </a:pPr>
            <a:r>
              <a:rPr lang="en-US" sz="500" dirty="0">
                <a:solidFill>
                  <a:schemeClr val="tx1"/>
                </a:solidFill>
              </a:rPr>
              <a:t>Arrange for transportation if needed and available</a:t>
            </a:r>
          </a:p>
          <a:p>
            <a:r>
              <a:rPr lang="en-US" sz="500" b="1" dirty="0">
                <a:solidFill>
                  <a:schemeClr val="tx1"/>
                </a:solidFill>
              </a:rPr>
              <a:t>Lifestyle Coach </a:t>
            </a:r>
          </a:p>
          <a:p>
            <a:r>
              <a:rPr lang="en-US" sz="500" i="1" dirty="0">
                <a:solidFill>
                  <a:schemeClr val="tx1"/>
                </a:solidFill>
              </a:rPr>
              <a:t>[Within 1 week]</a:t>
            </a:r>
          </a:p>
        </p:txBody>
      </p:sp>
      <p:sp>
        <p:nvSpPr>
          <p:cNvPr id="2" name="Rectangle 1"/>
          <p:cNvSpPr/>
          <p:nvPr/>
        </p:nvSpPr>
        <p:spPr>
          <a:xfrm>
            <a:off x="2660200" y="736683"/>
            <a:ext cx="6854940" cy="13966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037057" y="4950936"/>
          <a:ext cx="1697666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7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solidFill>
                            <a:schemeClr val="tx1"/>
                          </a:solidFill>
                        </a:rPr>
                        <a:t>Table 1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Outreach</a:t>
                      </a:r>
                      <a:r>
                        <a:rPr lang="en-US" sz="700" baseline="0" dirty="0"/>
                        <a:t> Guidance</a:t>
                      </a:r>
                      <a:endParaRPr lang="en-US" sz="7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700" dirty="0"/>
                        <a:t>Call within 48 </a:t>
                      </a:r>
                      <a:r>
                        <a:rPr lang="en-US" sz="700" dirty="0" err="1"/>
                        <a:t>hrs</a:t>
                      </a:r>
                      <a:r>
                        <a:rPr lang="en-US" sz="700" dirty="0"/>
                        <a:t> of receiving referral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700" dirty="0"/>
                        <a:t>Call &gt;= 1x/day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700" dirty="0"/>
                        <a:t>Call &gt;1 phone #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700" dirty="0"/>
                        <a:t>AM,</a:t>
                      </a:r>
                      <a:r>
                        <a:rPr lang="en-US" sz="700" baseline="0" dirty="0"/>
                        <a:t> Noon, PM attempts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700" baseline="0" dirty="0"/>
                        <a:t>Minimum of 3 outreach attempts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700" baseline="0" dirty="0"/>
                        <a:t>After 2 weeks, close referral</a:t>
                      </a:r>
                      <a:endParaRPr lang="en-US" sz="7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7" name="Straight Arrow Connector 26"/>
          <p:cNvCxnSpPr>
            <a:cxnSpLocks/>
            <a:stCxn id="81" idx="2"/>
          </p:cNvCxnSpPr>
          <p:nvPr/>
        </p:nvCxnSpPr>
        <p:spPr>
          <a:xfrm>
            <a:off x="5641012" y="1625025"/>
            <a:ext cx="0" cy="2261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659600" y="1676400"/>
            <a:ext cx="11659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" b="1" dirty="0"/>
              <a:t>N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667693" y="2327907"/>
            <a:ext cx="293725" cy="251083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CBO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961999" y="2327281"/>
            <a:ext cx="6563001" cy="2511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317" name="TextBox 316"/>
          <p:cNvSpPr txBox="1"/>
          <p:nvPr/>
        </p:nvSpPr>
        <p:spPr>
          <a:xfrm>
            <a:off x="2933700" y="120134"/>
            <a:ext cx="34996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Workflow for diabetes / pre-diabetes electronic referrals and feedback</a:t>
            </a:r>
          </a:p>
        </p:txBody>
      </p:sp>
      <p:sp>
        <p:nvSpPr>
          <p:cNvPr id="318" name="TextBox 317"/>
          <p:cNvSpPr txBox="1"/>
          <p:nvPr/>
        </p:nvSpPr>
        <p:spPr>
          <a:xfrm>
            <a:off x="2910165" y="304800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/>
              <a:t>Process origin – Clinical site</a:t>
            </a:r>
          </a:p>
          <a:p>
            <a:r>
              <a:rPr lang="en-US" sz="600" dirty="0"/>
              <a:t>Process end – Clinical site</a:t>
            </a:r>
          </a:p>
          <a:p>
            <a:r>
              <a:rPr lang="en-US" sz="600" dirty="0"/>
              <a:t>Other parties –CBOs</a:t>
            </a:r>
          </a:p>
        </p:txBody>
      </p:sp>
      <p:sp>
        <p:nvSpPr>
          <p:cNvPr id="3" name="Flowchart: Predefined Process 2"/>
          <p:cNvSpPr/>
          <p:nvPr/>
        </p:nvSpPr>
        <p:spPr>
          <a:xfrm>
            <a:off x="3043607" y="930275"/>
            <a:ext cx="842283" cy="97626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00" dirty="0">
                <a:solidFill>
                  <a:schemeClr val="tx1"/>
                </a:solidFill>
              </a:rPr>
              <a:t>Identify patients with Diabetes or Pre-Diabetes ahead / during their medical visit</a:t>
            </a:r>
          </a:p>
          <a:p>
            <a:r>
              <a:rPr lang="en-US" sz="500" b="1" dirty="0">
                <a:solidFill>
                  <a:schemeClr val="tx1"/>
                </a:solidFill>
              </a:rPr>
              <a:t>MA staff / providers see in EMR</a:t>
            </a:r>
          </a:p>
          <a:p>
            <a:r>
              <a:rPr lang="en-US" sz="500" i="1" dirty="0">
                <a:solidFill>
                  <a:schemeClr val="tx1"/>
                </a:solidFill>
              </a:rPr>
              <a:t>[Daily]</a:t>
            </a:r>
          </a:p>
        </p:txBody>
      </p:sp>
      <p:sp>
        <p:nvSpPr>
          <p:cNvPr id="4" name="Flowchart: Predefined Process 3"/>
          <p:cNvSpPr/>
          <p:nvPr/>
        </p:nvSpPr>
        <p:spPr>
          <a:xfrm>
            <a:off x="4055784" y="933450"/>
            <a:ext cx="842283" cy="67844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00" dirty="0">
                <a:solidFill>
                  <a:schemeClr val="tx1"/>
                </a:solidFill>
              </a:rPr>
              <a:t>Explain to patient detail of intervention and provide program information. </a:t>
            </a:r>
            <a:r>
              <a:rPr lang="en-US" sz="500" b="1" dirty="0">
                <a:solidFill>
                  <a:schemeClr val="tx1"/>
                </a:solidFill>
              </a:rPr>
              <a:t>Provider / Care Management Team</a:t>
            </a:r>
          </a:p>
          <a:p>
            <a:r>
              <a:rPr lang="en-US" sz="500" i="1" dirty="0">
                <a:solidFill>
                  <a:schemeClr val="tx1"/>
                </a:solidFill>
              </a:rPr>
              <a:t>[Ongoing]</a:t>
            </a:r>
          </a:p>
        </p:txBody>
      </p:sp>
      <p:sp>
        <p:nvSpPr>
          <p:cNvPr id="11" name="Flowchart: Data 10"/>
          <p:cNvSpPr/>
          <p:nvPr/>
        </p:nvSpPr>
        <p:spPr>
          <a:xfrm>
            <a:off x="7333001" y="939800"/>
            <a:ext cx="1047729" cy="681649"/>
          </a:xfrm>
          <a:prstGeom prst="flowChartInputOutpu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00" dirty="0">
                <a:solidFill>
                  <a:schemeClr val="tx1"/>
                </a:solidFill>
              </a:rPr>
              <a:t>Refer to CBO, noting referral type (DSME or DPP)</a:t>
            </a:r>
          </a:p>
          <a:p>
            <a:r>
              <a:rPr lang="en-US" sz="500" b="1" dirty="0">
                <a:solidFill>
                  <a:schemeClr val="tx1"/>
                </a:solidFill>
              </a:rPr>
              <a:t>Provider / Care Management Team</a:t>
            </a:r>
          </a:p>
          <a:p>
            <a:r>
              <a:rPr lang="en-US" sz="500" i="1" dirty="0">
                <a:solidFill>
                  <a:schemeClr val="tx1"/>
                </a:solidFill>
              </a:rPr>
              <a:t>[During visit]</a:t>
            </a:r>
            <a:endParaRPr lang="en-US" sz="5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6224321" y="1146602"/>
            <a:ext cx="11485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" b="1" dirty="0"/>
              <a:t>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660200" y="740471"/>
            <a:ext cx="298836" cy="139693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Clinical</a:t>
            </a:r>
          </a:p>
        </p:txBody>
      </p:sp>
      <p:cxnSp>
        <p:nvCxnSpPr>
          <p:cNvPr id="37" name="Straight Arrow Connector 36"/>
          <p:cNvCxnSpPr>
            <a:cxnSpLocks/>
            <a:stCxn id="3" idx="3"/>
            <a:endCxn id="4" idx="1"/>
          </p:cNvCxnSpPr>
          <p:nvPr/>
        </p:nvCxnSpPr>
        <p:spPr>
          <a:xfrm flipV="1">
            <a:off x="3885890" y="1272670"/>
            <a:ext cx="169894" cy="1457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594596" y="2522637"/>
            <a:ext cx="9679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" b="1" dirty="0"/>
              <a:t>N</a:t>
            </a:r>
          </a:p>
        </p:txBody>
      </p:sp>
      <p:sp>
        <p:nvSpPr>
          <p:cNvPr id="58" name="Flowchart: Decision 57"/>
          <p:cNvSpPr/>
          <p:nvPr/>
        </p:nvSpPr>
        <p:spPr>
          <a:xfrm>
            <a:off x="3989234" y="2408858"/>
            <a:ext cx="846523" cy="507553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</a:rPr>
              <a:t>Able to reach using guidance in table 1?</a:t>
            </a:r>
          </a:p>
        </p:txBody>
      </p:sp>
      <p:cxnSp>
        <p:nvCxnSpPr>
          <p:cNvPr id="257" name="Straight Arrow Connector 256"/>
          <p:cNvCxnSpPr>
            <a:cxnSpLocks/>
            <a:endCxn id="77" idx="0"/>
          </p:cNvCxnSpPr>
          <p:nvPr/>
        </p:nvCxnSpPr>
        <p:spPr>
          <a:xfrm>
            <a:off x="4831092" y="2665465"/>
            <a:ext cx="160138" cy="5171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TextBox 272"/>
          <p:cNvSpPr txBox="1"/>
          <p:nvPr/>
        </p:nvSpPr>
        <p:spPr>
          <a:xfrm>
            <a:off x="4800105" y="2895600"/>
            <a:ext cx="114796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" b="1" dirty="0"/>
              <a:t>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19167" y="123882"/>
            <a:ext cx="21051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u="sng" dirty="0"/>
              <a:t>Legend</a:t>
            </a:r>
            <a:r>
              <a:rPr lang="en-US" sz="600" dirty="0"/>
              <a:t>:</a:t>
            </a:r>
          </a:p>
          <a:p>
            <a:r>
              <a:rPr lang="en-US" sz="600" dirty="0"/>
              <a:t>Green = outgoing e-Referral</a:t>
            </a:r>
          </a:p>
          <a:p>
            <a:r>
              <a:rPr lang="en-US" sz="600" dirty="0"/>
              <a:t>Yellow = e-Referral feedback reports</a:t>
            </a:r>
          </a:p>
          <a:p>
            <a:r>
              <a:rPr lang="en-US" sz="600" b="1" dirty="0"/>
              <a:t>Bolded = Person responsible for each step</a:t>
            </a:r>
          </a:p>
          <a:p>
            <a:r>
              <a:rPr lang="en-US" sz="600" i="1" dirty="0"/>
              <a:t>Italics = timing of or trigger for step</a:t>
            </a:r>
          </a:p>
        </p:txBody>
      </p:sp>
      <p:cxnSp>
        <p:nvCxnSpPr>
          <p:cNvPr id="335" name="Straight Arrow Connector 334"/>
          <p:cNvCxnSpPr>
            <a:cxnSpLocks/>
          </p:cNvCxnSpPr>
          <p:nvPr/>
        </p:nvCxnSpPr>
        <p:spPr>
          <a:xfrm flipH="1" flipV="1">
            <a:off x="8772961" y="2065155"/>
            <a:ext cx="12674" cy="7317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cxnSpLocks/>
          </p:cNvCxnSpPr>
          <p:nvPr/>
        </p:nvCxnSpPr>
        <p:spPr>
          <a:xfrm rot="5400000">
            <a:off x="5208937" y="-150830"/>
            <a:ext cx="825675" cy="4403934"/>
          </a:xfrm>
          <a:prstGeom prst="bentConnector3">
            <a:avLst>
              <a:gd name="adj1" fmla="val 6822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Flowchart: Terminator 135"/>
          <p:cNvSpPr/>
          <p:nvPr/>
        </p:nvSpPr>
        <p:spPr>
          <a:xfrm>
            <a:off x="5193486" y="1866900"/>
            <a:ext cx="895052" cy="246228"/>
          </a:xfrm>
          <a:prstGeom prst="flowChartTerminator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</a:rPr>
              <a:t>Close – no consent </a:t>
            </a:r>
          </a:p>
          <a:p>
            <a:pPr algn="ctr"/>
            <a:r>
              <a:rPr lang="en-US" sz="500" b="1" dirty="0">
                <a:solidFill>
                  <a:schemeClr val="tx1"/>
                </a:solidFill>
              </a:rPr>
              <a:t>Provider/ Care Management Team</a:t>
            </a:r>
          </a:p>
        </p:txBody>
      </p:sp>
      <p:cxnSp>
        <p:nvCxnSpPr>
          <p:cNvPr id="22" name="Straight Arrow Connector 21"/>
          <p:cNvCxnSpPr>
            <a:cxnSpLocks/>
            <a:endCxn id="80" idx="1"/>
          </p:cNvCxnSpPr>
          <p:nvPr/>
        </p:nvCxnSpPr>
        <p:spPr>
          <a:xfrm>
            <a:off x="6198425" y="1264684"/>
            <a:ext cx="223675" cy="3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/>
          <p:cNvCxnSpPr/>
          <p:nvPr/>
        </p:nvCxnSpPr>
        <p:spPr>
          <a:xfrm>
            <a:off x="7277100" y="1279525"/>
            <a:ext cx="18475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Arrow Connector 205"/>
          <p:cNvCxnSpPr>
            <a:cxnSpLocks/>
            <a:stCxn id="58" idx="3"/>
            <a:endCxn id="45" idx="1"/>
          </p:cNvCxnSpPr>
          <p:nvPr/>
        </p:nvCxnSpPr>
        <p:spPr>
          <a:xfrm>
            <a:off x="4835757" y="2662634"/>
            <a:ext cx="600860" cy="2298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TextBox 208"/>
          <p:cNvSpPr txBox="1"/>
          <p:nvPr/>
        </p:nvSpPr>
        <p:spPr>
          <a:xfrm>
            <a:off x="5030638" y="2619987"/>
            <a:ext cx="11998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" b="1" dirty="0"/>
              <a:t>Y</a:t>
            </a:r>
          </a:p>
        </p:txBody>
      </p:sp>
      <p:cxnSp>
        <p:nvCxnSpPr>
          <p:cNvPr id="256" name="Straight Arrow Connector 255"/>
          <p:cNvCxnSpPr>
            <a:cxnSpLocks/>
            <a:stCxn id="45" idx="3"/>
            <a:endCxn id="165" idx="1"/>
          </p:cNvCxnSpPr>
          <p:nvPr/>
        </p:nvCxnSpPr>
        <p:spPr>
          <a:xfrm flipV="1">
            <a:off x="6729089" y="2642112"/>
            <a:ext cx="90207" cy="2503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Flowchart: Terminator 91"/>
          <p:cNvSpPr/>
          <p:nvPr/>
        </p:nvSpPr>
        <p:spPr>
          <a:xfrm>
            <a:off x="7754917" y="2408858"/>
            <a:ext cx="754598" cy="462130"/>
          </a:xfrm>
          <a:prstGeom prst="flowChartTerminator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</a:rPr>
              <a:t>Close – </a:t>
            </a:r>
            <a:r>
              <a:rPr lang="en-US" sz="500" dirty="0" err="1">
                <a:solidFill>
                  <a:schemeClr val="tx1"/>
                </a:solidFill>
              </a:rPr>
              <a:t>eRG</a:t>
            </a:r>
            <a:r>
              <a:rPr lang="en-US" sz="500" dirty="0">
                <a:solidFill>
                  <a:schemeClr val="tx1"/>
                </a:solidFill>
              </a:rPr>
              <a:t> notifies Clinical site (Closed, patient refused service)</a:t>
            </a:r>
          </a:p>
          <a:p>
            <a:pPr algn="ctr"/>
            <a:r>
              <a:rPr lang="en-US" sz="500" b="1" dirty="0">
                <a:solidFill>
                  <a:schemeClr val="tx1"/>
                </a:solidFill>
              </a:rPr>
              <a:t>Lifestyle Coach </a:t>
            </a:r>
          </a:p>
        </p:txBody>
      </p:sp>
      <p:cxnSp>
        <p:nvCxnSpPr>
          <p:cNvPr id="72" name="Straight Arrow Connector 71"/>
          <p:cNvCxnSpPr>
            <a:cxnSpLocks/>
            <a:stCxn id="165" idx="2"/>
            <a:endCxn id="123" idx="0"/>
          </p:cNvCxnSpPr>
          <p:nvPr/>
        </p:nvCxnSpPr>
        <p:spPr>
          <a:xfrm flipH="1">
            <a:off x="7198586" y="2895888"/>
            <a:ext cx="3362" cy="1191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Flowchart: Terminator 76"/>
          <p:cNvSpPr/>
          <p:nvPr/>
        </p:nvSpPr>
        <p:spPr>
          <a:xfrm>
            <a:off x="4671080" y="3182630"/>
            <a:ext cx="640299" cy="523504"/>
          </a:xfrm>
          <a:prstGeom prst="flowChartTerminator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</a:rPr>
              <a:t>Close –</a:t>
            </a:r>
            <a:r>
              <a:rPr lang="en-US" sz="500" dirty="0" err="1">
                <a:solidFill>
                  <a:schemeClr val="tx1"/>
                </a:solidFill>
              </a:rPr>
              <a:t>eRG</a:t>
            </a:r>
            <a:r>
              <a:rPr lang="en-US" sz="500" dirty="0">
                <a:solidFill>
                  <a:schemeClr val="tx1"/>
                </a:solidFill>
              </a:rPr>
              <a:t> notifies Clinical site (Closed, unable to contact) </a:t>
            </a:r>
          </a:p>
          <a:p>
            <a:pPr algn="ctr"/>
            <a:r>
              <a:rPr lang="en-US" sz="500" b="1" dirty="0">
                <a:solidFill>
                  <a:schemeClr val="tx1"/>
                </a:solidFill>
              </a:rPr>
              <a:t>Lifestyle Coach </a:t>
            </a:r>
          </a:p>
        </p:txBody>
      </p:sp>
      <p:sp>
        <p:nvSpPr>
          <p:cNvPr id="80" name="Flowchart: Predefined Process 79">
            <a:extLst>
              <a:ext uri="{FF2B5EF4-FFF2-40B4-BE49-F238E27FC236}">
                <a16:creationId xmlns:a16="http://schemas.microsoft.com/office/drawing/2014/main" id="{4B9FE446-9A6A-40E1-97BE-1FF970E01003}"/>
              </a:ext>
            </a:extLst>
          </p:cNvPr>
          <p:cNvSpPr/>
          <p:nvPr/>
        </p:nvSpPr>
        <p:spPr>
          <a:xfrm>
            <a:off x="6422100" y="939800"/>
            <a:ext cx="855001" cy="657192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00" dirty="0">
                <a:solidFill>
                  <a:schemeClr val="tx1"/>
                </a:solidFill>
              </a:rPr>
              <a:t>Consent documented in EMR</a:t>
            </a:r>
          </a:p>
          <a:p>
            <a:endParaRPr lang="en-US" sz="500" b="1" dirty="0">
              <a:solidFill>
                <a:schemeClr val="tx1"/>
              </a:solidFill>
            </a:endParaRPr>
          </a:p>
          <a:p>
            <a:r>
              <a:rPr lang="en-US" sz="500" b="1" dirty="0">
                <a:solidFill>
                  <a:schemeClr val="tx1"/>
                </a:solidFill>
              </a:rPr>
              <a:t>Provider / Care Management Team</a:t>
            </a:r>
          </a:p>
          <a:p>
            <a:r>
              <a:rPr lang="en-US" sz="500" i="1" dirty="0">
                <a:solidFill>
                  <a:schemeClr val="tx1"/>
                </a:solidFill>
              </a:rPr>
              <a:t>[During visit]</a:t>
            </a:r>
          </a:p>
        </p:txBody>
      </p:sp>
      <p:sp>
        <p:nvSpPr>
          <p:cNvPr id="81" name="Flowchart: Decision 80">
            <a:extLst>
              <a:ext uri="{FF2B5EF4-FFF2-40B4-BE49-F238E27FC236}">
                <a16:creationId xmlns:a16="http://schemas.microsoft.com/office/drawing/2014/main" id="{F78CF2B4-D9F4-467D-869F-4D140B8BA7D1}"/>
              </a:ext>
            </a:extLst>
          </p:cNvPr>
          <p:cNvSpPr/>
          <p:nvPr/>
        </p:nvSpPr>
        <p:spPr>
          <a:xfrm>
            <a:off x="5083432" y="914400"/>
            <a:ext cx="1115161" cy="710625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</a:rPr>
              <a:t>Consent granted?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B175D3F3-4C2F-4260-BA52-09FB3CBDF7CC}"/>
              </a:ext>
            </a:extLst>
          </p:cNvPr>
          <p:cNvCxnSpPr>
            <a:cxnSpLocks/>
          </p:cNvCxnSpPr>
          <p:nvPr/>
        </p:nvCxnSpPr>
        <p:spPr>
          <a:xfrm flipV="1">
            <a:off x="4903750" y="1279525"/>
            <a:ext cx="179682" cy="27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Flowchart: Terminator 122">
            <a:extLst>
              <a:ext uri="{FF2B5EF4-FFF2-40B4-BE49-F238E27FC236}">
                <a16:creationId xmlns:a16="http://schemas.microsoft.com/office/drawing/2014/main" id="{173744F9-71C5-45B8-BB82-C8079BF6CE16}"/>
              </a:ext>
            </a:extLst>
          </p:cNvPr>
          <p:cNvSpPr/>
          <p:nvPr/>
        </p:nvSpPr>
        <p:spPr>
          <a:xfrm>
            <a:off x="6822738" y="3015034"/>
            <a:ext cx="751696" cy="593525"/>
          </a:xfrm>
          <a:prstGeom prst="flowChartTerminator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</a:rPr>
              <a:t>Feedback – </a:t>
            </a:r>
            <a:r>
              <a:rPr lang="en-US" sz="500" dirty="0" err="1">
                <a:solidFill>
                  <a:schemeClr val="tx1"/>
                </a:solidFill>
              </a:rPr>
              <a:t>eRG</a:t>
            </a:r>
            <a:r>
              <a:rPr lang="en-US" sz="500" dirty="0">
                <a:solidFill>
                  <a:schemeClr val="tx1"/>
                </a:solidFill>
              </a:rPr>
              <a:t> notifies Clinical site (Open, patient enrolled) </a:t>
            </a:r>
            <a:r>
              <a:rPr lang="en-US" sz="500" b="1" dirty="0">
                <a:solidFill>
                  <a:schemeClr val="tx1"/>
                </a:solidFill>
              </a:rPr>
              <a:t>Lifestyle Coach 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9447B5DF-0F88-481D-81B5-FB767647E354}"/>
              </a:ext>
            </a:extLst>
          </p:cNvPr>
          <p:cNvSpPr txBox="1"/>
          <p:nvPr/>
        </p:nvSpPr>
        <p:spPr>
          <a:xfrm>
            <a:off x="7223125" y="2876920"/>
            <a:ext cx="2286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" b="1" dirty="0"/>
              <a:t>Y</a:t>
            </a:r>
          </a:p>
        </p:txBody>
      </p: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C531FD14-0C3E-413E-8E38-13421A149540}"/>
              </a:ext>
            </a:extLst>
          </p:cNvPr>
          <p:cNvCxnSpPr>
            <a:cxnSpLocks/>
            <a:stCxn id="165" idx="3"/>
            <a:endCxn id="92" idx="1"/>
          </p:cNvCxnSpPr>
          <p:nvPr/>
        </p:nvCxnSpPr>
        <p:spPr>
          <a:xfrm flipV="1">
            <a:off x="7584600" y="2639923"/>
            <a:ext cx="170317" cy="2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Flowchart: Predefined Process 134">
            <a:extLst>
              <a:ext uri="{FF2B5EF4-FFF2-40B4-BE49-F238E27FC236}">
                <a16:creationId xmlns:a16="http://schemas.microsoft.com/office/drawing/2014/main" id="{64081DEC-C56D-4B65-A6CB-C65C93D9E4EA}"/>
              </a:ext>
            </a:extLst>
          </p:cNvPr>
          <p:cNvSpPr/>
          <p:nvPr/>
        </p:nvSpPr>
        <p:spPr>
          <a:xfrm>
            <a:off x="8444360" y="1299836"/>
            <a:ext cx="966789" cy="761408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00" dirty="0">
                <a:solidFill>
                  <a:schemeClr val="tx1"/>
                </a:solidFill>
              </a:rPr>
              <a:t>NVHC Provider follow up with patient</a:t>
            </a:r>
          </a:p>
          <a:p>
            <a:r>
              <a:rPr lang="en-US" sz="500" b="1" dirty="0">
                <a:solidFill>
                  <a:schemeClr val="tx1"/>
                </a:solidFill>
              </a:rPr>
              <a:t>Provider, RN, CHW ?</a:t>
            </a:r>
          </a:p>
          <a:p>
            <a:r>
              <a:rPr lang="en-US" sz="500" i="1" dirty="0">
                <a:solidFill>
                  <a:schemeClr val="tx1"/>
                </a:solidFill>
              </a:rPr>
              <a:t>[Within 1 week of prog completion]</a:t>
            </a:r>
            <a:endParaRPr lang="en-US" sz="500" i="1" dirty="0"/>
          </a:p>
        </p:txBody>
      </p:sp>
      <p:sp>
        <p:nvSpPr>
          <p:cNvPr id="165" name="Flowchart: Decision 164">
            <a:extLst>
              <a:ext uri="{FF2B5EF4-FFF2-40B4-BE49-F238E27FC236}">
                <a16:creationId xmlns:a16="http://schemas.microsoft.com/office/drawing/2014/main" id="{05BFF28D-38A7-4245-A39D-53E2CD9BF779}"/>
              </a:ext>
            </a:extLst>
          </p:cNvPr>
          <p:cNvSpPr/>
          <p:nvPr/>
        </p:nvSpPr>
        <p:spPr>
          <a:xfrm>
            <a:off x="6819296" y="2388336"/>
            <a:ext cx="765305" cy="507553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</a:rPr>
              <a:t>Patient enrolled?</a:t>
            </a:r>
          </a:p>
        </p:txBody>
      </p:sp>
      <p:sp>
        <p:nvSpPr>
          <p:cNvPr id="174" name="Flowchart: Decision 173">
            <a:extLst>
              <a:ext uri="{FF2B5EF4-FFF2-40B4-BE49-F238E27FC236}">
                <a16:creationId xmlns:a16="http://schemas.microsoft.com/office/drawing/2014/main" id="{9E16A5CE-FA3B-4A2B-AC88-14D3971986BE}"/>
              </a:ext>
            </a:extLst>
          </p:cNvPr>
          <p:cNvSpPr/>
          <p:nvPr/>
        </p:nvSpPr>
        <p:spPr>
          <a:xfrm>
            <a:off x="7797806" y="3054350"/>
            <a:ext cx="765305" cy="507553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</a:rPr>
              <a:t>Patient complete DSMP?</a:t>
            </a:r>
          </a:p>
        </p:txBody>
      </p:sp>
      <p:cxnSp>
        <p:nvCxnSpPr>
          <p:cNvPr id="175" name="Straight Arrow Connector 174">
            <a:extLst>
              <a:ext uri="{FF2B5EF4-FFF2-40B4-BE49-F238E27FC236}">
                <a16:creationId xmlns:a16="http://schemas.microsoft.com/office/drawing/2014/main" id="{ED1AA9EC-B3B6-4627-B840-586ACDF65D8C}"/>
              </a:ext>
            </a:extLst>
          </p:cNvPr>
          <p:cNvCxnSpPr>
            <a:cxnSpLocks/>
            <a:stCxn id="123" idx="3"/>
          </p:cNvCxnSpPr>
          <p:nvPr/>
        </p:nvCxnSpPr>
        <p:spPr>
          <a:xfrm flipV="1">
            <a:off x="7574434" y="3309897"/>
            <a:ext cx="228426" cy="1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>
            <a:extLst>
              <a:ext uri="{FF2B5EF4-FFF2-40B4-BE49-F238E27FC236}">
                <a16:creationId xmlns:a16="http://schemas.microsoft.com/office/drawing/2014/main" id="{34CCCBAE-F576-4E05-B36E-BA2F69E81832}"/>
              </a:ext>
            </a:extLst>
          </p:cNvPr>
          <p:cNvSpPr txBox="1"/>
          <p:nvPr/>
        </p:nvSpPr>
        <p:spPr>
          <a:xfrm>
            <a:off x="8331257" y="2929584"/>
            <a:ext cx="9679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" b="1" dirty="0"/>
              <a:t>N</a:t>
            </a:r>
          </a:p>
        </p:txBody>
      </p:sp>
      <p:cxnSp>
        <p:nvCxnSpPr>
          <p:cNvPr id="178" name="Straight Arrow Connector 177">
            <a:extLst>
              <a:ext uri="{FF2B5EF4-FFF2-40B4-BE49-F238E27FC236}">
                <a16:creationId xmlns:a16="http://schemas.microsoft.com/office/drawing/2014/main" id="{F376270A-870B-4A82-8ED7-4C009D06B92C}"/>
              </a:ext>
            </a:extLst>
          </p:cNvPr>
          <p:cNvCxnSpPr>
            <a:cxnSpLocks/>
            <a:stCxn id="174" idx="0"/>
            <a:endCxn id="177" idx="1"/>
          </p:cNvCxnSpPr>
          <p:nvPr/>
        </p:nvCxnSpPr>
        <p:spPr>
          <a:xfrm flipV="1">
            <a:off x="8180459" y="3026559"/>
            <a:ext cx="352993" cy="277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>
            <a:extLst>
              <a:ext uri="{FF2B5EF4-FFF2-40B4-BE49-F238E27FC236}">
                <a16:creationId xmlns:a16="http://schemas.microsoft.com/office/drawing/2014/main" id="{03E9F0F9-B441-4445-B271-054D1E099F64}"/>
              </a:ext>
            </a:extLst>
          </p:cNvPr>
          <p:cNvCxnSpPr>
            <a:cxnSpLocks/>
            <a:stCxn id="174" idx="2"/>
            <a:endCxn id="184" idx="1"/>
          </p:cNvCxnSpPr>
          <p:nvPr/>
        </p:nvCxnSpPr>
        <p:spPr>
          <a:xfrm>
            <a:off x="8180459" y="3561903"/>
            <a:ext cx="374516" cy="1707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Box 184">
            <a:extLst>
              <a:ext uri="{FF2B5EF4-FFF2-40B4-BE49-F238E27FC236}">
                <a16:creationId xmlns:a16="http://schemas.microsoft.com/office/drawing/2014/main" id="{B68EEE64-238C-458B-823A-18204D052849}"/>
              </a:ext>
            </a:extLst>
          </p:cNvPr>
          <p:cNvSpPr txBox="1"/>
          <p:nvPr/>
        </p:nvSpPr>
        <p:spPr>
          <a:xfrm>
            <a:off x="8343900" y="3534490"/>
            <a:ext cx="1143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" b="1" dirty="0"/>
              <a:t>Y</a:t>
            </a:r>
          </a:p>
        </p:txBody>
      </p:sp>
      <p:cxnSp>
        <p:nvCxnSpPr>
          <p:cNvPr id="195" name="Straight Arrow Connector 194">
            <a:extLst>
              <a:ext uri="{FF2B5EF4-FFF2-40B4-BE49-F238E27FC236}">
                <a16:creationId xmlns:a16="http://schemas.microsoft.com/office/drawing/2014/main" id="{27DE2966-57A1-49E6-A836-2AA43F15F4F9}"/>
              </a:ext>
            </a:extLst>
          </p:cNvPr>
          <p:cNvCxnSpPr>
            <a:cxnSpLocks/>
          </p:cNvCxnSpPr>
          <p:nvPr/>
        </p:nvCxnSpPr>
        <p:spPr>
          <a:xfrm flipH="1" flipV="1">
            <a:off x="8917988" y="2061244"/>
            <a:ext cx="28362" cy="13677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>
            <a:extLst>
              <a:ext uri="{FF2B5EF4-FFF2-40B4-BE49-F238E27FC236}">
                <a16:creationId xmlns:a16="http://schemas.microsoft.com/office/drawing/2014/main" id="{4C2A86C6-93C6-4355-A5C7-32C4E05EF015}"/>
              </a:ext>
            </a:extLst>
          </p:cNvPr>
          <p:cNvCxnSpPr>
            <a:cxnSpLocks/>
            <a:stCxn id="78" idx="0"/>
          </p:cNvCxnSpPr>
          <p:nvPr/>
        </p:nvCxnSpPr>
        <p:spPr>
          <a:xfrm flipV="1">
            <a:off x="3797092" y="2789165"/>
            <a:ext cx="379673" cy="390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Flowchart: Predefined Process 65">
            <a:extLst>
              <a:ext uri="{FF2B5EF4-FFF2-40B4-BE49-F238E27FC236}">
                <a16:creationId xmlns:a16="http://schemas.microsoft.com/office/drawing/2014/main" id="{E15DBB0F-8921-47C6-A562-7409E19A96B8}"/>
              </a:ext>
            </a:extLst>
          </p:cNvPr>
          <p:cNvSpPr/>
          <p:nvPr/>
        </p:nvSpPr>
        <p:spPr>
          <a:xfrm>
            <a:off x="3000204" y="2444750"/>
            <a:ext cx="842283" cy="59961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00" dirty="0">
                <a:solidFill>
                  <a:schemeClr val="tx1"/>
                </a:solidFill>
              </a:rPr>
              <a:t>CBO staff notified via email of referral, log into </a:t>
            </a:r>
            <a:r>
              <a:rPr lang="en-US" sz="500" dirty="0" err="1">
                <a:solidFill>
                  <a:schemeClr val="tx1"/>
                </a:solidFill>
              </a:rPr>
              <a:t>eRG</a:t>
            </a:r>
            <a:r>
              <a:rPr lang="en-US" sz="500" dirty="0">
                <a:solidFill>
                  <a:schemeClr val="tx1"/>
                </a:solidFill>
              </a:rPr>
              <a:t> to review</a:t>
            </a:r>
          </a:p>
          <a:p>
            <a:r>
              <a:rPr lang="en-US" sz="500" b="1" dirty="0">
                <a:solidFill>
                  <a:schemeClr val="tx1"/>
                </a:solidFill>
              </a:rPr>
              <a:t> </a:t>
            </a:r>
            <a:r>
              <a:rPr lang="en-US" sz="500" b="1" dirty="0" err="1">
                <a:solidFill>
                  <a:schemeClr val="tx1"/>
                </a:solidFill>
              </a:rPr>
              <a:t>Proj</a:t>
            </a:r>
            <a:r>
              <a:rPr lang="en-US" sz="500" b="1" dirty="0">
                <a:solidFill>
                  <a:schemeClr val="tx1"/>
                </a:solidFill>
              </a:rPr>
              <a:t> Asst Victoria </a:t>
            </a:r>
          </a:p>
          <a:p>
            <a:r>
              <a:rPr lang="en-US" sz="500" i="1" dirty="0">
                <a:solidFill>
                  <a:schemeClr val="tx1"/>
                </a:solidFill>
              </a:rPr>
              <a:t>[Daily]</a:t>
            </a:r>
          </a:p>
        </p:txBody>
      </p:sp>
      <p:sp>
        <p:nvSpPr>
          <p:cNvPr id="78" name="Flowchart: Predefined Process 77">
            <a:extLst>
              <a:ext uri="{FF2B5EF4-FFF2-40B4-BE49-F238E27FC236}">
                <a16:creationId xmlns:a16="http://schemas.microsoft.com/office/drawing/2014/main" id="{F0D9D297-B75B-4926-92E2-96075B9FD7F6}"/>
              </a:ext>
            </a:extLst>
          </p:cNvPr>
          <p:cNvSpPr/>
          <p:nvPr/>
        </p:nvSpPr>
        <p:spPr>
          <a:xfrm>
            <a:off x="3375950" y="3179433"/>
            <a:ext cx="842283" cy="883597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00" dirty="0">
                <a:solidFill>
                  <a:schemeClr val="tx1"/>
                </a:solidFill>
              </a:rPr>
              <a:t>CBO staff notifies appropriate lifestyle coach of referral so they can schedule</a:t>
            </a:r>
          </a:p>
          <a:p>
            <a:r>
              <a:rPr lang="en-US" sz="500" b="1" dirty="0">
                <a:solidFill>
                  <a:schemeClr val="tx1"/>
                </a:solidFill>
              </a:rPr>
              <a:t> </a:t>
            </a:r>
            <a:r>
              <a:rPr lang="en-US" sz="500" b="1" dirty="0" err="1">
                <a:solidFill>
                  <a:schemeClr val="tx1"/>
                </a:solidFill>
              </a:rPr>
              <a:t>Proj</a:t>
            </a:r>
            <a:r>
              <a:rPr lang="en-US" sz="500" b="1" dirty="0">
                <a:solidFill>
                  <a:schemeClr val="tx1"/>
                </a:solidFill>
              </a:rPr>
              <a:t> Asst Victoria </a:t>
            </a:r>
          </a:p>
          <a:p>
            <a:r>
              <a:rPr lang="en-US" sz="500" i="1" dirty="0">
                <a:solidFill>
                  <a:schemeClr val="tx1"/>
                </a:solidFill>
              </a:rPr>
              <a:t>[Daily]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13A0D32E-1078-46A4-8436-B77CC79955D9}"/>
              </a:ext>
            </a:extLst>
          </p:cNvPr>
          <p:cNvCxnSpPr>
            <a:cxnSpLocks/>
            <a:stCxn id="66" idx="2"/>
            <a:endCxn id="78" idx="0"/>
          </p:cNvCxnSpPr>
          <p:nvPr/>
        </p:nvCxnSpPr>
        <p:spPr>
          <a:xfrm>
            <a:off x="3421346" y="3044360"/>
            <a:ext cx="375746" cy="1350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Flowchart: Terminator 96">
            <a:extLst>
              <a:ext uri="{FF2B5EF4-FFF2-40B4-BE49-F238E27FC236}">
                <a16:creationId xmlns:a16="http://schemas.microsoft.com/office/drawing/2014/main" id="{7865E6CD-879E-41A3-ADBC-104800DF772B}"/>
              </a:ext>
            </a:extLst>
          </p:cNvPr>
          <p:cNvSpPr/>
          <p:nvPr/>
        </p:nvSpPr>
        <p:spPr>
          <a:xfrm>
            <a:off x="6832427" y="3837433"/>
            <a:ext cx="751696" cy="719888"/>
          </a:xfrm>
          <a:prstGeom prst="flowChartTerminator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</a:rPr>
              <a:t>Feedback – </a:t>
            </a:r>
            <a:r>
              <a:rPr lang="en-US" sz="500" dirty="0" err="1">
                <a:solidFill>
                  <a:schemeClr val="tx1"/>
                </a:solidFill>
              </a:rPr>
              <a:t>eRG</a:t>
            </a:r>
            <a:r>
              <a:rPr lang="en-US" sz="500" dirty="0">
                <a:solidFill>
                  <a:schemeClr val="tx1"/>
                </a:solidFill>
              </a:rPr>
              <a:t> notifies Clinical site of progress at 29 weeks (Open, In progress) </a:t>
            </a:r>
            <a:r>
              <a:rPr lang="en-US" sz="500" b="1" dirty="0">
                <a:solidFill>
                  <a:schemeClr val="tx1"/>
                </a:solidFill>
              </a:rPr>
              <a:t>Lifestyle Coach </a:t>
            </a:r>
          </a:p>
          <a:p>
            <a:pPr algn="ctr"/>
            <a:r>
              <a:rPr lang="en-US" sz="500" i="1" dirty="0">
                <a:solidFill>
                  <a:schemeClr val="tx1"/>
                </a:solidFill>
              </a:rPr>
              <a:t>[6 months after program initiation]</a:t>
            </a:r>
            <a:endParaRPr lang="en-US" sz="500" b="1" dirty="0">
              <a:solidFill>
                <a:schemeClr val="tx1"/>
              </a:solidFill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1AFC70B-BBF1-44FF-8C86-4CA05F6A55A9}"/>
              </a:ext>
            </a:extLst>
          </p:cNvPr>
          <p:cNvSpPr txBox="1"/>
          <p:nvPr/>
        </p:nvSpPr>
        <p:spPr>
          <a:xfrm>
            <a:off x="7543800" y="3173884"/>
            <a:ext cx="28492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" b="1" dirty="0"/>
              <a:t>If DMSP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ABEB80C0-51B9-4142-BE6B-0857F8C0AEFD}"/>
              </a:ext>
            </a:extLst>
          </p:cNvPr>
          <p:cNvCxnSpPr>
            <a:cxnSpLocks/>
            <a:stCxn id="123" idx="2"/>
          </p:cNvCxnSpPr>
          <p:nvPr/>
        </p:nvCxnSpPr>
        <p:spPr>
          <a:xfrm>
            <a:off x="7198586" y="3608559"/>
            <a:ext cx="0" cy="227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7289A50C-0A63-4A10-8A37-1040341432D7}"/>
              </a:ext>
            </a:extLst>
          </p:cNvPr>
          <p:cNvSpPr txBox="1"/>
          <p:nvPr/>
        </p:nvSpPr>
        <p:spPr>
          <a:xfrm>
            <a:off x="6977327" y="3658811"/>
            <a:ext cx="28492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" b="1" dirty="0"/>
              <a:t>If DPP</a:t>
            </a:r>
          </a:p>
        </p:txBody>
      </p:sp>
      <p:sp>
        <p:nvSpPr>
          <p:cNvPr id="112" name="Flowchart: Decision 111">
            <a:extLst>
              <a:ext uri="{FF2B5EF4-FFF2-40B4-BE49-F238E27FC236}">
                <a16:creationId xmlns:a16="http://schemas.microsoft.com/office/drawing/2014/main" id="{7211EE37-3F6D-4AC8-8CDC-34171CA9F56C}"/>
              </a:ext>
            </a:extLst>
          </p:cNvPr>
          <p:cNvSpPr/>
          <p:nvPr/>
        </p:nvSpPr>
        <p:spPr>
          <a:xfrm>
            <a:off x="7789256" y="3943600"/>
            <a:ext cx="765305" cy="507553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</a:rPr>
              <a:t>Patient complete DPP?</a:t>
            </a:r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C1CCB3E3-CFD9-4E77-93DC-5E96F8F2B5C4}"/>
              </a:ext>
            </a:extLst>
          </p:cNvPr>
          <p:cNvCxnSpPr>
            <a:cxnSpLocks/>
            <a:endCxn id="184" idx="1"/>
          </p:cNvCxnSpPr>
          <p:nvPr/>
        </p:nvCxnSpPr>
        <p:spPr>
          <a:xfrm flipV="1">
            <a:off x="8333183" y="3732629"/>
            <a:ext cx="221792" cy="3304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97721DC9-5DAE-4612-A9FB-8BE29375FBE7}"/>
              </a:ext>
            </a:extLst>
          </p:cNvPr>
          <p:cNvSpPr txBox="1"/>
          <p:nvPr/>
        </p:nvSpPr>
        <p:spPr>
          <a:xfrm>
            <a:off x="8322503" y="3826042"/>
            <a:ext cx="1143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" b="1" dirty="0"/>
              <a:t>Y</a:t>
            </a:r>
          </a:p>
        </p:txBody>
      </p: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0EB9DF88-B541-41B1-A6E0-45411479586D}"/>
              </a:ext>
            </a:extLst>
          </p:cNvPr>
          <p:cNvCxnSpPr>
            <a:cxnSpLocks/>
            <a:stCxn id="97" idx="3"/>
            <a:endCxn id="112" idx="1"/>
          </p:cNvCxnSpPr>
          <p:nvPr/>
        </p:nvCxnSpPr>
        <p:spPr>
          <a:xfrm flipV="1">
            <a:off x="7584123" y="4197376"/>
            <a:ext cx="20513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3FA7E511-ADFD-489B-9340-5ADAA1CA5084}"/>
              </a:ext>
            </a:extLst>
          </p:cNvPr>
          <p:cNvSpPr txBox="1"/>
          <p:nvPr/>
        </p:nvSpPr>
        <p:spPr>
          <a:xfrm>
            <a:off x="8341572" y="4389324"/>
            <a:ext cx="9679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" b="1" dirty="0"/>
              <a:t>N</a:t>
            </a:r>
          </a:p>
        </p:txBody>
      </p: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0599D879-55BF-4B35-8272-18D0987D5B61}"/>
              </a:ext>
            </a:extLst>
          </p:cNvPr>
          <p:cNvCxnSpPr>
            <a:cxnSpLocks/>
            <a:endCxn id="132" idx="1"/>
          </p:cNvCxnSpPr>
          <p:nvPr/>
        </p:nvCxnSpPr>
        <p:spPr>
          <a:xfrm>
            <a:off x="8322503" y="4315382"/>
            <a:ext cx="225295" cy="178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0B38ADB-BD4E-4B39-A29C-D89D63D22207}"/>
              </a:ext>
            </a:extLst>
          </p:cNvPr>
          <p:cNvCxnSpPr>
            <a:cxnSpLocks/>
          </p:cNvCxnSpPr>
          <p:nvPr/>
        </p:nvCxnSpPr>
        <p:spPr>
          <a:xfrm flipH="1" flipV="1">
            <a:off x="9064128" y="2061244"/>
            <a:ext cx="47081" cy="21486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Flowchart: Terminator 176">
            <a:extLst>
              <a:ext uri="{FF2B5EF4-FFF2-40B4-BE49-F238E27FC236}">
                <a16:creationId xmlns:a16="http://schemas.microsoft.com/office/drawing/2014/main" id="{CA11DACC-0130-47E7-B268-7CDFEF3BE584}"/>
              </a:ext>
            </a:extLst>
          </p:cNvPr>
          <p:cNvSpPr/>
          <p:nvPr/>
        </p:nvSpPr>
        <p:spPr>
          <a:xfrm>
            <a:off x="8533452" y="2743220"/>
            <a:ext cx="849171" cy="566677"/>
          </a:xfrm>
          <a:prstGeom prst="flowChartTerminator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</a:rPr>
              <a:t>Close – </a:t>
            </a:r>
            <a:r>
              <a:rPr lang="en-US" sz="500" dirty="0" err="1">
                <a:solidFill>
                  <a:schemeClr val="tx1"/>
                </a:solidFill>
              </a:rPr>
              <a:t>eRG</a:t>
            </a:r>
            <a:r>
              <a:rPr lang="en-US" sz="500" dirty="0">
                <a:solidFill>
                  <a:schemeClr val="tx1"/>
                </a:solidFill>
              </a:rPr>
              <a:t> notifies Clinical site (Closed, patient did not complete)</a:t>
            </a:r>
            <a:endParaRPr lang="en-US" sz="500" i="1" dirty="0"/>
          </a:p>
          <a:p>
            <a:pPr algn="ctr"/>
            <a:r>
              <a:rPr lang="en-US" sz="500" b="1" dirty="0">
                <a:solidFill>
                  <a:schemeClr val="tx1"/>
                </a:solidFill>
              </a:rPr>
              <a:t>Lifestyle Coach </a:t>
            </a:r>
          </a:p>
          <a:p>
            <a:pPr algn="ctr"/>
            <a:r>
              <a:rPr lang="en-US" sz="500" i="1" dirty="0">
                <a:solidFill>
                  <a:schemeClr val="tx1"/>
                </a:solidFill>
              </a:rPr>
              <a:t>[Within 1 week of dropping out]</a:t>
            </a:r>
            <a:endParaRPr lang="en-US" sz="500" b="1" dirty="0">
              <a:solidFill>
                <a:schemeClr val="tx1"/>
              </a:solidFill>
            </a:endParaRPr>
          </a:p>
        </p:txBody>
      </p:sp>
      <p:sp>
        <p:nvSpPr>
          <p:cNvPr id="184" name="Flowchart: Terminator 183">
            <a:extLst>
              <a:ext uri="{FF2B5EF4-FFF2-40B4-BE49-F238E27FC236}">
                <a16:creationId xmlns:a16="http://schemas.microsoft.com/office/drawing/2014/main" id="{9A4CB156-D647-4065-84C7-A1D52CF0D54F}"/>
              </a:ext>
            </a:extLst>
          </p:cNvPr>
          <p:cNvSpPr/>
          <p:nvPr/>
        </p:nvSpPr>
        <p:spPr>
          <a:xfrm>
            <a:off x="8554975" y="3449290"/>
            <a:ext cx="841995" cy="566678"/>
          </a:xfrm>
          <a:prstGeom prst="flowChartTerminator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</a:rPr>
              <a:t>Close – </a:t>
            </a:r>
            <a:r>
              <a:rPr lang="en-US" sz="500" dirty="0" err="1">
                <a:solidFill>
                  <a:schemeClr val="tx1"/>
                </a:solidFill>
              </a:rPr>
              <a:t>eRG</a:t>
            </a:r>
            <a:r>
              <a:rPr lang="en-US" sz="500" dirty="0">
                <a:solidFill>
                  <a:schemeClr val="tx1"/>
                </a:solidFill>
              </a:rPr>
              <a:t> notifies Clinical site (Closed, Patient completed) </a:t>
            </a:r>
          </a:p>
          <a:p>
            <a:pPr algn="ctr"/>
            <a:r>
              <a:rPr lang="en-US" sz="500" b="1" dirty="0">
                <a:solidFill>
                  <a:schemeClr val="tx1"/>
                </a:solidFill>
              </a:rPr>
              <a:t>Lifestyle Coach </a:t>
            </a:r>
          </a:p>
          <a:p>
            <a:pPr algn="ctr"/>
            <a:r>
              <a:rPr lang="en-US" sz="500" i="1" dirty="0">
                <a:solidFill>
                  <a:schemeClr val="tx1"/>
                </a:solidFill>
              </a:rPr>
              <a:t>[Within 1 week of prog completion]</a:t>
            </a:r>
            <a:endParaRPr lang="en-US" sz="500" b="1" dirty="0">
              <a:solidFill>
                <a:schemeClr val="tx1"/>
              </a:solidFill>
            </a:endParaRPr>
          </a:p>
        </p:txBody>
      </p:sp>
      <p:sp>
        <p:nvSpPr>
          <p:cNvPr id="132" name="Flowchart: Terminator 131">
            <a:extLst>
              <a:ext uri="{FF2B5EF4-FFF2-40B4-BE49-F238E27FC236}">
                <a16:creationId xmlns:a16="http://schemas.microsoft.com/office/drawing/2014/main" id="{3DE92FB8-C2FB-49F9-BC91-7AF4EABB7C4D}"/>
              </a:ext>
            </a:extLst>
          </p:cNvPr>
          <p:cNvSpPr/>
          <p:nvPr/>
        </p:nvSpPr>
        <p:spPr>
          <a:xfrm>
            <a:off x="8547798" y="4209929"/>
            <a:ext cx="849171" cy="568805"/>
          </a:xfrm>
          <a:prstGeom prst="flowChartTerminator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</a:rPr>
              <a:t>Close – </a:t>
            </a:r>
            <a:r>
              <a:rPr lang="en-US" sz="500" dirty="0" err="1">
                <a:solidFill>
                  <a:schemeClr val="tx1"/>
                </a:solidFill>
              </a:rPr>
              <a:t>eRG</a:t>
            </a:r>
            <a:r>
              <a:rPr lang="en-US" sz="500" dirty="0">
                <a:solidFill>
                  <a:schemeClr val="tx1"/>
                </a:solidFill>
              </a:rPr>
              <a:t> notifies Clinical site (Closed, patient did not complete)</a:t>
            </a:r>
            <a:endParaRPr lang="en-US" sz="500" i="1" dirty="0"/>
          </a:p>
          <a:p>
            <a:pPr algn="ctr"/>
            <a:r>
              <a:rPr lang="en-US" sz="500" b="1" dirty="0">
                <a:solidFill>
                  <a:schemeClr val="tx1"/>
                </a:solidFill>
              </a:rPr>
              <a:t>Lifestyle Coach </a:t>
            </a:r>
          </a:p>
          <a:p>
            <a:pPr algn="ctr"/>
            <a:r>
              <a:rPr lang="en-US" sz="500" i="1" dirty="0">
                <a:solidFill>
                  <a:schemeClr val="tx1"/>
                </a:solidFill>
              </a:rPr>
              <a:t>[Within 1 week of dropping out]</a:t>
            </a:r>
            <a:endParaRPr lang="en-US" sz="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161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e-Connect Workflow: Part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00200"/>
            <a:ext cx="10771909" cy="4648200"/>
          </a:xfrm>
        </p:spPr>
        <p:txBody>
          <a:bodyPr>
            <a:normAutofit/>
          </a:bodyPr>
          <a:lstStyle/>
          <a:p>
            <a:r>
              <a:rPr lang="en-US" dirty="0"/>
              <a:t>Referral initiation</a:t>
            </a:r>
          </a:p>
          <a:p>
            <a:pPr lvl="1"/>
            <a:r>
              <a:rPr lang="en-US" dirty="0"/>
              <a:t>Who at the clinical site decides that patient is appropriate for referral to CBO? How are patients screened?</a:t>
            </a:r>
          </a:p>
          <a:p>
            <a:pPr lvl="1"/>
            <a:r>
              <a:rPr lang="en-US" dirty="0"/>
              <a:t>Who initiates referral?  When during the visit?</a:t>
            </a:r>
          </a:p>
          <a:p>
            <a:pPr lvl="1"/>
            <a:r>
              <a:rPr lang="en-US" dirty="0"/>
              <a:t>How does the patient consent get completed?</a:t>
            </a:r>
          </a:p>
          <a:p>
            <a:pPr lvl="1"/>
            <a:r>
              <a:rPr lang="en-US" dirty="0"/>
              <a:t>Does anyone need to sign off on the referral?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DDC8-75F2-4C3B-B0C9-C51857ADD3B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17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60151" y="2414171"/>
            <a:ext cx="8679423" cy="33196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cxnSp>
        <p:nvCxnSpPr>
          <p:cNvPr id="27" name="Straight Arrow Connector 26"/>
          <p:cNvCxnSpPr>
            <a:cxnSpLocks/>
            <a:stCxn id="81" idx="2"/>
            <a:endCxn id="136" idx="0"/>
          </p:cNvCxnSpPr>
          <p:nvPr/>
        </p:nvCxnSpPr>
        <p:spPr>
          <a:xfrm>
            <a:off x="5363076" y="3446078"/>
            <a:ext cx="46951" cy="1121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094866" y="3822326"/>
            <a:ext cx="36993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N</a:t>
            </a:r>
          </a:p>
        </p:txBody>
      </p:sp>
      <p:sp>
        <p:nvSpPr>
          <p:cNvPr id="317" name="TextBox 316"/>
          <p:cNvSpPr txBox="1"/>
          <p:nvPr/>
        </p:nvSpPr>
        <p:spPr>
          <a:xfrm>
            <a:off x="1273586" y="1351099"/>
            <a:ext cx="51087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Workflow for pre-diabetes electronic referrals and feedback</a:t>
            </a:r>
          </a:p>
        </p:txBody>
      </p:sp>
      <p:sp>
        <p:nvSpPr>
          <p:cNvPr id="318" name="TextBox 317"/>
          <p:cNvSpPr txBox="1"/>
          <p:nvPr/>
        </p:nvSpPr>
        <p:spPr>
          <a:xfrm>
            <a:off x="1348089" y="1689653"/>
            <a:ext cx="175240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Process origin – Clinical site</a:t>
            </a:r>
          </a:p>
          <a:p>
            <a:r>
              <a:rPr lang="en-US" sz="1100" dirty="0"/>
              <a:t>Process end – Clinical site</a:t>
            </a:r>
          </a:p>
          <a:p>
            <a:r>
              <a:rPr lang="en-US" sz="1100" dirty="0"/>
              <a:t>Other parties –CBOs</a:t>
            </a:r>
          </a:p>
        </p:txBody>
      </p:sp>
      <p:sp>
        <p:nvSpPr>
          <p:cNvPr id="3" name="Flowchart: Predefined Process 2"/>
          <p:cNvSpPr/>
          <p:nvPr/>
        </p:nvSpPr>
        <p:spPr>
          <a:xfrm>
            <a:off x="2102727" y="2600667"/>
            <a:ext cx="997765" cy="2091753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solidFill>
                  <a:schemeClr val="tx1"/>
                </a:solidFill>
              </a:rPr>
              <a:t>Identify patients with Diabetes or Pre-Diabetes ahead / during their medical visit</a:t>
            </a:r>
          </a:p>
          <a:p>
            <a:r>
              <a:rPr lang="en-US" sz="900" b="1" dirty="0">
                <a:solidFill>
                  <a:schemeClr val="tx1"/>
                </a:solidFill>
              </a:rPr>
              <a:t>MA staff / providers see in EMR</a:t>
            </a:r>
          </a:p>
          <a:p>
            <a:r>
              <a:rPr lang="en-US" sz="900" i="1" dirty="0">
                <a:solidFill>
                  <a:schemeClr val="tx1"/>
                </a:solidFill>
              </a:rPr>
              <a:t>[Daily]</a:t>
            </a:r>
          </a:p>
        </p:txBody>
      </p:sp>
      <p:sp>
        <p:nvSpPr>
          <p:cNvPr id="4" name="Flowchart: Predefined Process 3"/>
          <p:cNvSpPr/>
          <p:nvPr/>
        </p:nvSpPr>
        <p:spPr>
          <a:xfrm>
            <a:off x="3375459" y="2622178"/>
            <a:ext cx="1113691" cy="2027714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solidFill>
                  <a:schemeClr val="tx1"/>
                </a:solidFill>
              </a:rPr>
              <a:t>Explain to patient detail of intervention and provide program information. </a:t>
            </a:r>
            <a:r>
              <a:rPr lang="en-US" sz="900" b="1" dirty="0">
                <a:solidFill>
                  <a:schemeClr val="tx1"/>
                </a:solidFill>
              </a:rPr>
              <a:t>Provider / Care Management Team</a:t>
            </a:r>
          </a:p>
          <a:p>
            <a:r>
              <a:rPr lang="en-US" sz="900" i="1" dirty="0">
                <a:solidFill>
                  <a:schemeClr val="tx1"/>
                </a:solidFill>
              </a:rPr>
              <a:t>[Ongoing]</a:t>
            </a:r>
          </a:p>
        </p:txBody>
      </p:sp>
      <p:sp>
        <p:nvSpPr>
          <p:cNvPr id="11" name="Flowchart: Data 10"/>
          <p:cNvSpPr/>
          <p:nvPr/>
        </p:nvSpPr>
        <p:spPr>
          <a:xfrm>
            <a:off x="8098338" y="2724770"/>
            <a:ext cx="1404706" cy="1432880"/>
          </a:xfrm>
          <a:prstGeom prst="flowChartInputOutpu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solidFill>
                  <a:schemeClr val="tx1"/>
                </a:solidFill>
              </a:rPr>
              <a:t>Refer to CBO, noting referral type (DSME or DPP)</a:t>
            </a:r>
          </a:p>
          <a:p>
            <a:r>
              <a:rPr lang="en-US" sz="900" b="1" dirty="0">
                <a:solidFill>
                  <a:schemeClr val="tx1"/>
                </a:solidFill>
              </a:rPr>
              <a:t>Provider / Care Management Team</a:t>
            </a:r>
          </a:p>
          <a:p>
            <a:r>
              <a:rPr lang="en-US" sz="900" i="1" dirty="0">
                <a:solidFill>
                  <a:schemeClr val="tx1"/>
                </a:solidFill>
              </a:rPr>
              <a:t>[During visit]</a:t>
            </a:r>
            <a:endParaRPr lang="en-US" sz="9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6107025" y="2814063"/>
            <a:ext cx="1148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438450" y="2412450"/>
            <a:ext cx="422296" cy="331963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Clinical</a:t>
            </a:r>
          </a:p>
        </p:txBody>
      </p:sp>
      <p:cxnSp>
        <p:nvCxnSpPr>
          <p:cNvPr id="37" name="Straight Arrow Connector 36"/>
          <p:cNvCxnSpPr>
            <a:cxnSpLocks/>
            <a:stCxn id="3" idx="3"/>
            <a:endCxn id="4" idx="1"/>
          </p:cNvCxnSpPr>
          <p:nvPr/>
        </p:nvCxnSpPr>
        <p:spPr>
          <a:xfrm flipV="1">
            <a:off x="3100492" y="3636035"/>
            <a:ext cx="274967" cy="105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600858" y="1400973"/>
            <a:ext cx="275599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/>
              <a:t>Legend</a:t>
            </a:r>
            <a:r>
              <a:rPr lang="en-US" sz="1100" dirty="0"/>
              <a:t>:</a:t>
            </a:r>
          </a:p>
          <a:p>
            <a:r>
              <a:rPr lang="en-US" sz="1100" dirty="0"/>
              <a:t>Green = outgoing e-Referral</a:t>
            </a:r>
          </a:p>
          <a:p>
            <a:r>
              <a:rPr lang="en-US" sz="1100" dirty="0"/>
              <a:t>Yellow = e-Referral feedback reports</a:t>
            </a:r>
          </a:p>
          <a:p>
            <a:r>
              <a:rPr lang="en-US" sz="1100" b="1" dirty="0"/>
              <a:t>Bolded = Person responsible for each step</a:t>
            </a:r>
          </a:p>
          <a:p>
            <a:r>
              <a:rPr lang="en-US" sz="1100" i="1" dirty="0"/>
              <a:t>Italics = timing of or trigger for step</a:t>
            </a:r>
          </a:p>
        </p:txBody>
      </p:sp>
      <p:cxnSp>
        <p:nvCxnSpPr>
          <p:cNvPr id="15" name="Elbow Connector 14"/>
          <p:cNvCxnSpPr>
            <a:cxnSpLocks/>
            <a:stCxn id="11" idx="3"/>
          </p:cNvCxnSpPr>
          <p:nvPr/>
        </p:nvCxnSpPr>
        <p:spPr>
          <a:xfrm rot="5400000">
            <a:off x="5074364" y="2911258"/>
            <a:ext cx="2339464" cy="483224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Flowchart: Terminator 135"/>
          <p:cNvSpPr/>
          <p:nvPr/>
        </p:nvSpPr>
        <p:spPr>
          <a:xfrm>
            <a:off x="4674690" y="4567378"/>
            <a:ext cx="1470673" cy="489832"/>
          </a:xfrm>
          <a:prstGeom prst="flowChartTerminator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Close – no consent 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Provider/ Care Management Team</a:t>
            </a:r>
          </a:p>
        </p:txBody>
      </p:sp>
      <p:cxnSp>
        <p:nvCxnSpPr>
          <p:cNvPr id="22" name="Straight Arrow Connector 21"/>
          <p:cNvCxnSpPr>
            <a:cxnSpLocks/>
            <a:stCxn id="81" idx="3"/>
            <a:endCxn id="80" idx="1"/>
          </p:cNvCxnSpPr>
          <p:nvPr/>
        </p:nvCxnSpPr>
        <p:spPr>
          <a:xfrm>
            <a:off x="5990949" y="3043671"/>
            <a:ext cx="478661" cy="40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/>
          <p:cNvCxnSpPr>
            <a:cxnSpLocks/>
            <a:stCxn id="80" idx="3"/>
            <a:endCxn id="11" idx="2"/>
          </p:cNvCxnSpPr>
          <p:nvPr/>
        </p:nvCxnSpPr>
        <p:spPr>
          <a:xfrm flipV="1">
            <a:off x="7855825" y="3441210"/>
            <a:ext cx="382984" cy="92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Flowchart: Predefined Process 79">
            <a:extLst>
              <a:ext uri="{FF2B5EF4-FFF2-40B4-BE49-F238E27FC236}">
                <a16:creationId xmlns:a16="http://schemas.microsoft.com/office/drawing/2014/main" id="{4B9FE446-9A6A-40E1-97BE-1FF970E01003}"/>
              </a:ext>
            </a:extLst>
          </p:cNvPr>
          <p:cNvSpPr/>
          <p:nvPr/>
        </p:nvSpPr>
        <p:spPr>
          <a:xfrm>
            <a:off x="6469610" y="2671055"/>
            <a:ext cx="1386215" cy="1558831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solidFill>
                  <a:schemeClr val="tx1"/>
                </a:solidFill>
              </a:rPr>
              <a:t>Consent documented in EMR</a:t>
            </a:r>
          </a:p>
          <a:p>
            <a:endParaRPr lang="en-US" sz="900" b="1" dirty="0">
              <a:solidFill>
                <a:schemeClr val="tx1"/>
              </a:solidFill>
            </a:endParaRPr>
          </a:p>
          <a:p>
            <a:r>
              <a:rPr lang="en-US" sz="900" b="1" dirty="0">
                <a:solidFill>
                  <a:schemeClr val="tx1"/>
                </a:solidFill>
              </a:rPr>
              <a:t>Provider / Care Management Team</a:t>
            </a:r>
          </a:p>
          <a:p>
            <a:r>
              <a:rPr lang="en-US" sz="900" i="1" dirty="0">
                <a:solidFill>
                  <a:schemeClr val="tx1"/>
                </a:solidFill>
              </a:rPr>
              <a:t>[During visit]</a:t>
            </a:r>
          </a:p>
        </p:txBody>
      </p:sp>
      <p:sp>
        <p:nvSpPr>
          <p:cNvPr id="81" name="Flowchart: Decision 80">
            <a:extLst>
              <a:ext uri="{FF2B5EF4-FFF2-40B4-BE49-F238E27FC236}">
                <a16:creationId xmlns:a16="http://schemas.microsoft.com/office/drawing/2014/main" id="{F78CF2B4-D9F4-467D-869F-4D140B8BA7D1}"/>
              </a:ext>
            </a:extLst>
          </p:cNvPr>
          <p:cNvSpPr/>
          <p:nvPr/>
        </p:nvSpPr>
        <p:spPr>
          <a:xfrm>
            <a:off x="4735203" y="2641263"/>
            <a:ext cx="1255746" cy="804815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Consent granted?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B175D3F3-4C2F-4260-BA52-09FB3CBDF7CC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4489150" y="3010781"/>
            <a:ext cx="274968" cy="6252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Flowchart: Predefined Process 134">
            <a:extLst>
              <a:ext uri="{FF2B5EF4-FFF2-40B4-BE49-F238E27FC236}">
                <a16:creationId xmlns:a16="http://schemas.microsoft.com/office/drawing/2014/main" id="{64081DEC-C56D-4B65-A6CB-C65C93D9E4EA}"/>
              </a:ext>
            </a:extLst>
          </p:cNvPr>
          <p:cNvSpPr/>
          <p:nvPr/>
        </p:nvSpPr>
        <p:spPr>
          <a:xfrm>
            <a:off x="8978857" y="4399141"/>
            <a:ext cx="1572613" cy="1315001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solidFill>
                  <a:schemeClr val="tx1"/>
                </a:solidFill>
              </a:rPr>
              <a:t>NVHC Provider follow up with patient</a:t>
            </a:r>
          </a:p>
          <a:p>
            <a:r>
              <a:rPr lang="en-US" sz="900" b="1" dirty="0">
                <a:solidFill>
                  <a:schemeClr val="tx1"/>
                </a:solidFill>
              </a:rPr>
              <a:t>Provider, RN, CHW ?</a:t>
            </a:r>
          </a:p>
          <a:p>
            <a:r>
              <a:rPr lang="en-US" sz="900" i="1" dirty="0">
                <a:solidFill>
                  <a:schemeClr val="tx1"/>
                </a:solidFill>
              </a:rPr>
              <a:t>[Within 1 week of prog completion]</a:t>
            </a:r>
            <a:endParaRPr lang="en-US" sz="900" i="1" dirty="0"/>
          </a:p>
        </p:txBody>
      </p:sp>
      <p:sp>
        <p:nvSpPr>
          <p:cNvPr id="84" name="Title 1">
            <a:extLst>
              <a:ext uri="{FF2B5EF4-FFF2-40B4-BE49-F238E27FC236}">
                <a16:creationId xmlns:a16="http://schemas.microsoft.com/office/drawing/2014/main" id="{782E9E43-2513-4DB9-8553-01673045D619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Referral Initiation</a:t>
            </a:r>
          </a:p>
        </p:txBody>
      </p:sp>
    </p:spTree>
    <p:extLst>
      <p:ext uri="{BB962C8B-B14F-4D97-AF65-F5344CB8AC3E}">
        <p14:creationId xmlns:p14="http://schemas.microsoft.com/office/powerpoint/2010/main" val="2469146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e-Connect Workflow: Part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Referral acceptance</a:t>
            </a:r>
          </a:p>
          <a:p>
            <a:pPr lvl="1"/>
            <a:r>
              <a:rPr lang="en-US" dirty="0"/>
              <a:t>Who at the CBO will use the </a:t>
            </a:r>
            <a:r>
              <a:rPr lang="en-US" dirty="0" err="1"/>
              <a:t>eRG</a:t>
            </a:r>
            <a:r>
              <a:rPr lang="en-US" dirty="0"/>
              <a:t> to receive new referrals from the clinical site?  Which staff need access?</a:t>
            </a:r>
          </a:p>
          <a:p>
            <a:pPr lvl="1"/>
            <a:r>
              <a:rPr lang="en-US" dirty="0"/>
              <a:t>How often will the CBO staff log-in to </a:t>
            </a:r>
            <a:r>
              <a:rPr lang="en-US" dirty="0" err="1"/>
              <a:t>eRG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What is the process for contacting patients to participate in CBO’s intervention – timeframe, mode of contact, communication back to clinical site if CBO cannot contact patient?</a:t>
            </a:r>
          </a:p>
          <a:p>
            <a:pPr lvl="1"/>
            <a:r>
              <a:rPr lang="en-US" dirty="0"/>
              <a:t>How do the CBO staff want to use the </a:t>
            </a:r>
            <a:r>
              <a:rPr lang="en-US" dirty="0" err="1"/>
              <a:t>eRG</a:t>
            </a:r>
            <a:r>
              <a:rPr lang="en-US" dirty="0"/>
              <a:t> to accomplish internal communication – patient notes?</a:t>
            </a:r>
          </a:p>
          <a:p>
            <a:pPr marL="457200" lvl="1" indent="0">
              <a:buNone/>
            </a:pPr>
            <a:endParaRPr lang="en-US" dirty="0"/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DDC8-75F2-4C3B-B0C9-C51857ADD3B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18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e-Connect : Part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Closing the loop</a:t>
            </a:r>
          </a:p>
          <a:p>
            <a:pPr lvl="1"/>
            <a:r>
              <a:rPr lang="en-US" dirty="0"/>
              <a:t>What feedback reports does the clinical site want to receive from the CBO? Open statuses and/or the final, closed status?  How often?</a:t>
            </a:r>
          </a:p>
          <a:p>
            <a:pPr lvl="1"/>
            <a:r>
              <a:rPr lang="en-US" dirty="0"/>
              <a:t>Who will receive the feedback reports and share with the patient’s care team? How often?</a:t>
            </a:r>
          </a:p>
          <a:p>
            <a:pPr lvl="1"/>
            <a:r>
              <a:rPr lang="en-US" dirty="0"/>
              <a:t>If a patient is lost to care (couldn’t be contacted, dropped out of CBO intervention), what is care team’s next step?</a:t>
            </a:r>
          </a:p>
          <a:p>
            <a:pPr lvl="1"/>
            <a:r>
              <a:rPr lang="en-US" dirty="0"/>
              <a:t>Other barriers?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DDC8-75F2-4C3B-B0C9-C51857ADD3B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06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1603</TotalTime>
  <Words>1869</Words>
  <Application>Microsoft Office PowerPoint</Application>
  <PresentationFormat>Widescreen</PresentationFormat>
  <Paragraphs>284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Gill Sans MT</vt:lpstr>
      <vt:lpstr>Gill Sans SemiBold</vt:lpstr>
      <vt:lpstr>Office Theme</vt:lpstr>
      <vt:lpstr>Community e-Connect:  Workflow Mapping</vt:lpstr>
      <vt:lpstr>Workflow Mapping Definition</vt:lpstr>
      <vt:lpstr>Workflow Mapping Definition, cont.</vt:lpstr>
      <vt:lpstr>Common Workflow Mapping Tools</vt:lpstr>
      <vt:lpstr>PowerPoint Presentation</vt:lpstr>
      <vt:lpstr>Community e-Connect Workflow: Part 1</vt:lpstr>
      <vt:lpstr>PowerPoint Presentation</vt:lpstr>
      <vt:lpstr>Community e-Connect Workflow: Part 2</vt:lpstr>
      <vt:lpstr>Community e-Connect : Part 3</vt:lpstr>
      <vt:lpstr>PowerPoint Presentation</vt:lpstr>
      <vt:lpstr>Additional Context</vt:lpstr>
      <vt:lpstr>Workflow Mapping Preparation</vt:lpstr>
      <vt:lpstr>Workflow Mapping Meetings</vt:lpstr>
      <vt:lpstr>Next Steps</vt:lpstr>
      <vt:lpstr>Other outstanding items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NACDD New Chronic Disease Director Orientation</dc:title>
  <dc:creator>Tamika Smith</dc:creator>
  <cp:lastModifiedBy>Susan Svencer</cp:lastModifiedBy>
  <cp:revision>159</cp:revision>
  <dcterms:created xsi:type="dcterms:W3CDTF">2017-04-10T12:29:57Z</dcterms:created>
  <dcterms:modified xsi:type="dcterms:W3CDTF">2020-11-17T12:35:08Z</dcterms:modified>
</cp:coreProperties>
</file>