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361" r:id="rId4"/>
    <p:sldId id="281" r:id="rId5"/>
    <p:sldId id="364" r:id="rId6"/>
    <p:sldId id="370" r:id="rId7"/>
    <p:sldId id="365" r:id="rId8"/>
    <p:sldId id="366" r:id="rId9"/>
    <p:sldId id="367" r:id="rId10"/>
    <p:sldId id="368" r:id="rId11"/>
    <p:sldId id="371" r:id="rId12"/>
    <p:sldId id="369" r:id="rId13"/>
    <p:sldId id="35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" initials="M" lastIdx="4" clrIdx="0">
    <p:extLst>
      <p:ext uri="{19B8F6BF-5375-455C-9EA6-DF929625EA0E}">
        <p15:presenceInfo xmlns:p15="http://schemas.microsoft.com/office/powerpoint/2012/main" userId="M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92653" autoAdjust="0"/>
  </p:normalViewPr>
  <p:slideViewPr>
    <p:cSldViewPr snapToGrid="0" snapToObjects="1">
      <p:cViewPr varScale="1">
        <p:scale>
          <a:sx n="114" d="100"/>
          <a:sy n="114" d="100"/>
        </p:scale>
        <p:origin x="20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696"/>
    </p:cViewPr>
  </p:sorterViewPr>
  <p:notesViewPr>
    <p:cSldViewPr snapToGrid="0" snapToObjects="1">
      <p:cViewPr varScale="1">
        <p:scale>
          <a:sx n="59" d="100"/>
          <a:sy n="59" d="100"/>
        </p:scale>
        <p:origin x="296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5A12E4-0257-472C-B680-16E982F22D0B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9525B1EE-4C7B-4BD4-9018-52764E1C4C31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2800" b="1" dirty="0">
              <a:latin typeface="Gill Sans MT" panose="020B0502020104020203" pitchFamily="34" charset="0"/>
            </a:rPr>
            <a:t>Phase 1: </a:t>
          </a:r>
        </a:p>
        <a:p>
          <a:r>
            <a:rPr lang="en-US" sz="2800" b="1" dirty="0">
              <a:latin typeface="Gill Sans MT" panose="020B0502020104020203" pitchFamily="34" charset="0"/>
            </a:rPr>
            <a:t>Get Ready</a:t>
          </a:r>
        </a:p>
      </dgm:t>
    </dgm:pt>
    <dgm:pt modelId="{605FC9C6-AE70-49EB-83DC-A92E529F95B9}" type="parTrans" cxnId="{1A54E78B-4A9E-4025-8785-14D2DB16AE1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BB0D4C4-9B57-434B-9734-A0B46E387430}" type="sibTrans" cxnId="{1A54E78B-4A9E-4025-8785-14D2DB16AE1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9B0ACD4-B7D3-4C34-AC2C-0EB821D7E1BB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2800" b="1" dirty="0">
              <a:solidFill>
                <a:schemeClr val="bg1"/>
              </a:solidFill>
              <a:latin typeface="Gill Sans MT" panose="020B0502020104020203" pitchFamily="34" charset="0"/>
            </a:rPr>
            <a:t>Phase 2:</a:t>
          </a:r>
        </a:p>
        <a:p>
          <a:r>
            <a:rPr lang="en-US" sz="2800" b="1" dirty="0">
              <a:solidFill>
                <a:schemeClr val="bg1"/>
              </a:solidFill>
              <a:latin typeface="Gill Sans MT" panose="020B0502020104020203" pitchFamily="34" charset="0"/>
            </a:rPr>
            <a:t>Get Set</a:t>
          </a:r>
        </a:p>
      </dgm:t>
    </dgm:pt>
    <dgm:pt modelId="{36E9E7A7-5D7E-457C-AD61-461E3BBFAA09}" type="parTrans" cxnId="{B8193F6C-1C9F-4E5E-AF92-B05DB09BE43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ACAA544-E3A3-45E7-B173-241453D5A2E6}" type="sibTrans" cxnId="{B8193F6C-1C9F-4E5E-AF92-B05DB09BE43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5BDEAAC-DBE6-4411-98B2-63B155B805B6}">
      <dgm:prSet phldrT="[Text]" custT="1"/>
      <dgm:spPr>
        <a:solidFill>
          <a:srgbClr val="00AA50"/>
        </a:solidFill>
      </dgm:spPr>
      <dgm:t>
        <a:bodyPr/>
        <a:lstStyle/>
        <a:p>
          <a:r>
            <a:rPr lang="en-US" sz="2800" b="1" dirty="0">
              <a:solidFill>
                <a:schemeClr val="bg1"/>
              </a:solidFill>
              <a:latin typeface="Gill Sans MT" panose="020B0502020104020203" pitchFamily="34" charset="0"/>
            </a:rPr>
            <a:t>Phase 3: </a:t>
          </a:r>
        </a:p>
        <a:p>
          <a:r>
            <a:rPr lang="en-US" sz="2800" b="1" dirty="0">
              <a:solidFill>
                <a:schemeClr val="bg1"/>
              </a:solidFill>
              <a:latin typeface="Gill Sans MT" panose="020B0502020104020203" pitchFamily="34" charset="0"/>
            </a:rPr>
            <a:t>Go Live</a:t>
          </a:r>
        </a:p>
      </dgm:t>
    </dgm:pt>
    <dgm:pt modelId="{AE425693-734F-417A-9194-FD1688AA3923}" type="parTrans" cxnId="{98E187F5-92F7-41AA-80EF-AFF7ED71A4A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C750910-E3CD-42C2-BBE8-D90EFD843CBA}" type="sibTrans" cxnId="{98E187F5-92F7-41AA-80EF-AFF7ED71A4A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E278C6F2-97ED-4DC0-9187-B324C7379961}" type="pres">
      <dgm:prSet presAssocID="{4E5A12E4-0257-472C-B680-16E982F22D0B}" presName="CompostProcess" presStyleCnt="0">
        <dgm:presLayoutVars>
          <dgm:dir/>
          <dgm:resizeHandles val="exact"/>
        </dgm:presLayoutVars>
      </dgm:prSet>
      <dgm:spPr/>
    </dgm:pt>
    <dgm:pt modelId="{2FE1FAEA-D275-4F58-A157-AB79D5399315}" type="pres">
      <dgm:prSet presAssocID="{4E5A12E4-0257-472C-B680-16E982F22D0B}" presName="arrow" presStyleLbl="bgShp" presStyleIdx="0" presStyleCnt="1" custScaleX="117647" custLinFactNeighborX="1101" custLinFactNeighborY="-40139"/>
      <dgm:spPr>
        <a:solidFill>
          <a:schemeClr val="accent3">
            <a:lumMod val="40000"/>
            <a:lumOff val="60000"/>
          </a:schemeClr>
        </a:solidFill>
      </dgm:spPr>
    </dgm:pt>
    <dgm:pt modelId="{8D4B0E9A-30F8-4F02-BD29-F57D8A8C9531}" type="pres">
      <dgm:prSet presAssocID="{4E5A12E4-0257-472C-B680-16E982F22D0B}" presName="linearProcess" presStyleCnt="0"/>
      <dgm:spPr/>
    </dgm:pt>
    <dgm:pt modelId="{AB734E06-E332-444E-9EBA-1B3932353D64}" type="pres">
      <dgm:prSet presAssocID="{9525B1EE-4C7B-4BD4-9018-52764E1C4C31}" presName="textNode" presStyleLbl="node1" presStyleIdx="0" presStyleCnt="3" custScaleY="158726">
        <dgm:presLayoutVars>
          <dgm:bulletEnabled val="1"/>
        </dgm:presLayoutVars>
      </dgm:prSet>
      <dgm:spPr/>
    </dgm:pt>
    <dgm:pt modelId="{04ECE578-5C49-4065-87B6-CB17D4EBF1EB}" type="pres">
      <dgm:prSet presAssocID="{7BB0D4C4-9B57-434B-9734-A0B46E387430}" presName="sibTrans" presStyleCnt="0"/>
      <dgm:spPr/>
    </dgm:pt>
    <dgm:pt modelId="{41D7283B-9654-4A62-919C-48B5C09C3405}" type="pres">
      <dgm:prSet presAssocID="{09B0ACD4-B7D3-4C34-AC2C-0EB821D7E1BB}" presName="textNode" presStyleLbl="node1" presStyleIdx="1" presStyleCnt="3" custScaleY="165611" custLinFactNeighborX="-310" custLinFactNeighborY="2688">
        <dgm:presLayoutVars>
          <dgm:bulletEnabled val="1"/>
        </dgm:presLayoutVars>
      </dgm:prSet>
      <dgm:spPr/>
    </dgm:pt>
    <dgm:pt modelId="{AC121EF7-7D33-4469-88AC-ED8FF657F530}" type="pres">
      <dgm:prSet presAssocID="{DACAA544-E3A3-45E7-B173-241453D5A2E6}" presName="sibTrans" presStyleCnt="0"/>
      <dgm:spPr/>
    </dgm:pt>
    <dgm:pt modelId="{959861C0-7178-4B7B-91C9-6C84FC379B58}" type="pres">
      <dgm:prSet presAssocID="{85BDEAAC-DBE6-4411-98B2-63B155B805B6}" presName="textNode" presStyleLbl="node1" presStyleIdx="2" presStyleCnt="3" custScaleY="169195" custLinFactNeighborX="-20751" custLinFactNeighborY="0">
        <dgm:presLayoutVars>
          <dgm:bulletEnabled val="1"/>
        </dgm:presLayoutVars>
      </dgm:prSet>
      <dgm:spPr/>
    </dgm:pt>
  </dgm:ptLst>
  <dgm:cxnLst>
    <dgm:cxn modelId="{FDFA700E-EE69-4162-9FF9-7F74F5AAA7AE}" type="presOf" srcId="{9525B1EE-4C7B-4BD4-9018-52764E1C4C31}" destId="{AB734E06-E332-444E-9EBA-1B3932353D64}" srcOrd="0" destOrd="0" presId="urn:microsoft.com/office/officeart/2005/8/layout/hProcess9"/>
    <dgm:cxn modelId="{EAAD8565-135B-4AD5-A88F-A6028588B10B}" type="presOf" srcId="{4E5A12E4-0257-472C-B680-16E982F22D0B}" destId="{E278C6F2-97ED-4DC0-9187-B324C7379961}" srcOrd="0" destOrd="0" presId="urn:microsoft.com/office/officeart/2005/8/layout/hProcess9"/>
    <dgm:cxn modelId="{B8193F6C-1C9F-4E5E-AF92-B05DB09BE43C}" srcId="{4E5A12E4-0257-472C-B680-16E982F22D0B}" destId="{09B0ACD4-B7D3-4C34-AC2C-0EB821D7E1BB}" srcOrd="1" destOrd="0" parTransId="{36E9E7A7-5D7E-457C-AD61-461E3BBFAA09}" sibTransId="{DACAA544-E3A3-45E7-B173-241453D5A2E6}"/>
    <dgm:cxn modelId="{1A54E78B-4A9E-4025-8785-14D2DB16AE16}" srcId="{4E5A12E4-0257-472C-B680-16E982F22D0B}" destId="{9525B1EE-4C7B-4BD4-9018-52764E1C4C31}" srcOrd="0" destOrd="0" parTransId="{605FC9C6-AE70-49EB-83DC-A92E529F95B9}" sibTransId="{7BB0D4C4-9B57-434B-9734-A0B46E387430}"/>
    <dgm:cxn modelId="{73A5DBC3-3D45-43D3-89E6-CC88FA210DD4}" type="presOf" srcId="{09B0ACD4-B7D3-4C34-AC2C-0EB821D7E1BB}" destId="{41D7283B-9654-4A62-919C-48B5C09C3405}" srcOrd="0" destOrd="0" presId="urn:microsoft.com/office/officeart/2005/8/layout/hProcess9"/>
    <dgm:cxn modelId="{3AA376DA-42D5-477B-840F-10FE8D8C64A9}" type="presOf" srcId="{85BDEAAC-DBE6-4411-98B2-63B155B805B6}" destId="{959861C0-7178-4B7B-91C9-6C84FC379B58}" srcOrd="0" destOrd="0" presId="urn:microsoft.com/office/officeart/2005/8/layout/hProcess9"/>
    <dgm:cxn modelId="{98E187F5-92F7-41AA-80EF-AFF7ED71A4AF}" srcId="{4E5A12E4-0257-472C-B680-16E982F22D0B}" destId="{85BDEAAC-DBE6-4411-98B2-63B155B805B6}" srcOrd="2" destOrd="0" parTransId="{AE425693-734F-417A-9194-FD1688AA3923}" sibTransId="{BC750910-E3CD-42C2-BBE8-D90EFD843CBA}"/>
    <dgm:cxn modelId="{E002BDF2-A19D-4453-A57D-D3EB65F4B227}" type="presParOf" srcId="{E278C6F2-97ED-4DC0-9187-B324C7379961}" destId="{2FE1FAEA-D275-4F58-A157-AB79D5399315}" srcOrd="0" destOrd="0" presId="urn:microsoft.com/office/officeart/2005/8/layout/hProcess9"/>
    <dgm:cxn modelId="{3B51B36C-ED2A-40EC-8221-1B01F33E900C}" type="presParOf" srcId="{E278C6F2-97ED-4DC0-9187-B324C7379961}" destId="{8D4B0E9A-30F8-4F02-BD29-F57D8A8C9531}" srcOrd="1" destOrd="0" presId="urn:microsoft.com/office/officeart/2005/8/layout/hProcess9"/>
    <dgm:cxn modelId="{F27252B1-78C3-41AA-906F-F70BD8EB5834}" type="presParOf" srcId="{8D4B0E9A-30F8-4F02-BD29-F57D8A8C9531}" destId="{AB734E06-E332-444E-9EBA-1B3932353D64}" srcOrd="0" destOrd="0" presId="urn:microsoft.com/office/officeart/2005/8/layout/hProcess9"/>
    <dgm:cxn modelId="{82E0E810-EFF7-4DD3-B4E0-A9FEBDD4926F}" type="presParOf" srcId="{8D4B0E9A-30F8-4F02-BD29-F57D8A8C9531}" destId="{04ECE578-5C49-4065-87B6-CB17D4EBF1EB}" srcOrd="1" destOrd="0" presId="urn:microsoft.com/office/officeart/2005/8/layout/hProcess9"/>
    <dgm:cxn modelId="{2E376F2F-3C6D-43CA-951F-BF2463497E8D}" type="presParOf" srcId="{8D4B0E9A-30F8-4F02-BD29-F57D8A8C9531}" destId="{41D7283B-9654-4A62-919C-48B5C09C3405}" srcOrd="2" destOrd="0" presId="urn:microsoft.com/office/officeart/2005/8/layout/hProcess9"/>
    <dgm:cxn modelId="{72E81BAE-DC82-4979-A091-304DAEBF1540}" type="presParOf" srcId="{8D4B0E9A-30F8-4F02-BD29-F57D8A8C9531}" destId="{AC121EF7-7D33-4469-88AC-ED8FF657F530}" srcOrd="3" destOrd="0" presId="urn:microsoft.com/office/officeart/2005/8/layout/hProcess9"/>
    <dgm:cxn modelId="{224980AB-CBE1-4DA2-ADA6-5067CC2FC08B}" type="presParOf" srcId="{8D4B0E9A-30F8-4F02-BD29-F57D8A8C9531}" destId="{959861C0-7178-4B7B-91C9-6C84FC379B5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1FAEA-D275-4F58-A157-AB79D5399315}">
      <dsp:nvSpPr>
        <dsp:cNvPr id="0" name=""/>
        <dsp:cNvSpPr/>
      </dsp:nvSpPr>
      <dsp:spPr>
        <a:xfrm>
          <a:off x="4" y="0"/>
          <a:ext cx="8528181" cy="1723962"/>
        </a:xfrm>
        <a:prstGeom prst="rightArrow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34E06-E332-444E-9EBA-1B3932353D64}">
      <dsp:nvSpPr>
        <dsp:cNvPr id="0" name=""/>
        <dsp:cNvSpPr/>
      </dsp:nvSpPr>
      <dsp:spPr>
        <a:xfrm>
          <a:off x="0" y="314705"/>
          <a:ext cx="2558455" cy="1094550"/>
        </a:xfrm>
        <a:prstGeom prst="round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ill Sans MT" panose="020B0502020104020203" pitchFamily="34" charset="0"/>
            </a:rPr>
            <a:t>Phase 1: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Gill Sans MT" panose="020B0502020104020203" pitchFamily="34" charset="0"/>
            </a:rPr>
            <a:t>Get Ready</a:t>
          </a:r>
        </a:p>
      </dsp:txBody>
      <dsp:txXfrm>
        <a:off x="53432" y="368137"/>
        <a:ext cx="2451591" cy="987686"/>
      </dsp:txXfrm>
    </dsp:sp>
    <dsp:sp modelId="{41D7283B-9654-4A62-919C-48B5C09C3405}">
      <dsp:nvSpPr>
        <dsp:cNvPr id="0" name=""/>
        <dsp:cNvSpPr/>
      </dsp:nvSpPr>
      <dsp:spPr>
        <a:xfrm>
          <a:off x="2983543" y="309502"/>
          <a:ext cx="2558455" cy="1142028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latin typeface="Gill Sans MT" panose="020B0502020104020203" pitchFamily="34" charset="0"/>
            </a:rPr>
            <a:t>Phase 2: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latin typeface="Gill Sans MT" panose="020B0502020104020203" pitchFamily="34" charset="0"/>
            </a:rPr>
            <a:t>Get Set</a:t>
          </a:r>
        </a:p>
      </dsp:txBody>
      <dsp:txXfrm>
        <a:off x="3039292" y="365251"/>
        <a:ext cx="2446957" cy="1030530"/>
      </dsp:txXfrm>
    </dsp:sp>
    <dsp:sp modelId="{959861C0-7178-4B7B-91C9-6C84FC379B58}">
      <dsp:nvSpPr>
        <dsp:cNvPr id="0" name=""/>
        <dsp:cNvSpPr/>
      </dsp:nvSpPr>
      <dsp:spPr>
        <a:xfrm>
          <a:off x="5881246" y="278609"/>
          <a:ext cx="2558455" cy="1166743"/>
        </a:xfrm>
        <a:prstGeom prst="roundRect">
          <a:avLst/>
        </a:prstGeom>
        <a:solidFill>
          <a:srgbClr val="00AA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latin typeface="Gill Sans MT" panose="020B0502020104020203" pitchFamily="34" charset="0"/>
            </a:rPr>
            <a:t>Phase 3: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latin typeface="Gill Sans MT" panose="020B0502020104020203" pitchFamily="34" charset="0"/>
            </a:rPr>
            <a:t>Go Live</a:t>
          </a:r>
        </a:p>
      </dsp:txBody>
      <dsp:txXfrm>
        <a:off x="5938202" y="335565"/>
        <a:ext cx="2444543" cy="1052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4B359-7662-DCED-8455-8A59ECDFBD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B899B-5CE4-FE19-0FAF-4534CB895E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56F57-C59A-490D-94D2-4734DD65E9EA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6E19-6445-D50E-E4D8-7FC527C682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A9F01-B6D9-6714-ACFF-8E6E2E78E5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DB592-0555-4DDB-97C4-652DC46C2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56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E6F9D-02D3-43E4-9541-379F72CEE175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DBB88-DC7C-4B87-B26C-42881ABE1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2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95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2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15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1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20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2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05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89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03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9A03C-5C83-7048-BDBA-AF384EE60C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9-01-NACDD-PPT-Backgrounds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12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92570"/>
            <a:ext cx="77724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62595"/>
            <a:ext cx="6400800" cy="87542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NACDD-Full-Logo-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161" y="345518"/>
            <a:ext cx="3046021" cy="74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1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042"/>
            <a:ext cx="3008313" cy="10200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0042"/>
            <a:ext cx="5111750" cy="55561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3129"/>
            <a:ext cx="3008313" cy="44530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88" y="6166167"/>
            <a:ext cx="595312" cy="5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7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88" y="6166167"/>
            <a:ext cx="595312" cy="5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45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9-01-NACDD-PPT-Background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9533" y="6367784"/>
            <a:ext cx="847002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697F67-DBC2-5647-A4F3-F8F988D5EB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1" y="6285165"/>
            <a:ext cx="1918298" cy="46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" y="0"/>
            <a:ext cx="91391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9533" y="6367784"/>
            <a:ext cx="847002" cy="365125"/>
          </a:xfrm>
        </p:spPr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NACDD-Full-Logo-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2" y="6285165"/>
            <a:ext cx="1918298" cy="46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2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19-01-NACDD-PPT-Background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5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1" y="6285165"/>
            <a:ext cx="1918298" cy="4680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29213" y="6388104"/>
            <a:ext cx="847002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697F67-DBC2-5647-A4F3-F8F988D5EB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9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" y="0"/>
            <a:ext cx="914205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513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5136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4D6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524656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550161"/>
            <a:ext cx="4038600" cy="339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50161"/>
            <a:ext cx="4038600" cy="339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9533" y="6367784"/>
            <a:ext cx="847002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697F67-DBC2-5647-A4F3-F8F988D5EB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1" y="6285165"/>
            <a:ext cx="1918298" cy="46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7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" y="0"/>
            <a:ext cx="9139125" cy="6858000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9533" y="6367784"/>
            <a:ext cx="847002" cy="365125"/>
          </a:xfrm>
        </p:spPr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NACDD-Full-Logo-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2" y="6285165"/>
            <a:ext cx="1918298" cy="4680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781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" y="0"/>
            <a:ext cx="9139125" cy="6858000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9533" y="6367784"/>
            <a:ext cx="847002" cy="365125"/>
          </a:xfrm>
        </p:spPr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NACDD-Full-Logo-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52" y="6285165"/>
            <a:ext cx="1918298" cy="46806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513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5136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4D6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524656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550161"/>
            <a:ext cx="4038600" cy="339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50161"/>
            <a:ext cx="4038600" cy="339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227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4814"/>
            <a:ext cx="8229600" cy="1143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697F67-DBC2-5647-A4F3-F8F988D5EB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1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7F67-DBC2-5647-A4F3-F8F988D5EBA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88" y="6166167"/>
            <a:ext cx="595312" cy="5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0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24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0146"/>
            <a:ext cx="8229600" cy="4126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3213" y="6276344"/>
            <a:ext cx="847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57B8"/>
                </a:solidFill>
                <a:latin typeface="Arial"/>
              </a:defRPr>
            </a:lvl1pPr>
          </a:lstStyle>
          <a:p>
            <a:fld id="{90697F67-DBC2-5647-A4F3-F8F988D5EB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1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76" r:id="rId3"/>
    <p:sldLayoutId id="2147483652" r:id="rId4"/>
    <p:sldLayoutId id="2147483653" r:id="rId5"/>
    <p:sldLayoutId id="2147483677" r:id="rId6"/>
    <p:sldLayoutId id="2147483678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57B8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Community e-Connect – </a:t>
            </a:r>
            <a:r>
              <a:rPr lang="en-US" dirty="0">
                <a:solidFill>
                  <a:srgbClr val="FF0000"/>
                </a:solidFill>
              </a:rPr>
              <a:t>XX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685543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6" y="242821"/>
            <a:ext cx="8726743" cy="10430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Workflow and Data Elements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B8EFB7-DE34-4C8D-8AB8-A5E960EC5B1E}"/>
              </a:ext>
            </a:extLst>
          </p:cNvPr>
          <p:cNvSpPr/>
          <p:nvPr/>
        </p:nvSpPr>
        <p:spPr>
          <a:xfrm>
            <a:off x="540456" y="1239250"/>
            <a:ext cx="8063085" cy="23123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Goals: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Determine </a:t>
            </a:r>
            <a:r>
              <a:rPr lang="en-US" sz="2200" dirty="0" err="1"/>
              <a:t>CeC</a:t>
            </a:r>
            <a:r>
              <a:rPr lang="en-US" sz="2200" dirty="0"/>
              <a:t> workflow in detail, using examples provided by NACDD as starting points 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Document the workflow / process within each partner, for each referral type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Review data element template and info to be exchanged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834183-E819-4A4A-9968-F18517EB5B77}"/>
              </a:ext>
            </a:extLst>
          </p:cNvPr>
          <p:cNvSpPr/>
          <p:nvPr/>
        </p:nvSpPr>
        <p:spPr>
          <a:xfrm>
            <a:off x="540456" y="3691374"/>
            <a:ext cx="8063085" cy="231238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Next Steps: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NACDD share workflow toolkit and examples with partners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Partners modify examples to match their intended workflow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sz="2200" dirty="0"/>
              <a:t>NACDD facilitates a mtg to combine partner workflows, determining feedback report frequency and triggers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sz="2200" dirty="0"/>
              <a:t>Review and finalize data elements</a:t>
            </a:r>
          </a:p>
        </p:txBody>
      </p:sp>
    </p:spTree>
    <p:extLst>
      <p:ext uri="{BB962C8B-B14F-4D97-AF65-F5344CB8AC3E}">
        <p14:creationId xmlns:p14="http://schemas.microsoft.com/office/powerpoint/2010/main" val="219109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78" y="263399"/>
            <a:ext cx="7483747" cy="79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Workflow and Data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78" y="1169940"/>
            <a:ext cx="8335618" cy="472727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Develop a workflow map:</a:t>
            </a:r>
          </a:p>
          <a:p>
            <a:pPr lvl="1"/>
            <a:r>
              <a:rPr lang="en-US" dirty="0"/>
              <a:t>Demonstrates the series of steps to accomplish a task</a:t>
            </a:r>
          </a:p>
          <a:p>
            <a:pPr lvl="1"/>
            <a:r>
              <a:rPr lang="en-US" dirty="0"/>
              <a:t>Makes processes visible to all members of an organization </a:t>
            </a:r>
          </a:p>
          <a:p>
            <a:pPr lvl="1"/>
            <a:r>
              <a:rPr lang="en-US" dirty="0"/>
              <a:t>Identifies opportunities for improvement </a:t>
            </a:r>
          </a:p>
          <a:p>
            <a:endParaRPr lang="en-US" sz="1050" dirty="0"/>
          </a:p>
          <a:p>
            <a:endParaRPr lang="en-US" sz="1400" dirty="0"/>
          </a:p>
          <a:p>
            <a:r>
              <a:rPr lang="en-US" dirty="0"/>
              <a:t>Hold a facilitated workflow mapping meeting to identify:</a:t>
            </a:r>
          </a:p>
          <a:p>
            <a:pPr lvl="1"/>
            <a:r>
              <a:rPr lang="en-US" dirty="0"/>
              <a:t>Current process (what we think is happening now – if anything)</a:t>
            </a:r>
          </a:p>
          <a:p>
            <a:pPr lvl="1"/>
            <a:r>
              <a:rPr lang="en-US" dirty="0"/>
              <a:t>Ideal process (what the process could be – e-Referral)</a:t>
            </a:r>
          </a:p>
          <a:p>
            <a:pPr lvl="1"/>
            <a:r>
              <a:rPr lang="en-US" dirty="0"/>
              <a:t>Attendees must be anyone who touches workflow – buy-in all around</a:t>
            </a:r>
          </a:p>
          <a:p>
            <a:endParaRPr lang="en-US" sz="1050" dirty="0"/>
          </a:p>
          <a:p>
            <a:endParaRPr lang="en-US" sz="1400" dirty="0"/>
          </a:p>
          <a:p>
            <a:r>
              <a:rPr lang="en-US" dirty="0"/>
              <a:t>Use the Workflow toolkit to facilitate the process</a:t>
            </a:r>
          </a:p>
        </p:txBody>
      </p:sp>
    </p:spTree>
    <p:extLst>
      <p:ext uri="{BB962C8B-B14F-4D97-AF65-F5344CB8AC3E}">
        <p14:creationId xmlns:p14="http://schemas.microsoft.com/office/powerpoint/2010/main" val="3818206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6" y="242821"/>
            <a:ext cx="8726743" cy="10430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IT Assessment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B8EFB7-DE34-4C8D-8AB8-A5E960EC5B1E}"/>
              </a:ext>
            </a:extLst>
          </p:cNvPr>
          <p:cNvSpPr/>
          <p:nvPr/>
        </p:nvSpPr>
        <p:spPr>
          <a:xfrm>
            <a:off x="540456" y="1183197"/>
            <a:ext cx="8063085" cy="261085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Goals: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200" dirty="0"/>
              <a:t>Review existing and planned IT capabilities including network, database and software applications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Document the technical integration requirements between participant systems and the e-Referral system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Review workflow and data element requests to ensure alignment with the capabilities of the integrated systems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834183-E819-4A4A-9968-F18517EB5B77}"/>
              </a:ext>
            </a:extLst>
          </p:cNvPr>
          <p:cNvSpPr/>
          <p:nvPr/>
        </p:nvSpPr>
        <p:spPr>
          <a:xfrm>
            <a:off x="540456" y="4018544"/>
            <a:ext cx="8063085" cy="1828798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Next Steps: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sz="2200" dirty="0"/>
              <a:t>NACDD facilitates a meeting with clinical partner technical leads to review process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Clinical partner reaches out to EMR vendor</a:t>
            </a:r>
          </a:p>
        </p:txBody>
      </p:sp>
    </p:spTree>
    <p:extLst>
      <p:ext uri="{BB962C8B-B14F-4D97-AF65-F5344CB8AC3E}">
        <p14:creationId xmlns:p14="http://schemas.microsoft.com/office/powerpoint/2010/main" val="372175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36" y="648138"/>
            <a:ext cx="6473215" cy="79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Summary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514" y="1744354"/>
            <a:ext cx="7659371" cy="3369291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Kick off meeting with stakeholders</a:t>
            </a:r>
          </a:p>
          <a:p>
            <a:r>
              <a:rPr lang="en-US" dirty="0">
                <a:latin typeface="+mj-lt"/>
              </a:rPr>
              <a:t>Legal agreements</a:t>
            </a:r>
          </a:p>
          <a:p>
            <a:r>
              <a:rPr lang="en-US" dirty="0">
                <a:latin typeface="+mj-lt"/>
              </a:rPr>
              <a:t>Trusted agent forms</a:t>
            </a:r>
          </a:p>
          <a:p>
            <a:r>
              <a:rPr lang="en-US" dirty="0">
                <a:latin typeface="+mj-lt"/>
              </a:rPr>
              <a:t>Workflow and data elements</a:t>
            </a:r>
          </a:p>
          <a:p>
            <a:r>
              <a:rPr lang="en-US" dirty="0">
                <a:latin typeface="+mj-lt"/>
              </a:rPr>
              <a:t>IT Assessment</a:t>
            </a:r>
          </a:p>
        </p:txBody>
      </p:sp>
    </p:spTree>
    <p:extLst>
      <p:ext uri="{BB962C8B-B14F-4D97-AF65-F5344CB8AC3E}">
        <p14:creationId xmlns:p14="http://schemas.microsoft.com/office/powerpoint/2010/main" val="236381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37" y="648138"/>
            <a:ext cx="5322644" cy="994172"/>
          </a:xfrm>
        </p:spPr>
        <p:txBody>
          <a:bodyPr/>
          <a:lstStyle/>
          <a:p>
            <a:r>
              <a:rPr lang="en-US" b="1" dirty="0">
                <a:latin typeface="+mj-lt"/>
                <a:ea typeface="Gill Sans SemiBold" charset="0"/>
                <a:cs typeface="Gill Sans" panose="020B0502020104020203" pitchFamily="34" charset="-79"/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88" y="1885881"/>
            <a:ext cx="7659371" cy="3086237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+mj-lt"/>
              </a:rPr>
              <a:t>Share updates and review next steps on implementing Community e-Connect (</a:t>
            </a:r>
            <a:r>
              <a:rPr lang="en-US" sz="2500" dirty="0" err="1">
                <a:latin typeface="+mj-lt"/>
              </a:rPr>
              <a:t>CeC</a:t>
            </a:r>
            <a:r>
              <a:rPr lang="en-US" sz="2500" dirty="0">
                <a:latin typeface="+mj-lt"/>
              </a:rPr>
              <a:t>) </a:t>
            </a:r>
            <a:r>
              <a:rPr lang="en-US" sz="2500" dirty="0">
                <a:solidFill>
                  <a:srgbClr val="FF0000"/>
                </a:solidFill>
              </a:rPr>
              <a:t>in XXX</a:t>
            </a:r>
            <a:endParaRPr lang="en-US" sz="25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826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151" y="397882"/>
            <a:ext cx="5322644" cy="994172"/>
          </a:xfrm>
        </p:spPr>
        <p:txBody>
          <a:bodyPr/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The What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90" y="1352911"/>
            <a:ext cx="8039359" cy="4399819"/>
          </a:xfrm>
        </p:spPr>
        <p:txBody>
          <a:bodyPr>
            <a:normAutofit/>
          </a:bodyPr>
          <a:lstStyle/>
          <a:p>
            <a:r>
              <a:rPr lang="en-US" sz="2800" dirty="0"/>
              <a:t>What is Community e-Connect?</a:t>
            </a:r>
          </a:p>
          <a:p>
            <a:pPr lvl="1"/>
            <a:r>
              <a:rPr lang="en-US" sz="2400" dirty="0"/>
              <a:t>Bi-directional linkage between clinical Electronic Health Records (EHRs) and community-based organizations (CBOs)</a:t>
            </a:r>
          </a:p>
          <a:p>
            <a:pPr lvl="1"/>
            <a:r>
              <a:rPr lang="en-US" sz="2400" dirty="0"/>
              <a:t>Utilizes software derived from a Massachusetts pilot funded through a CMS State Innovation Model grant</a:t>
            </a:r>
          </a:p>
          <a:p>
            <a:pPr lvl="1"/>
            <a:r>
              <a:rPr lang="en-US" sz="2400" dirty="0"/>
              <a:t>Can integrate with nearly any EMR</a:t>
            </a:r>
          </a:p>
          <a:p>
            <a:pPr lvl="1"/>
            <a:r>
              <a:rPr lang="en-US" sz="2400" dirty="0"/>
              <a:t>CBOs use the web-based e-Referral Gateway to receive referrals and send feedback reports</a:t>
            </a:r>
          </a:p>
          <a:p>
            <a:pPr lvl="1"/>
            <a:r>
              <a:rPr lang="en-US" sz="2400" dirty="0"/>
              <a:t>SOC2/HIPAA compliant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71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7FF54B-90B6-3B40-986D-8B42380A0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4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7" y="242821"/>
            <a:ext cx="7823494" cy="87160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The How: e-Referral Gateway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257" y="1026185"/>
            <a:ext cx="8008286" cy="1068057"/>
          </a:xfrm>
        </p:spPr>
        <p:txBody>
          <a:bodyPr>
            <a:normAutofit/>
          </a:bodyPr>
          <a:lstStyle/>
          <a:p>
            <a:pPr indent="-301229"/>
            <a:r>
              <a:rPr lang="en-US" sz="2800" dirty="0"/>
              <a:t>Initially, community organizations utilize the </a:t>
            </a:r>
            <a:r>
              <a:rPr lang="en-US" sz="2800" dirty="0" err="1"/>
              <a:t>eRG</a:t>
            </a:r>
            <a:r>
              <a:rPr lang="en-US" sz="2800" dirty="0"/>
              <a:t> to receive referrals and send feedback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CA2F5E-AE08-42C6-AE4B-F57C159B683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206" y="1981199"/>
            <a:ext cx="8518993" cy="393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102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14" y="292941"/>
            <a:ext cx="8726743" cy="99417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j-lt"/>
                <a:ea typeface="Gill Sans SemiBold" charset="0"/>
                <a:cs typeface="Gill Sans SemiBold" charset="0"/>
              </a:rPr>
              <a:t>The How: Implementation Methodology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5F97B1-0A52-48C9-9995-50659B9EED21}"/>
              </a:ext>
            </a:extLst>
          </p:cNvPr>
          <p:cNvGrpSpPr/>
          <p:nvPr/>
        </p:nvGrpSpPr>
        <p:grpSpPr>
          <a:xfrm>
            <a:off x="366791" y="1112412"/>
            <a:ext cx="8528186" cy="4202290"/>
            <a:chOff x="174271" y="617835"/>
            <a:chExt cx="10363199" cy="2971893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02271E54-39A0-4ABF-9BB5-6CAC46DBD748}"/>
                </a:ext>
              </a:extLst>
            </p:cNvPr>
            <p:cNvGraphicFramePr/>
            <p:nvPr/>
          </p:nvGraphicFramePr>
          <p:xfrm>
            <a:off x="174271" y="617835"/>
            <a:ext cx="10363199" cy="1219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437E51-16B7-4733-9902-2DB25F3853F0}"/>
                </a:ext>
              </a:extLst>
            </p:cNvPr>
            <p:cNvSpPr txBox="1"/>
            <p:nvPr/>
          </p:nvSpPr>
          <p:spPr>
            <a:xfrm>
              <a:off x="354682" y="1676400"/>
              <a:ext cx="3227631" cy="1741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Identify partners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Kick off meeting and stakeholder buy-in</a:t>
              </a:r>
              <a:endParaRPr lang="en-US" sz="1400" b="1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Establish legal referral agreements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Define workflows 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Determine data elements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B94E4E9-0ED8-4529-89BB-6A05D9BC1F45}"/>
                </a:ext>
              </a:extLst>
            </p:cNvPr>
            <p:cNvSpPr txBox="1"/>
            <p:nvPr/>
          </p:nvSpPr>
          <p:spPr>
            <a:xfrm>
              <a:off x="3800493" y="1696068"/>
              <a:ext cx="3110756" cy="189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Conduct IT assessment </a:t>
              </a:r>
            </a:p>
            <a:p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Confirm workflows/data elements with stakeholders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Implement EMR enhancements and configure interfaces</a:t>
              </a:r>
            </a:p>
            <a:p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Test referral pathway and data locations</a:t>
              </a:r>
            </a:p>
            <a:p>
              <a:endParaRPr lang="en-US" sz="14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6FF4B9-A154-4F36-8478-1947C7D43B34}"/>
                </a:ext>
              </a:extLst>
            </p:cNvPr>
            <p:cNvSpPr txBox="1"/>
            <p:nvPr/>
          </p:nvSpPr>
          <p:spPr>
            <a:xfrm>
              <a:off x="7546950" y="1698286"/>
              <a:ext cx="2667000" cy="1436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Train staff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Transition to Production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Monitoring and Quality Control</a:t>
              </a:r>
            </a:p>
            <a:p>
              <a:pPr marL="214313" indent="-214313">
                <a:buFont typeface="Wingdings" panose="05000000000000000000" pitchFamily="2" charset="2"/>
                <a:buChar char="q"/>
              </a:pPr>
              <a:endParaRPr lang="en-US" sz="1400" dirty="0"/>
            </a:p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n-US" sz="1400" dirty="0"/>
                <a:t>Evaluation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814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6" y="242821"/>
            <a:ext cx="8726743" cy="1043054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j-lt"/>
                <a:ea typeface="Gill Sans SemiBold" charset="0"/>
                <a:cs typeface="Gill Sans SemiBold" charset="0"/>
              </a:rPr>
              <a:t>Kick Off and Stakeholder Buy-In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B8EFB7-DE34-4C8D-8AB8-A5E960EC5B1E}"/>
              </a:ext>
            </a:extLst>
          </p:cNvPr>
          <p:cNvSpPr/>
          <p:nvPr/>
        </p:nvSpPr>
        <p:spPr>
          <a:xfrm>
            <a:off x="613612" y="1285875"/>
            <a:ext cx="7916776" cy="253866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Goals: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Bring together collaborating partners provide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Provide a high-level overview of the project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Obtain shared commitment to the overall goals and objectives of the project as well as the overall approach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Discuss next steps and partner to-do's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834183-E819-4A4A-9968-F18517EB5B77}"/>
              </a:ext>
            </a:extLst>
          </p:cNvPr>
          <p:cNvSpPr/>
          <p:nvPr/>
        </p:nvSpPr>
        <p:spPr>
          <a:xfrm>
            <a:off x="613612" y="4114797"/>
            <a:ext cx="7916776" cy="1672389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Next Steps: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Schedule within a month of determining partners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NACDD prepare presentation depending on intended audience’s knowledge</a:t>
            </a:r>
          </a:p>
        </p:txBody>
      </p:sp>
    </p:spTree>
    <p:extLst>
      <p:ext uri="{BB962C8B-B14F-4D97-AF65-F5344CB8AC3E}">
        <p14:creationId xmlns:p14="http://schemas.microsoft.com/office/powerpoint/2010/main" val="334551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6" y="242821"/>
            <a:ext cx="8726743" cy="10430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Legal Agreement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B8EFB7-DE34-4C8D-8AB8-A5E960EC5B1E}"/>
              </a:ext>
            </a:extLst>
          </p:cNvPr>
          <p:cNvSpPr/>
          <p:nvPr/>
        </p:nvSpPr>
        <p:spPr>
          <a:xfrm>
            <a:off x="902371" y="1289698"/>
            <a:ext cx="7387390" cy="145350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Goals: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Establish a data-sharing MOU between the clinical and community partners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834183-E819-4A4A-9968-F18517EB5B77}"/>
              </a:ext>
            </a:extLst>
          </p:cNvPr>
          <p:cNvSpPr/>
          <p:nvPr/>
        </p:nvSpPr>
        <p:spPr>
          <a:xfrm>
            <a:off x="902371" y="3152270"/>
            <a:ext cx="7387390" cy="210553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Next Steps: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NACDD share example MOUs</a:t>
            </a:r>
          </a:p>
          <a:p>
            <a:pPr marL="349250" indent="-300038">
              <a:buFont typeface="Arial" panose="020B0604020202020204" pitchFamily="34" charset="0"/>
              <a:buChar char="•"/>
            </a:pPr>
            <a:r>
              <a:rPr lang="en-US" sz="2200" dirty="0"/>
              <a:t>Partners share within respective legal departments for input</a:t>
            </a:r>
          </a:p>
          <a:p>
            <a:pPr marL="349250" indent="-300038">
              <a:buFont typeface="Arial" panose="020B0604020202020204" pitchFamily="34" charset="0"/>
              <a:buChar char="•"/>
            </a:pPr>
            <a:r>
              <a:rPr lang="en-US" sz="2200" dirty="0"/>
              <a:t>Partners collaborate to sign agreement</a:t>
            </a:r>
          </a:p>
          <a:p>
            <a:pPr indent="-301229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912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56" y="242821"/>
            <a:ext cx="8726743" cy="104305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  <a:ea typeface="Gill Sans SemiBold" charset="0"/>
                <a:cs typeface="Gill Sans SemiBold" charset="0"/>
              </a:rPr>
              <a:t>Trusted Agent Process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B8EFB7-DE34-4C8D-8AB8-A5E960EC5B1E}"/>
              </a:ext>
            </a:extLst>
          </p:cNvPr>
          <p:cNvSpPr/>
          <p:nvPr/>
        </p:nvSpPr>
        <p:spPr>
          <a:xfrm>
            <a:off x="635747" y="1289698"/>
            <a:ext cx="7872505" cy="253866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Goals: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 err="1"/>
              <a:t>MedAllies</a:t>
            </a:r>
            <a:r>
              <a:rPr lang="en-US" sz="2200" dirty="0"/>
              <a:t> is </a:t>
            </a:r>
            <a:r>
              <a:rPr lang="en-US" sz="2200" dirty="0" err="1"/>
              <a:t>Bowlink’s</a:t>
            </a:r>
            <a:r>
              <a:rPr lang="en-US" sz="2200" dirty="0"/>
              <a:t> HISP, which enables the processing of referrals and sharing of patient information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Documents which describe CBO responsibilities are required to be signed</a:t>
            </a:r>
          </a:p>
          <a:p>
            <a:pPr marL="300038" indent="-300038">
              <a:buFont typeface="Arial" panose="020B0604020202020204" pitchFamily="34" charset="0"/>
              <a:buChar char="•"/>
            </a:pPr>
            <a:r>
              <a:rPr lang="en-US" sz="2200" dirty="0"/>
              <a:t>This step is required to meet national interoperability standards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834183-E819-4A4A-9968-F18517EB5B77}"/>
              </a:ext>
            </a:extLst>
          </p:cNvPr>
          <p:cNvSpPr/>
          <p:nvPr/>
        </p:nvSpPr>
        <p:spPr>
          <a:xfrm>
            <a:off x="635747" y="3982447"/>
            <a:ext cx="7872504" cy="185286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u="sng" dirty="0"/>
              <a:t>Next Steps: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 err="1"/>
              <a:t>Bowlink</a:t>
            </a:r>
            <a:r>
              <a:rPr lang="en-US" sz="2200" dirty="0"/>
              <a:t> leads a call with CBO contacts to explain process and share TA Addendum (organization level) and TA Agreement (staff level)</a:t>
            </a:r>
          </a:p>
          <a:p>
            <a:pPr indent="-301229">
              <a:buFont typeface="Arial" panose="020B0604020202020204" pitchFamily="34" charset="0"/>
              <a:buChar char="•"/>
            </a:pPr>
            <a:r>
              <a:rPr lang="en-US" sz="2200" dirty="0"/>
              <a:t>CBO secures appropriate signatures and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66894322"/>
      </p:ext>
    </p:extLst>
  </p:cSld>
  <p:clrMapOvr>
    <a:masterClrMapping/>
  </p:clrMapOvr>
</p:sld>
</file>

<file path=ppt/theme/theme1.xml><?xml version="1.0" encoding="utf-8"?>
<a:theme xmlns:a="http://schemas.openxmlformats.org/drawingml/2006/main" name="NACDD-Bar-Standard-Width">
  <a:themeElements>
    <a:clrScheme name="NACDD Bar Slides">
      <a:dk1>
        <a:sysClr val="windowText" lastClr="000000"/>
      </a:dk1>
      <a:lt1>
        <a:sysClr val="window" lastClr="FFFFFF"/>
      </a:lt1>
      <a:dk2>
        <a:srgbClr val="0057B8"/>
      </a:dk2>
      <a:lt2>
        <a:srgbClr val="FFB25B"/>
      </a:lt2>
      <a:accent1>
        <a:srgbClr val="00B140"/>
      </a:accent1>
      <a:accent2>
        <a:srgbClr val="D50032"/>
      </a:accent2>
      <a:accent3>
        <a:srgbClr val="A4D65E"/>
      </a:accent3>
      <a:accent4>
        <a:srgbClr val="165C7D"/>
      </a:accent4>
      <a:accent5>
        <a:srgbClr val="84A4DC"/>
      </a:accent5>
      <a:accent6>
        <a:srgbClr val="7C878E"/>
      </a:accent6>
      <a:hlink>
        <a:srgbClr val="00B140"/>
      </a:hlink>
      <a:folHlink>
        <a:srgbClr val="165C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NACDD-Bar-Standard-Width.potx</Template>
  <TotalTime>410</TotalTime>
  <Words>599</Words>
  <Application>Microsoft Macintosh PowerPoint</Application>
  <PresentationFormat>On-screen Show (4:3)</PresentationFormat>
  <Paragraphs>116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Gill Sans MT</vt:lpstr>
      <vt:lpstr>Wingdings</vt:lpstr>
      <vt:lpstr>NACDD-Bar-Standard-Width</vt:lpstr>
      <vt:lpstr>Community e-Connect – XX</vt:lpstr>
      <vt:lpstr>Purpose</vt:lpstr>
      <vt:lpstr>The What </vt:lpstr>
      <vt:lpstr>PowerPoint Presentation</vt:lpstr>
      <vt:lpstr>The How: e-Referral Gateway</vt:lpstr>
      <vt:lpstr>The How: Implementation Methodology</vt:lpstr>
      <vt:lpstr>Kick Off and Stakeholder Buy-In</vt:lpstr>
      <vt:lpstr>Legal Agreement</vt:lpstr>
      <vt:lpstr>Trusted Agent Process</vt:lpstr>
      <vt:lpstr>Workflow and Data Elements</vt:lpstr>
      <vt:lpstr>Workflow and Data Elements</vt:lpstr>
      <vt:lpstr>IT Assessment</vt:lpstr>
      <vt:lpstr>Summary and Questions</vt:lpstr>
    </vt:vector>
  </TitlesOfParts>
  <Company>Seam Studios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Jahnke</dc:creator>
  <cp:lastModifiedBy>Stacey Evans</cp:lastModifiedBy>
  <cp:revision>60</cp:revision>
  <dcterms:created xsi:type="dcterms:W3CDTF">2018-04-25T14:08:35Z</dcterms:created>
  <dcterms:modified xsi:type="dcterms:W3CDTF">2025-06-05T22:56:59Z</dcterms:modified>
</cp:coreProperties>
</file>