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EEAF3"/>
    <a:srgbClr val="F0F1F2"/>
    <a:srgbClr val="F0F4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5C377-7A19-E496-0583-6AE8AFF52799}" v="3" dt="2023-03-13T15:32:36.266"/>
    <p1510:client id="{4AA86FA8-52A1-2684-244C-F004B4704C8C}" v="1" dt="2023-02-03T17:27:18.041"/>
    <p1510:client id="{8C691254-2BE0-1CBD-9A68-E8D729563A38}" v="1" dt="2023-02-13T16:43:46.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18"/>
    <p:restoredTop sz="97474"/>
  </p:normalViewPr>
  <p:slideViewPr>
    <p:cSldViewPr snapToGrid="0" snapToObjects="1">
      <p:cViewPr>
        <p:scale>
          <a:sx n="125" d="100"/>
          <a:sy n="125" d="100"/>
        </p:scale>
        <p:origin x="14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uble Page, Page 1">
    <p:spTree>
      <p:nvGrpSpPr>
        <p:cNvPr id="1" name=""/>
        <p:cNvGrpSpPr/>
        <p:nvPr/>
      </p:nvGrpSpPr>
      <p:grpSpPr>
        <a:xfrm>
          <a:off x="0" y="0"/>
          <a:ext cx="0" cy="0"/>
          <a:chOff x="0" y="0"/>
          <a:chExt cx="0" cy="0"/>
        </a:xfrm>
      </p:grpSpPr>
      <p:sp>
        <p:nvSpPr>
          <p:cNvPr id="2" name="Title 1"/>
          <p:cNvSpPr>
            <a:spLocks noGrp="1"/>
          </p:cNvSpPr>
          <p:nvPr>
            <p:ph type="ctrTitle"/>
          </p:nvPr>
        </p:nvSpPr>
        <p:spPr>
          <a:xfrm>
            <a:off x="4815067" y="-3611"/>
            <a:ext cx="2581133" cy="814772"/>
          </a:xfrm>
          <a:solidFill>
            <a:schemeClr val="tx2"/>
          </a:solidFill>
        </p:spPr>
        <p:txBody>
          <a:bodyPr anchor="b"/>
          <a:lstStyle>
            <a:lvl1pPr algn="ctr">
              <a:defRPr sz="2400">
                <a:solidFill>
                  <a:schemeClr val="bg1"/>
                </a:solidFill>
                <a:latin typeface="Helvetica"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432611" y="1039898"/>
            <a:ext cx="6907178" cy="486986"/>
          </a:xfrm>
        </p:spPr>
        <p:txBody>
          <a:bodyPr anchor="b"/>
          <a:lstStyle>
            <a:lvl1pPr marL="0" indent="0" algn="l">
              <a:buNone/>
              <a:defRPr sz="1800" b="1" cap="none" baseline="0">
                <a:solidFill>
                  <a:schemeClr val="tx2"/>
                </a:solidFill>
                <a:latin typeface="Helvetica" pitchFamily="2" charset="0"/>
              </a:defRPr>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dirty="0"/>
              <a:t>Click to edit master subtitle style</a:t>
            </a:r>
          </a:p>
        </p:txBody>
      </p:sp>
      <p:cxnSp>
        <p:nvCxnSpPr>
          <p:cNvPr id="7" name="Straight Connector 6">
            <a:extLst>
              <a:ext uri="{FF2B5EF4-FFF2-40B4-BE49-F238E27FC236}">
                <a16:creationId xmlns:a16="http://schemas.microsoft.com/office/drawing/2014/main" id="{7766A594-3153-0E4E-A399-FA9CADCB290A}"/>
              </a:ext>
            </a:extLst>
          </p:cNvPr>
          <p:cNvCxnSpPr>
            <a:cxnSpLocks/>
          </p:cNvCxnSpPr>
          <p:nvPr userDrawn="1"/>
        </p:nvCxnSpPr>
        <p:spPr>
          <a:xfrm flipH="1">
            <a:off x="-1" y="9565017"/>
            <a:ext cx="7772402"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E690598D-4689-9645-ABC2-0F0C9F53138E}"/>
              </a:ext>
            </a:extLst>
          </p:cNvPr>
          <p:cNvSpPr/>
          <p:nvPr userDrawn="1"/>
        </p:nvSpPr>
        <p:spPr>
          <a:xfrm rot="16200000">
            <a:off x="3657600" y="5952276"/>
            <a:ext cx="457200" cy="77724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937D7A51-D475-144A-BBCE-48AC432B9D33}"/>
              </a:ext>
            </a:extLst>
          </p:cNvPr>
          <p:cNvPicPr>
            <a:picLocks noChangeAspect="1"/>
          </p:cNvPicPr>
          <p:nvPr userDrawn="1"/>
        </p:nvPicPr>
        <p:blipFill>
          <a:blip r:embed="rId2"/>
          <a:srcRect/>
          <a:stretch/>
        </p:blipFill>
        <p:spPr>
          <a:xfrm>
            <a:off x="7304796" y="9658551"/>
            <a:ext cx="334450" cy="334450"/>
          </a:xfrm>
          <a:prstGeom prst="rect">
            <a:avLst/>
          </a:prstGeom>
        </p:spPr>
      </p:pic>
      <p:sp>
        <p:nvSpPr>
          <p:cNvPr id="11" name="Content Placeholder 2">
            <a:extLst>
              <a:ext uri="{FF2B5EF4-FFF2-40B4-BE49-F238E27FC236}">
                <a16:creationId xmlns:a16="http://schemas.microsoft.com/office/drawing/2014/main" id="{F3436914-7846-C34F-94E1-7E2E3129E5B6}"/>
              </a:ext>
            </a:extLst>
          </p:cNvPr>
          <p:cNvSpPr>
            <a:spLocks noGrp="1"/>
          </p:cNvSpPr>
          <p:nvPr>
            <p:ph idx="14"/>
          </p:nvPr>
        </p:nvSpPr>
        <p:spPr>
          <a:xfrm>
            <a:off x="432610" y="1645508"/>
            <a:ext cx="6907178" cy="671617"/>
          </a:xfrm>
        </p:spPr>
        <p:txBody>
          <a:bodyPr>
            <a:noAutofit/>
          </a:bodyPr>
          <a:lstStyle>
            <a:lvl1pPr marL="11113" indent="-11113">
              <a:lnSpc>
                <a:spcPct val="100000"/>
              </a:lnSpc>
              <a:spcBef>
                <a:spcPts val="600"/>
              </a:spcBef>
              <a:spcAft>
                <a:spcPts val="600"/>
              </a:spcAft>
              <a:buClr>
                <a:schemeClr val="tx1"/>
              </a:buClr>
              <a:buNone/>
              <a:tabLst/>
              <a:defRPr sz="1100">
                <a:solidFill>
                  <a:srgbClr val="000000"/>
                </a:solidFill>
                <a:latin typeface="Helvetica" pitchFamily="2" charset="0"/>
              </a:defRPr>
            </a:lvl1pPr>
            <a:lvl2pPr>
              <a:buClr>
                <a:schemeClr val="tx1"/>
              </a:buClr>
              <a:buNone/>
              <a:defRPr sz="1100">
                <a:solidFill>
                  <a:srgbClr val="000000"/>
                </a:solidFill>
                <a:latin typeface="Helvetica" pitchFamily="2" charset="0"/>
              </a:defRPr>
            </a:lvl2pPr>
            <a:lvl3pPr>
              <a:buClr>
                <a:schemeClr val="tx1"/>
              </a:buClr>
              <a:buNone/>
              <a:defRPr sz="1100">
                <a:solidFill>
                  <a:srgbClr val="000000"/>
                </a:solidFill>
                <a:latin typeface="Helvetica" pitchFamily="2" charset="0"/>
              </a:defRPr>
            </a:lvl3pPr>
            <a:lvl4pPr>
              <a:buClr>
                <a:schemeClr val="tx1"/>
              </a:buClr>
              <a:buNone/>
              <a:defRPr sz="1100">
                <a:solidFill>
                  <a:srgbClr val="000000"/>
                </a:solidFill>
                <a:latin typeface="Helvetica" pitchFamily="2" charset="0"/>
              </a:defRPr>
            </a:lvl4pPr>
            <a:lvl5pPr>
              <a:buClr>
                <a:schemeClr val="tx1"/>
              </a:buClr>
              <a:buNone/>
              <a:defRPr sz="1100">
                <a:solidFill>
                  <a:srgbClr val="000000"/>
                </a:solidFill>
                <a:latin typeface="Helvetica" pitchFamily="2" charset="0"/>
              </a:defRPr>
            </a:lvl5pPr>
          </a:lstStyle>
          <a:p>
            <a:pPr lvl="0"/>
            <a:r>
              <a:rPr lang="en-US" dirty="0"/>
              <a:t>Click to edit Master text styles</a:t>
            </a:r>
          </a:p>
        </p:txBody>
      </p:sp>
      <p:pic>
        <p:nvPicPr>
          <p:cNvPr id="18" name="Picture 17">
            <a:extLst>
              <a:ext uri="{FF2B5EF4-FFF2-40B4-BE49-F238E27FC236}">
                <a16:creationId xmlns:a16="http://schemas.microsoft.com/office/drawing/2014/main" id="{6B26D7C8-2BAF-C64F-881A-46C9ADC1F129}"/>
              </a:ext>
            </a:extLst>
          </p:cNvPr>
          <p:cNvPicPr>
            <a:picLocks noChangeAspect="1"/>
          </p:cNvPicPr>
          <p:nvPr userDrawn="1"/>
        </p:nvPicPr>
        <p:blipFill>
          <a:blip r:embed="rId3"/>
          <a:srcRect/>
          <a:stretch/>
        </p:blipFill>
        <p:spPr>
          <a:xfrm>
            <a:off x="376200" y="286954"/>
            <a:ext cx="2306936" cy="461386"/>
          </a:xfrm>
          <a:prstGeom prst="rect">
            <a:avLst/>
          </a:prstGeom>
        </p:spPr>
      </p:pic>
      <p:sp>
        <p:nvSpPr>
          <p:cNvPr id="12" name="TextBox 11">
            <a:extLst>
              <a:ext uri="{FF2B5EF4-FFF2-40B4-BE49-F238E27FC236}">
                <a16:creationId xmlns:a16="http://schemas.microsoft.com/office/drawing/2014/main" id="{E676B25A-AAF3-5B4D-A333-066F89D59193}"/>
              </a:ext>
            </a:extLst>
          </p:cNvPr>
          <p:cNvSpPr txBox="1"/>
          <p:nvPr userDrawn="1"/>
        </p:nvSpPr>
        <p:spPr>
          <a:xfrm>
            <a:off x="4114800" y="9690502"/>
            <a:ext cx="3151896" cy="261610"/>
          </a:xfrm>
          <a:prstGeom prst="rect">
            <a:avLst/>
          </a:prstGeom>
          <a:noFill/>
        </p:spPr>
        <p:txBody>
          <a:bodyPr wrap="square" rtlCol="0">
            <a:spAutoFit/>
          </a:bodyPr>
          <a:lstStyle/>
          <a:p>
            <a:pPr algn="r"/>
            <a:r>
              <a:rPr lang="en-US" sz="1100" b="1" dirty="0">
                <a:solidFill>
                  <a:schemeClr val="bg1"/>
                </a:solidFill>
                <a:latin typeface="Helvetica" pitchFamily="2" charset="0"/>
              </a:rPr>
              <a:t>Learn more at chronicdisease.org</a:t>
            </a:r>
          </a:p>
        </p:txBody>
      </p:sp>
    </p:spTree>
    <p:extLst>
      <p:ext uri="{BB962C8B-B14F-4D97-AF65-F5344CB8AC3E}">
        <p14:creationId xmlns:p14="http://schemas.microsoft.com/office/powerpoint/2010/main" val="171754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ouble Page, Page 2">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32D1E41-0FC9-F045-8ABE-2619CDA3CDF2}"/>
              </a:ext>
            </a:extLst>
          </p:cNvPr>
          <p:cNvCxnSpPr>
            <a:cxnSpLocks/>
          </p:cNvCxnSpPr>
          <p:nvPr userDrawn="1"/>
        </p:nvCxnSpPr>
        <p:spPr>
          <a:xfrm flipH="1">
            <a:off x="-1" y="9565017"/>
            <a:ext cx="7772402"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12" name="Rectangle 11">
            <a:extLst>
              <a:ext uri="{FF2B5EF4-FFF2-40B4-BE49-F238E27FC236}">
                <a16:creationId xmlns:a16="http://schemas.microsoft.com/office/drawing/2014/main" id="{C75DDAD7-BF6B-944C-92A6-139B39A2BF32}"/>
              </a:ext>
            </a:extLst>
          </p:cNvPr>
          <p:cNvSpPr/>
          <p:nvPr userDrawn="1"/>
        </p:nvSpPr>
        <p:spPr>
          <a:xfrm rot="16200000">
            <a:off x="3657600" y="5952276"/>
            <a:ext cx="457200" cy="77724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0C184F5D-B363-5841-91B3-B92FA7CF3065}"/>
              </a:ext>
            </a:extLst>
          </p:cNvPr>
          <p:cNvPicPr>
            <a:picLocks noChangeAspect="1"/>
          </p:cNvPicPr>
          <p:nvPr userDrawn="1"/>
        </p:nvPicPr>
        <p:blipFill>
          <a:blip r:embed="rId2"/>
          <a:srcRect/>
          <a:stretch/>
        </p:blipFill>
        <p:spPr>
          <a:xfrm>
            <a:off x="7304796" y="9658551"/>
            <a:ext cx="334450" cy="334450"/>
          </a:xfrm>
          <a:prstGeom prst="rect">
            <a:avLst/>
          </a:prstGeom>
        </p:spPr>
      </p:pic>
      <p:sp>
        <p:nvSpPr>
          <p:cNvPr id="14" name="TextBox 13">
            <a:extLst>
              <a:ext uri="{FF2B5EF4-FFF2-40B4-BE49-F238E27FC236}">
                <a16:creationId xmlns:a16="http://schemas.microsoft.com/office/drawing/2014/main" id="{538D6051-E6E3-0041-A435-D52E7C123F82}"/>
              </a:ext>
            </a:extLst>
          </p:cNvPr>
          <p:cNvSpPr txBox="1"/>
          <p:nvPr userDrawn="1"/>
        </p:nvSpPr>
        <p:spPr>
          <a:xfrm>
            <a:off x="4114800" y="9690502"/>
            <a:ext cx="3151896" cy="261610"/>
          </a:xfrm>
          <a:prstGeom prst="rect">
            <a:avLst/>
          </a:prstGeom>
          <a:noFill/>
        </p:spPr>
        <p:txBody>
          <a:bodyPr wrap="square" rtlCol="0">
            <a:spAutoFit/>
          </a:bodyPr>
          <a:lstStyle/>
          <a:p>
            <a:pPr algn="r"/>
            <a:r>
              <a:rPr lang="en-US" sz="1100" b="1" dirty="0">
                <a:solidFill>
                  <a:schemeClr val="bg1"/>
                </a:solidFill>
                <a:latin typeface="Helvetica" pitchFamily="2" charset="0"/>
              </a:rPr>
              <a:t>Learn more at chronicdisease.org</a:t>
            </a:r>
          </a:p>
        </p:txBody>
      </p:sp>
    </p:spTree>
    <p:extLst>
      <p:ext uri="{BB962C8B-B14F-4D97-AF65-F5344CB8AC3E}">
        <p14:creationId xmlns:p14="http://schemas.microsoft.com/office/powerpoint/2010/main" val="94567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5233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FB44F1A-D148-4C48-8DF1-0A8038E658BD}" type="datetimeFigureOut">
              <a:rPr lang="en-US" smtClean="0"/>
              <a:t>9/28/2023</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5AECAED-B066-0945-8B90-253770BF217A}" type="slidenum">
              <a:rPr lang="en-US" smtClean="0"/>
              <a:t>‹#›</a:t>
            </a:fld>
            <a:endParaRPr lang="en-US" dirty="0"/>
          </a:p>
        </p:txBody>
      </p:sp>
    </p:spTree>
    <p:extLst>
      <p:ext uri="{BB962C8B-B14F-4D97-AF65-F5344CB8AC3E}">
        <p14:creationId xmlns:p14="http://schemas.microsoft.com/office/powerpoint/2010/main" val="2819563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mailto:eerck_ic@chronicdisease.org" TargetMode="External"/><Relationship Id="rId4" Type="http://schemas.openxmlformats.org/officeDocument/2006/relationships/hyperlink" Target="https://chronicdisease.org/the-center-for-advancing-healthy-communities/" TargetMode="External"/><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ubtitle 19">
            <a:extLst>
              <a:ext uri="{FF2B5EF4-FFF2-40B4-BE49-F238E27FC236}">
                <a16:creationId xmlns:a16="http://schemas.microsoft.com/office/drawing/2014/main" id="{2DF527FE-DBAF-AD44-9697-89B417FCAE0B}"/>
              </a:ext>
            </a:extLst>
          </p:cNvPr>
          <p:cNvSpPr>
            <a:spLocks noGrp="1"/>
          </p:cNvSpPr>
          <p:nvPr>
            <p:ph type="subTitle" idx="1"/>
          </p:nvPr>
        </p:nvSpPr>
        <p:spPr/>
        <p:txBody>
          <a:bodyPr>
            <a:normAutofit/>
          </a:bodyPr>
          <a:lstStyle/>
          <a:p>
            <a:r>
              <a:rPr lang="en-US" dirty="0"/>
              <a:t>Work@Health: Employer Based Worksite Wellness Initiative  </a:t>
            </a:r>
          </a:p>
        </p:txBody>
      </p:sp>
      <p:sp>
        <p:nvSpPr>
          <p:cNvPr id="13" name="Content Placeholder 12">
            <a:extLst>
              <a:ext uri="{FF2B5EF4-FFF2-40B4-BE49-F238E27FC236}">
                <a16:creationId xmlns:a16="http://schemas.microsoft.com/office/drawing/2014/main" id="{EA489A02-FD6D-9646-ADF7-2C0665F95557}"/>
              </a:ext>
            </a:extLst>
          </p:cNvPr>
          <p:cNvSpPr>
            <a:spLocks noGrp="1"/>
          </p:cNvSpPr>
          <p:nvPr>
            <p:ph idx="14"/>
          </p:nvPr>
        </p:nvSpPr>
        <p:spPr>
          <a:xfrm>
            <a:off x="432610" y="1526884"/>
            <a:ext cx="6907178" cy="759761"/>
          </a:xfrm>
        </p:spPr>
        <p:txBody>
          <a:bodyPr/>
          <a:lstStyle/>
          <a:p>
            <a:r>
              <a:rPr lang="en-US" dirty="0"/>
              <a:t>Work@Health is an evidence-based program that trains employers to develop and implement health promotion strategies to reduce chronic disease and injury risk and improve worker productivity in the workplace. Work@Health also certifies Train-the-Trainers and Master Trainers to deliver the CDC Work@Health curriculum and technical assistance to employers. </a:t>
            </a:r>
          </a:p>
        </p:txBody>
      </p:sp>
      <p:grpSp>
        <p:nvGrpSpPr>
          <p:cNvPr id="24" name="Group 23">
            <a:extLst>
              <a:ext uri="{FF2B5EF4-FFF2-40B4-BE49-F238E27FC236}">
                <a16:creationId xmlns:a16="http://schemas.microsoft.com/office/drawing/2014/main" id="{AA38EA98-1F4E-4F4D-9F3D-3FDDD1A12E1E}"/>
              </a:ext>
            </a:extLst>
          </p:cNvPr>
          <p:cNvGrpSpPr/>
          <p:nvPr/>
        </p:nvGrpSpPr>
        <p:grpSpPr>
          <a:xfrm>
            <a:off x="432610" y="2371401"/>
            <a:ext cx="6907178" cy="1638309"/>
            <a:chOff x="432610" y="2371401"/>
            <a:chExt cx="6907178" cy="1638309"/>
          </a:xfrm>
        </p:grpSpPr>
        <p:cxnSp>
          <p:nvCxnSpPr>
            <p:cNvPr id="6" name="Straight Connector 5">
              <a:extLst>
                <a:ext uri="{FF2B5EF4-FFF2-40B4-BE49-F238E27FC236}">
                  <a16:creationId xmlns:a16="http://schemas.microsoft.com/office/drawing/2014/main" id="{DFF8914F-D9BB-0B49-AB15-FEFFBD33F723}"/>
                </a:ext>
              </a:extLst>
            </p:cNvPr>
            <p:cNvCxnSpPr>
              <a:cxnSpLocks/>
            </p:cNvCxnSpPr>
            <p:nvPr/>
          </p:nvCxnSpPr>
          <p:spPr>
            <a:xfrm>
              <a:off x="440035" y="2371401"/>
              <a:ext cx="6899753"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14" name="Content Placeholder 12">
              <a:extLst>
                <a:ext uri="{FF2B5EF4-FFF2-40B4-BE49-F238E27FC236}">
                  <a16:creationId xmlns:a16="http://schemas.microsoft.com/office/drawing/2014/main" id="{3F6677F6-AF66-124D-B444-05B585223FDD}"/>
                </a:ext>
              </a:extLst>
            </p:cNvPr>
            <p:cNvSpPr txBox="1">
              <a:spLocks/>
            </p:cNvSpPr>
            <p:nvPr/>
          </p:nvSpPr>
          <p:spPr>
            <a:xfrm>
              <a:off x="432610" y="2429423"/>
              <a:ext cx="6907178" cy="1580287"/>
            </a:xfrm>
            <a:prstGeom prst="rect">
              <a:avLst/>
            </a:prstGeom>
            <a:solidFill>
              <a:srgbClr val="F0F1F2"/>
            </a:solidFill>
          </p:spPr>
          <p:txBody>
            <a:bodyPr vert="horz" lIns="137160" tIns="137160" rIns="137160" bIns="137160" rtlCol="0">
              <a:noAutofit/>
            </a:bodyPr>
            <a:lstStyle>
              <a:lvl1pPr marL="11113" indent="-11113" algn="l" defTabSz="777240" rtl="0" eaLnBrk="1" latinLnBrk="0" hangingPunct="1">
                <a:lnSpc>
                  <a:spcPct val="150000"/>
                </a:lnSpc>
                <a:spcBef>
                  <a:spcPts val="600"/>
                </a:spcBef>
                <a:spcAft>
                  <a:spcPts val="600"/>
                </a:spcAft>
                <a:buClr>
                  <a:schemeClr val="tx1"/>
                </a:buClr>
                <a:buFont typeface="Arial" panose="020B0604020202020204" pitchFamily="34" charset="0"/>
                <a:buNone/>
                <a:tabLst/>
                <a:defRPr sz="1100" kern="1200">
                  <a:solidFill>
                    <a:srgbClr val="000000"/>
                  </a:solidFill>
                  <a:latin typeface="Helvetica" pitchFamily="2" charset="0"/>
                  <a:ea typeface="+mn-ea"/>
                  <a:cs typeface="+mn-cs"/>
                </a:defRPr>
              </a:lvl1pPr>
              <a:lvl2pPr marL="58293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2pPr>
              <a:lvl3pPr marL="97155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3pPr>
              <a:lvl4pPr marL="136017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4pPr>
              <a:lvl5pPr marL="174879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0000"/>
                </a:lnSpc>
              </a:pPr>
              <a:r>
                <a:rPr lang="en-US" b="1" dirty="0"/>
                <a:t>Goals of Work@Health </a:t>
              </a:r>
            </a:p>
            <a:p>
              <a:pPr marL="171450" indent="-171450">
                <a:lnSpc>
                  <a:spcPct val="100000"/>
                </a:lnSpc>
                <a:spcBef>
                  <a:spcPts val="0"/>
                </a:spcBef>
                <a:spcAft>
                  <a:spcPts val="0"/>
                </a:spcAft>
                <a:buFont typeface="Arial" panose="020B0604020202020204" pitchFamily="34" charset="0"/>
                <a:buChar char="•"/>
              </a:pPr>
              <a:r>
                <a:rPr lang="en-US" b="0" i="0" dirty="0">
                  <a:solidFill>
                    <a:srgbClr val="000000"/>
                  </a:solidFill>
                  <a:effectLst/>
                </a:rPr>
                <a:t>Increase employers’ level of knowledge and awareness of workplace health program concepts and principles</a:t>
              </a:r>
            </a:p>
            <a:p>
              <a:pPr marL="171450" indent="-171450">
                <a:lnSpc>
                  <a:spcPct val="100000"/>
                </a:lnSpc>
                <a:spcBef>
                  <a:spcPts val="0"/>
                </a:spcBef>
                <a:spcAft>
                  <a:spcPts val="0"/>
                </a:spcAft>
                <a:buFont typeface="Arial" panose="020B0604020202020204" pitchFamily="34" charset="0"/>
                <a:buChar char="•"/>
              </a:pPr>
              <a:r>
                <a:rPr lang="en-US" b="0" i="0" dirty="0">
                  <a:solidFill>
                    <a:srgbClr val="000000"/>
                  </a:solidFill>
                  <a:effectLst/>
                </a:rPr>
                <a:t>Increase the number of evidence-based workplace health programs, policies, and practices in place at participating employers’ worksites</a:t>
              </a:r>
            </a:p>
            <a:p>
              <a:pPr marL="171450" indent="-171450">
                <a:lnSpc>
                  <a:spcPct val="100000"/>
                </a:lnSpc>
                <a:spcBef>
                  <a:spcPts val="0"/>
                </a:spcBef>
                <a:spcAft>
                  <a:spcPts val="0"/>
                </a:spcAft>
                <a:buFont typeface="Arial" panose="020B0604020202020204" pitchFamily="34" charset="0"/>
                <a:buChar char="•"/>
              </a:pPr>
              <a:r>
                <a:rPr lang="en-US" dirty="0"/>
                <a:t>Promote peer-to-peer community-based employer cooperation and mentoring </a:t>
              </a:r>
            </a:p>
          </p:txBody>
        </p:sp>
      </p:grpSp>
      <p:sp>
        <p:nvSpPr>
          <p:cNvPr id="23" name="TextBox 22">
            <a:extLst>
              <a:ext uri="{FF2B5EF4-FFF2-40B4-BE49-F238E27FC236}">
                <a16:creationId xmlns:a16="http://schemas.microsoft.com/office/drawing/2014/main" id="{0CAA8C95-399A-F746-ACCC-4D47DC378BC9}"/>
              </a:ext>
            </a:extLst>
          </p:cNvPr>
          <p:cNvSpPr txBox="1"/>
          <p:nvPr/>
        </p:nvSpPr>
        <p:spPr>
          <a:xfrm>
            <a:off x="420143" y="4126655"/>
            <a:ext cx="6907178" cy="600164"/>
          </a:xfrm>
          <a:prstGeom prst="rect">
            <a:avLst/>
          </a:prstGeom>
          <a:noFill/>
        </p:spPr>
        <p:txBody>
          <a:bodyPr wrap="square" rtlCol="0">
            <a:spAutoFit/>
          </a:bodyPr>
          <a:lstStyle/>
          <a:p>
            <a:r>
              <a:rPr lang="en-US" sz="1100" dirty="0">
                <a:solidFill>
                  <a:srgbClr val="000000"/>
                </a:solidFill>
                <a:latin typeface="Helvetica" pitchFamily="2" charset="0"/>
              </a:rPr>
              <a:t>The National Association of Chronic Disease Directors (NACDD) trains health promotion professionals in the Work@Health curriculum to complement, amplify, and expand state-based efforts to engage employers in building effective, comprehensive, evidence-based workplace health programs. </a:t>
            </a:r>
          </a:p>
        </p:txBody>
      </p:sp>
      <p:cxnSp>
        <p:nvCxnSpPr>
          <p:cNvPr id="26" name="Straight Connector 25">
            <a:extLst>
              <a:ext uri="{FF2B5EF4-FFF2-40B4-BE49-F238E27FC236}">
                <a16:creationId xmlns:a16="http://schemas.microsoft.com/office/drawing/2014/main" id="{4A555EA4-69A1-914A-AD8E-91A8F724DEE5}"/>
              </a:ext>
            </a:extLst>
          </p:cNvPr>
          <p:cNvCxnSpPr>
            <a:cxnSpLocks/>
          </p:cNvCxnSpPr>
          <p:nvPr/>
        </p:nvCxnSpPr>
        <p:spPr>
          <a:xfrm>
            <a:off x="440035" y="4847901"/>
            <a:ext cx="6899753"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27" name="Content Placeholder 12">
            <a:extLst>
              <a:ext uri="{FF2B5EF4-FFF2-40B4-BE49-F238E27FC236}">
                <a16:creationId xmlns:a16="http://schemas.microsoft.com/office/drawing/2014/main" id="{577479CE-3C07-3F4B-94FF-52D7427A5C9D}"/>
              </a:ext>
            </a:extLst>
          </p:cNvPr>
          <p:cNvSpPr txBox="1">
            <a:spLocks/>
          </p:cNvSpPr>
          <p:nvPr/>
        </p:nvSpPr>
        <p:spPr>
          <a:xfrm>
            <a:off x="432610" y="4917339"/>
            <a:ext cx="6907178" cy="1580287"/>
          </a:xfrm>
          <a:prstGeom prst="rect">
            <a:avLst/>
          </a:prstGeom>
          <a:solidFill>
            <a:srgbClr val="F0F1F2"/>
          </a:solidFill>
        </p:spPr>
        <p:txBody>
          <a:bodyPr vert="horz" lIns="137160" tIns="137160" rIns="137160" bIns="137160" rtlCol="0">
            <a:noAutofit/>
          </a:bodyPr>
          <a:lstStyle>
            <a:lvl1pPr marL="11113" indent="-11113" algn="l" defTabSz="777240" rtl="0" eaLnBrk="1" latinLnBrk="0" hangingPunct="1">
              <a:lnSpc>
                <a:spcPct val="150000"/>
              </a:lnSpc>
              <a:spcBef>
                <a:spcPts val="600"/>
              </a:spcBef>
              <a:spcAft>
                <a:spcPts val="600"/>
              </a:spcAft>
              <a:buClr>
                <a:schemeClr val="tx1"/>
              </a:buClr>
              <a:buFont typeface="Arial" panose="020B0604020202020204" pitchFamily="34" charset="0"/>
              <a:buNone/>
              <a:tabLst/>
              <a:defRPr sz="1100" kern="1200">
                <a:solidFill>
                  <a:srgbClr val="000000"/>
                </a:solidFill>
                <a:latin typeface="Helvetica" pitchFamily="2" charset="0"/>
                <a:ea typeface="+mn-ea"/>
                <a:cs typeface="+mn-cs"/>
              </a:defRPr>
            </a:lvl1pPr>
            <a:lvl2pPr marL="58293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2pPr>
            <a:lvl3pPr marL="97155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3pPr>
            <a:lvl4pPr marL="136017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4pPr>
            <a:lvl5pPr marL="174879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0000"/>
              </a:lnSpc>
            </a:pPr>
            <a:r>
              <a:rPr lang="en-US" b="1" dirty="0"/>
              <a:t>Benefits to Trainers </a:t>
            </a:r>
          </a:p>
          <a:p>
            <a:pPr marL="171450" indent="-171450">
              <a:lnSpc>
                <a:spcPct val="100000"/>
              </a:lnSpc>
              <a:spcBef>
                <a:spcPts val="0"/>
              </a:spcBef>
              <a:spcAft>
                <a:spcPts val="0"/>
              </a:spcAft>
              <a:buFont typeface="Arial" panose="020B0604020202020204" pitchFamily="34" charset="0"/>
              <a:buChar char="•"/>
            </a:pPr>
            <a:r>
              <a:rPr lang="en-US" dirty="0"/>
              <a:t>Increased knowledge of comprehensive worksite health programming </a:t>
            </a:r>
          </a:p>
          <a:p>
            <a:pPr marL="171450" indent="-171450">
              <a:lnSpc>
                <a:spcPct val="100000"/>
              </a:lnSpc>
              <a:spcBef>
                <a:spcPts val="0"/>
              </a:spcBef>
              <a:spcAft>
                <a:spcPts val="0"/>
              </a:spcAft>
              <a:buFont typeface="Arial" panose="020B0604020202020204" pitchFamily="34" charset="0"/>
              <a:buChar char="•"/>
            </a:pPr>
            <a:r>
              <a:rPr lang="en-US" dirty="0"/>
              <a:t>Enhanced capacity and skills to deliver trainings </a:t>
            </a:r>
          </a:p>
          <a:p>
            <a:pPr marL="171450" indent="-171450">
              <a:lnSpc>
                <a:spcPct val="100000"/>
              </a:lnSpc>
              <a:spcBef>
                <a:spcPts val="0"/>
              </a:spcBef>
              <a:spcAft>
                <a:spcPts val="0"/>
              </a:spcAft>
              <a:buFont typeface="Arial" panose="020B0604020202020204" pitchFamily="34" charset="0"/>
              <a:buChar char="•"/>
            </a:pPr>
            <a:r>
              <a:rPr lang="en-US" dirty="0"/>
              <a:t>Opportunities to leverage existing chronic disease prevention programs and expertise with the worksite </a:t>
            </a:r>
          </a:p>
          <a:p>
            <a:pPr marL="171450" indent="-171450">
              <a:lnSpc>
                <a:spcPct val="100000"/>
              </a:lnSpc>
              <a:spcBef>
                <a:spcPts val="0"/>
              </a:spcBef>
              <a:spcAft>
                <a:spcPts val="0"/>
              </a:spcAft>
              <a:buFont typeface="Arial" panose="020B0604020202020204" pitchFamily="34" charset="0"/>
              <a:buChar char="•"/>
            </a:pPr>
            <a:r>
              <a:rPr lang="en-US" dirty="0"/>
              <a:t>Ability to expand partnerships with business influencers and champions </a:t>
            </a:r>
          </a:p>
          <a:p>
            <a:pPr marL="171450" indent="-171450">
              <a:lnSpc>
                <a:spcPct val="100000"/>
              </a:lnSpc>
              <a:spcBef>
                <a:spcPts val="0"/>
              </a:spcBef>
              <a:spcAft>
                <a:spcPts val="0"/>
              </a:spcAft>
              <a:buFont typeface="Arial" panose="020B0604020202020204" pitchFamily="34" charset="0"/>
              <a:buChar char="•"/>
            </a:pPr>
            <a:r>
              <a:rPr lang="en-US" dirty="0"/>
              <a:t>Access to technical assistance from NACDD and CDC, ongoing professional development, and a cadre of trainers for peer-to-peer support </a:t>
            </a:r>
          </a:p>
          <a:p>
            <a:pPr marL="171450" indent="-171450">
              <a:lnSpc>
                <a:spcPct val="100000"/>
              </a:lnSpc>
              <a:spcBef>
                <a:spcPts val="0"/>
              </a:spcBef>
              <a:spcAft>
                <a:spcPts val="0"/>
              </a:spcAft>
              <a:buFont typeface="Arial" panose="020B0604020202020204" pitchFamily="34" charset="0"/>
              <a:buChar char="•"/>
            </a:pPr>
            <a:r>
              <a:rPr lang="en-US" dirty="0"/>
              <a:t>Infrastructure to embed evidence-based policies, programs and practices into employer trainings </a:t>
            </a:r>
          </a:p>
        </p:txBody>
      </p:sp>
      <p:cxnSp>
        <p:nvCxnSpPr>
          <p:cNvPr id="32" name="Straight Connector 31">
            <a:extLst>
              <a:ext uri="{FF2B5EF4-FFF2-40B4-BE49-F238E27FC236}">
                <a16:creationId xmlns:a16="http://schemas.microsoft.com/office/drawing/2014/main" id="{D699034E-92C9-5F4D-BF24-152BAA3711EB}"/>
              </a:ext>
            </a:extLst>
          </p:cNvPr>
          <p:cNvCxnSpPr>
            <a:cxnSpLocks/>
          </p:cNvCxnSpPr>
          <p:nvPr/>
        </p:nvCxnSpPr>
        <p:spPr>
          <a:xfrm>
            <a:off x="3945233" y="6692900"/>
            <a:ext cx="0" cy="266698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cxnSp>
        <p:nvCxnSpPr>
          <p:cNvPr id="35" name="Straight Connector 34">
            <a:extLst>
              <a:ext uri="{FF2B5EF4-FFF2-40B4-BE49-F238E27FC236}">
                <a16:creationId xmlns:a16="http://schemas.microsoft.com/office/drawing/2014/main" id="{BC3952E9-9CC7-9444-B32B-75DCF352C6FD}"/>
              </a:ext>
            </a:extLst>
          </p:cNvPr>
          <p:cNvCxnSpPr>
            <a:cxnSpLocks/>
          </p:cNvCxnSpPr>
          <p:nvPr/>
        </p:nvCxnSpPr>
        <p:spPr>
          <a:xfrm>
            <a:off x="440035" y="6573826"/>
            <a:ext cx="6899753"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cxnSp>
        <p:nvCxnSpPr>
          <p:cNvPr id="37" name="Straight Connector 36">
            <a:extLst>
              <a:ext uri="{FF2B5EF4-FFF2-40B4-BE49-F238E27FC236}">
                <a16:creationId xmlns:a16="http://schemas.microsoft.com/office/drawing/2014/main" id="{27150382-D616-0A46-9C21-E3189E60BAD8}"/>
              </a:ext>
            </a:extLst>
          </p:cNvPr>
          <p:cNvCxnSpPr>
            <a:cxnSpLocks/>
          </p:cNvCxnSpPr>
          <p:nvPr/>
        </p:nvCxnSpPr>
        <p:spPr>
          <a:xfrm>
            <a:off x="4038600" y="7475526"/>
            <a:ext cx="3301188"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pic>
        <p:nvPicPr>
          <p:cNvPr id="39" name="Graphic 38">
            <a:extLst>
              <a:ext uri="{FF2B5EF4-FFF2-40B4-BE49-F238E27FC236}">
                <a16:creationId xmlns:a16="http://schemas.microsoft.com/office/drawing/2014/main" id="{5F671A37-C050-1B43-8536-CB0E9DE357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17149" y="6670857"/>
            <a:ext cx="728468" cy="728468"/>
          </a:xfrm>
          <a:prstGeom prst="rect">
            <a:avLst/>
          </a:prstGeom>
        </p:spPr>
      </p:pic>
      <p:sp>
        <p:nvSpPr>
          <p:cNvPr id="40" name="TextBox 39">
            <a:extLst>
              <a:ext uri="{FF2B5EF4-FFF2-40B4-BE49-F238E27FC236}">
                <a16:creationId xmlns:a16="http://schemas.microsoft.com/office/drawing/2014/main" id="{6118193F-7F57-574A-BA8A-3E7D1796A468}"/>
              </a:ext>
            </a:extLst>
          </p:cNvPr>
          <p:cNvSpPr txBox="1"/>
          <p:nvPr/>
        </p:nvSpPr>
        <p:spPr>
          <a:xfrm>
            <a:off x="440034" y="6728187"/>
            <a:ext cx="3387127" cy="2877711"/>
          </a:xfrm>
          <a:prstGeom prst="rect">
            <a:avLst/>
          </a:prstGeom>
          <a:noFill/>
        </p:spPr>
        <p:txBody>
          <a:bodyPr wrap="square" rtlCol="0">
            <a:spAutoFit/>
          </a:bodyPr>
          <a:lstStyle/>
          <a:p>
            <a:r>
              <a:rPr lang="en-US" sz="1600" b="1" dirty="0">
                <a:solidFill>
                  <a:schemeClr val="tx2"/>
                </a:solidFill>
                <a:latin typeface="Helvetica" pitchFamily="2" charset="0"/>
              </a:rPr>
              <a:t>Trainer and Employer Feedback </a:t>
            </a:r>
          </a:p>
          <a:p>
            <a:endParaRPr lang="en-US" sz="1100" dirty="0">
              <a:solidFill>
                <a:srgbClr val="000000"/>
              </a:solidFill>
              <a:latin typeface="Helvetica" pitchFamily="2" charset="0"/>
            </a:endParaRPr>
          </a:p>
          <a:p>
            <a:pPr marL="171450" indent="-171450">
              <a:buFont typeface="Arial" panose="020B0604020202020204" pitchFamily="34" charset="0"/>
              <a:buChar char="•"/>
            </a:pPr>
            <a:r>
              <a:rPr lang="en-US" sz="1100" dirty="0">
                <a:solidFill>
                  <a:srgbClr val="000000"/>
                </a:solidFill>
                <a:latin typeface="Helvetica" pitchFamily="2" charset="0"/>
              </a:rPr>
              <a:t>96% believe that the training increased their knowledge of worksite health </a:t>
            </a:r>
          </a:p>
          <a:p>
            <a:pPr marL="171450" indent="-171450">
              <a:buFont typeface="Arial" panose="020B0604020202020204" pitchFamily="34" charset="0"/>
              <a:buChar char="•"/>
            </a:pPr>
            <a:r>
              <a:rPr lang="en-US" sz="1100" dirty="0">
                <a:solidFill>
                  <a:srgbClr val="000000"/>
                </a:solidFill>
                <a:latin typeface="Helvetica" pitchFamily="2" charset="0"/>
              </a:rPr>
              <a:t>100% say the training topics met their needs </a:t>
            </a:r>
          </a:p>
          <a:p>
            <a:endParaRPr lang="en-US" sz="1100" dirty="0">
              <a:solidFill>
                <a:srgbClr val="000000"/>
              </a:solidFill>
              <a:latin typeface="Helvetica" pitchFamily="2" charset="0"/>
            </a:endParaRPr>
          </a:p>
          <a:p>
            <a:r>
              <a:rPr lang="en-US" sz="1100" b="1" dirty="0">
                <a:solidFill>
                  <a:schemeClr val="accent1"/>
                </a:solidFill>
                <a:latin typeface="Helvetica" pitchFamily="2" charset="0"/>
              </a:rPr>
              <a:t>“I definitely got what I wanted out of this course! The course helped me to strengthen my belief that employee well-being is essential in today’s business.” </a:t>
            </a:r>
          </a:p>
          <a:p>
            <a:endParaRPr lang="en-US" sz="1100" dirty="0">
              <a:solidFill>
                <a:srgbClr val="000000"/>
              </a:solidFill>
              <a:latin typeface="Helvetica" pitchFamily="2" charset="0"/>
            </a:endParaRPr>
          </a:p>
          <a:p>
            <a:pPr marL="171450" indent="-171450">
              <a:buFont typeface="Arial" panose="020B0604020202020204" pitchFamily="34" charset="0"/>
              <a:buChar char="•"/>
            </a:pPr>
            <a:r>
              <a:rPr lang="en-US" sz="1100" dirty="0">
                <a:solidFill>
                  <a:srgbClr val="000000"/>
                </a:solidFill>
                <a:latin typeface="Helvetica" pitchFamily="2" charset="0"/>
              </a:rPr>
              <a:t>96% agree the training was effective </a:t>
            </a:r>
          </a:p>
          <a:p>
            <a:pPr marL="171450" indent="-171450">
              <a:buFont typeface="Arial" panose="020B0604020202020204" pitchFamily="34" charset="0"/>
              <a:buChar char="•"/>
            </a:pPr>
            <a:r>
              <a:rPr lang="en-US" sz="1100" dirty="0">
                <a:solidFill>
                  <a:srgbClr val="000000"/>
                </a:solidFill>
                <a:latin typeface="Helvetica" pitchFamily="2" charset="0"/>
              </a:rPr>
              <a:t>92% indicated that they are confident in their ability to train employers in the Work@Health curriculum</a:t>
            </a:r>
          </a:p>
          <a:p>
            <a:pPr marL="171450" indent="-171450">
              <a:buFont typeface="Arial" panose="020B0604020202020204" pitchFamily="34" charset="0"/>
              <a:buChar char="•"/>
            </a:pPr>
            <a:endParaRPr lang="en-US" sz="1100" dirty="0">
              <a:solidFill>
                <a:srgbClr val="000000"/>
              </a:solidFill>
              <a:latin typeface="Helvetica" pitchFamily="2" charset="0"/>
            </a:endParaRPr>
          </a:p>
        </p:txBody>
      </p:sp>
      <p:sp>
        <p:nvSpPr>
          <p:cNvPr id="41" name="TextBox 40">
            <a:extLst>
              <a:ext uri="{FF2B5EF4-FFF2-40B4-BE49-F238E27FC236}">
                <a16:creationId xmlns:a16="http://schemas.microsoft.com/office/drawing/2014/main" id="{D5EAF0D4-52E8-C34C-A60C-27CD775E8417}"/>
              </a:ext>
            </a:extLst>
          </p:cNvPr>
          <p:cNvSpPr txBox="1"/>
          <p:nvPr/>
        </p:nvSpPr>
        <p:spPr>
          <a:xfrm>
            <a:off x="6121400" y="8686800"/>
            <a:ext cx="184731" cy="369332"/>
          </a:xfrm>
          <a:prstGeom prst="rect">
            <a:avLst/>
          </a:prstGeom>
          <a:noFill/>
        </p:spPr>
        <p:txBody>
          <a:bodyPr wrap="none" rtlCol="0">
            <a:spAutoFit/>
          </a:bodyPr>
          <a:lstStyle/>
          <a:p>
            <a:endParaRPr lang="en-US" dirty="0"/>
          </a:p>
        </p:txBody>
      </p:sp>
      <p:sp>
        <p:nvSpPr>
          <p:cNvPr id="44" name="Content Placeholder 12">
            <a:extLst>
              <a:ext uri="{FF2B5EF4-FFF2-40B4-BE49-F238E27FC236}">
                <a16:creationId xmlns:a16="http://schemas.microsoft.com/office/drawing/2014/main" id="{854BA641-2C60-DE4A-9071-1B72A0F4074D}"/>
              </a:ext>
            </a:extLst>
          </p:cNvPr>
          <p:cNvSpPr txBox="1">
            <a:spLocks/>
          </p:cNvSpPr>
          <p:nvPr/>
        </p:nvSpPr>
        <p:spPr>
          <a:xfrm>
            <a:off x="4039410" y="7597039"/>
            <a:ext cx="3300370" cy="1762841"/>
          </a:xfrm>
          <a:prstGeom prst="rect">
            <a:avLst/>
          </a:prstGeom>
          <a:solidFill>
            <a:srgbClr val="DEEAF3"/>
          </a:solidFill>
        </p:spPr>
        <p:txBody>
          <a:bodyPr vert="horz" lIns="137160" tIns="137160" rIns="137160" bIns="137160" rtlCol="0">
            <a:noAutofit/>
          </a:bodyPr>
          <a:lstStyle>
            <a:lvl1pPr marL="11113" indent="-11113" algn="l" defTabSz="777240" rtl="0" eaLnBrk="1" latinLnBrk="0" hangingPunct="1">
              <a:lnSpc>
                <a:spcPct val="150000"/>
              </a:lnSpc>
              <a:spcBef>
                <a:spcPts val="600"/>
              </a:spcBef>
              <a:spcAft>
                <a:spcPts val="600"/>
              </a:spcAft>
              <a:buClr>
                <a:schemeClr val="tx1"/>
              </a:buClr>
              <a:buFont typeface="Arial" panose="020B0604020202020204" pitchFamily="34" charset="0"/>
              <a:buNone/>
              <a:tabLst/>
              <a:defRPr sz="1100" kern="1200">
                <a:solidFill>
                  <a:srgbClr val="000000"/>
                </a:solidFill>
                <a:latin typeface="Helvetica" pitchFamily="2" charset="0"/>
                <a:ea typeface="+mn-ea"/>
                <a:cs typeface="+mn-cs"/>
              </a:defRPr>
            </a:lvl1pPr>
            <a:lvl2pPr marL="58293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2pPr>
            <a:lvl3pPr marL="97155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3pPr>
            <a:lvl4pPr marL="136017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4pPr>
            <a:lvl5pPr marL="174879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0000"/>
              </a:lnSpc>
            </a:pPr>
            <a:r>
              <a:rPr lang="en-US" dirty="0"/>
              <a:t>Since 2018, NACDD has worked with five State Health Departments to deliver Work@Health </a:t>
            </a:r>
          </a:p>
          <a:p>
            <a:pPr marL="171450" indent="-171450">
              <a:lnSpc>
                <a:spcPct val="100000"/>
              </a:lnSpc>
              <a:spcBef>
                <a:spcPts val="0"/>
              </a:spcBef>
              <a:spcAft>
                <a:spcPts val="0"/>
              </a:spcAft>
              <a:buFont typeface="Arial" panose="020B0604020202020204" pitchFamily="34" charset="0"/>
              <a:buChar char="•"/>
            </a:pPr>
            <a:r>
              <a:rPr lang="en-US" dirty="0"/>
              <a:t>Missouri</a:t>
            </a:r>
          </a:p>
          <a:p>
            <a:pPr marL="171450" indent="-171450">
              <a:lnSpc>
                <a:spcPct val="100000"/>
              </a:lnSpc>
              <a:spcBef>
                <a:spcPts val="0"/>
              </a:spcBef>
              <a:spcAft>
                <a:spcPts val="0"/>
              </a:spcAft>
              <a:buFont typeface="Arial" panose="020B0604020202020204" pitchFamily="34" charset="0"/>
              <a:buChar char="•"/>
            </a:pPr>
            <a:r>
              <a:rPr lang="en-US" dirty="0"/>
              <a:t>Montana </a:t>
            </a:r>
          </a:p>
          <a:p>
            <a:pPr marL="171450" indent="-171450">
              <a:lnSpc>
                <a:spcPct val="100000"/>
              </a:lnSpc>
              <a:spcBef>
                <a:spcPts val="0"/>
              </a:spcBef>
              <a:spcAft>
                <a:spcPts val="0"/>
              </a:spcAft>
              <a:buFont typeface="Arial" panose="020B0604020202020204" pitchFamily="34" charset="0"/>
              <a:buChar char="•"/>
            </a:pPr>
            <a:r>
              <a:rPr lang="en-US" dirty="0"/>
              <a:t>Oklahoma </a:t>
            </a:r>
          </a:p>
          <a:p>
            <a:pPr marL="171450" indent="-171450">
              <a:lnSpc>
                <a:spcPct val="100000"/>
              </a:lnSpc>
              <a:spcBef>
                <a:spcPts val="0"/>
              </a:spcBef>
              <a:spcAft>
                <a:spcPts val="0"/>
              </a:spcAft>
              <a:buFont typeface="Arial" panose="020B0604020202020204" pitchFamily="34" charset="0"/>
              <a:buChar char="•"/>
            </a:pPr>
            <a:r>
              <a:rPr lang="en-US" dirty="0"/>
              <a:t>Utah </a:t>
            </a:r>
          </a:p>
          <a:p>
            <a:pPr marL="171450" indent="-171450">
              <a:lnSpc>
                <a:spcPct val="100000"/>
              </a:lnSpc>
              <a:spcBef>
                <a:spcPts val="0"/>
              </a:spcBef>
              <a:spcAft>
                <a:spcPts val="0"/>
              </a:spcAft>
              <a:buFont typeface="Arial" panose="020B0604020202020204" pitchFamily="34" charset="0"/>
              <a:buChar char="•"/>
            </a:pPr>
            <a:r>
              <a:rPr lang="en-US" dirty="0"/>
              <a:t>W. Virginia </a:t>
            </a:r>
          </a:p>
          <a:p>
            <a:pPr marL="171450" indent="-171450">
              <a:lnSpc>
                <a:spcPct val="100000"/>
              </a:lnSpc>
              <a:buFont typeface="Arial" panose="020B0604020202020204" pitchFamily="34" charset="0"/>
              <a:buChar char="•"/>
            </a:pPr>
            <a:endParaRPr lang="en-US" dirty="0"/>
          </a:p>
        </p:txBody>
      </p:sp>
      <p:sp>
        <p:nvSpPr>
          <p:cNvPr id="46" name="TextBox 45">
            <a:extLst>
              <a:ext uri="{FF2B5EF4-FFF2-40B4-BE49-F238E27FC236}">
                <a16:creationId xmlns:a16="http://schemas.microsoft.com/office/drawing/2014/main" id="{B804593A-4A55-D248-ADDF-6D93D3676604}"/>
              </a:ext>
            </a:extLst>
          </p:cNvPr>
          <p:cNvSpPr txBox="1"/>
          <p:nvPr/>
        </p:nvSpPr>
        <p:spPr>
          <a:xfrm>
            <a:off x="5045617" y="6752077"/>
            <a:ext cx="2074563" cy="646331"/>
          </a:xfrm>
          <a:prstGeom prst="rect">
            <a:avLst/>
          </a:prstGeom>
          <a:noFill/>
        </p:spPr>
        <p:txBody>
          <a:bodyPr wrap="square" rtlCol="0">
            <a:spAutoFit/>
          </a:bodyPr>
          <a:lstStyle/>
          <a:p>
            <a:pPr algn="ctr"/>
            <a:r>
              <a:rPr lang="en-US" b="1" dirty="0">
                <a:latin typeface="Helvetica" pitchFamily="2" charset="0"/>
              </a:rPr>
              <a:t>States Trained by NACDD</a:t>
            </a:r>
          </a:p>
        </p:txBody>
      </p:sp>
      <p:pic>
        <p:nvPicPr>
          <p:cNvPr id="8" name="Picture 7" descr="Logo, company name&#10;&#10;Description automatically generated">
            <a:extLst>
              <a:ext uri="{FF2B5EF4-FFF2-40B4-BE49-F238E27FC236}">
                <a16:creationId xmlns:a16="http://schemas.microsoft.com/office/drawing/2014/main" id="{6E903E5C-AE56-272C-6766-D7037D4C7F0C}"/>
              </a:ext>
            </a:extLst>
          </p:cNvPr>
          <p:cNvPicPr>
            <a:picLocks noChangeAspect="1"/>
          </p:cNvPicPr>
          <p:nvPr/>
        </p:nvPicPr>
        <p:blipFill>
          <a:blip r:embed="rId4"/>
          <a:stretch>
            <a:fillRect/>
          </a:stretch>
        </p:blipFill>
        <p:spPr>
          <a:xfrm>
            <a:off x="4401518" y="177383"/>
            <a:ext cx="2998935" cy="692462"/>
          </a:xfrm>
          <a:prstGeom prst="rect">
            <a:avLst/>
          </a:prstGeom>
        </p:spPr>
      </p:pic>
    </p:spTree>
    <p:extLst>
      <p:ext uri="{BB962C8B-B14F-4D97-AF65-F5344CB8AC3E}">
        <p14:creationId xmlns:p14="http://schemas.microsoft.com/office/powerpoint/2010/main" val="277312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923A41E6-5866-864F-AC9C-96CC1C48124C}"/>
              </a:ext>
            </a:extLst>
          </p:cNvPr>
          <p:cNvSpPr/>
          <p:nvPr/>
        </p:nvSpPr>
        <p:spPr>
          <a:xfrm>
            <a:off x="2661054" y="4899402"/>
            <a:ext cx="2324100" cy="1473200"/>
          </a:xfrm>
          <a:prstGeom prst="rect">
            <a:avLst/>
          </a:prstGeom>
          <a:solidFill>
            <a:srgbClr val="DEEA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C6AC2402-9119-0443-ACE3-DF59BF406DFA}"/>
              </a:ext>
            </a:extLst>
          </p:cNvPr>
          <p:cNvSpPr txBox="1"/>
          <p:nvPr/>
        </p:nvSpPr>
        <p:spPr>
          <a:xfrm>
            <a:off x="432610" y="584200"/>
            <a:ext cx="6907178" cy="938719"/>
          </a:xfrm>
          <a:prstGeom prst="rect">
            <a:avLst/>
          </a:prstGeom>
          <a:noFill/>
        </p:spPr>
        <p:txBody>
          <a:bodyPr wrap="square" rtlCol="0">
            <a:spAutoFit/>
          </a:bodyPr>
          <a:lstStyle/>
          <a:p>
            <a:pPr algn="l" rtl="0"/>
            <a:r>
              <a:rPr lang="en-US" sz="1100" b="1" i="0" dirty="0">
                <a:solidFill>
                  <a:schemeClr val="accent1"/>
                </a:solidFill>
                <a:effectLst/>
                <a:latin typeface="Helvetica" pitchFamily="2" charset="0"/>
              </a:rPr>
              <a:t>“I have expanded the states ability to provide training and assistance to employers to promote healthier work environments through the completion of this course and information both gained and shared during that time.”</a:t>
            </a:r>
          </a:p>
          <a:p>
            <a:br>
              <a:rPr lang="en-US" sz="1100" dirty="0"/>
            </a:br>
            <a:endParaRPr lang="en-US" sz="1100" dirty="0">
              <a:solidFill>
                <a:srgbClr val="000000"/>
              </a:solidFill>
              <a:latin typeface="Helvetica" pitchFamily="2" charset="0"/>
            </a:endParaRPr>
          </a:p>
        </p:txBody>
      </p:sp>
      <p:cxnSp>
        <p:nvCxnSpPr>
          <p:cNvPr id="3" name="Straight Connector 2">
            <a:extLst>
              <a:ext uri="{FF2B5EF4-FFF2-40B4-BE49-F238E27FC236}">
                <a16:creationId xmlns:a16="http://schemas.microsoft.com/office/drawing/2014/main" id="{90B09F94-AF0B-3E4A-9390-035816A4A906}"/>
              </a:ext>
            </a:extLst>
          </p:cNvPr>
          <p:cNvCxnSpPr>
            <a:cxnSpLocks/>
          </p:cNvCxnSpPr>
          <p:nvPr/>
        </p:nvCxnSpPr>
        <p:spPr>
          <a:xfrm>
            <a:off x="440035" y="1304601"/>
            <a:ext cx="6899753"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4" name="Content Placeholder 12">
            <a:extLst>
              <a:ext uri="{FF2B5EF4-FFF2-40B4-BE49-F238E27FC236}">
                <a16:creationId xmlns:a16="http://schemas.microsoft.com/office/drawing/2014/main" id="{58379181-4A95-8B41-92C5-55ABEA50CA75}"/>
              </a:ext>
            </a:extLst>
          </p:cNvPr>
          <p:cNvSpPr txBox="1">
            <a:spLocks/>
          </p:cNvSpPr>
          <p:nvPr/>
        </p:nvSpPr>
        <p:spPr>
          <a:xfrm>
            <a:off x="432610" y="1374039"/>
            <a:ext cx="6907178" cy="1719286"/>
          </a:xfrm>
          <a:prstGeom prst="rect">
            <a:avLst/>
          </a:prstGeom>
          <a:solidFill>
            <a:srgbClr val="F0F1F2"/>
          </a:solidFill>
        </p:spPr>
        <p:txBody>
          <a:bodyPr vert="horz" lIns="137160" tIns="137160" rIns="137160" bIns="137160" rtlCol="0">
            <a:noAutofit/>
          </a:bodyPr>
          <a:lstStyle>
            <a:lvl1pPr marL="11113" indent="-11113" algn="l" defTabSz="777240" rtl="0" eaLnBrk="1" latinLnBrk="0" hangingPunct="1">
              <a:lnSpc>
                <a:spcPct val="150000"/>
              </a:lnSpc>
              <a:spcBef>
                <a:spcPts val="600"/>
              </a:spcBef>
              <a:spcAft>
                <a:spcPts val="600"/>
              </a:spcAft>
              <a:buClr>
                <a:schemeClr val="tx1"/>
              </a:buClr>
              <a:buFont typeface="Arial" panose="020B0604020202020204" pitchFamily="34" charset="0"/>
              <a:buNone/>
              <a:tabLst/>
              <a:defRPr sz="1100" kern="1200">
                <a:solidFill>
                  <a:srgbClr val="000000"/>
                </a:solidFill>
                <a:latin typeface="Helvetica" pitchFamily="2" charset="0"/>
                <a:ea typeface="+mn-ea"/>
                <a:cs typeface="+mn-cs"/>
              </a:defRPr>
            </a:lvl1pPr>
            <a:lvl2pPr marL="58293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2pPr>
            <a:lvl3pPr marL="97155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3pPr>
            <a:lvl4pPr marL="136017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4pPr>
            <a:lvl5pPr marL="174879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0000"/>
              </a:lnSpc>
            </a:pPr>
            <a:r>
              <a:rPr lang="en-US" b="1" dirty="0"/>
              <a:t>Key Components of Work@Health</a:t>
            </a:r>
          </a:p>
          <a:p>
            <a:pPr marL="171450" indent="-171450">
              <a:lnSpc>
                <a:spcPct val="100000"/>
              </a:lnSpc>
              <a:spcBef>
                <a:spcPts val="0"/>
              </a:spcBef>
              <a:spcAft>
                <a:spcPts val="0"/>
              </a:spcAft>
              <a:buFont typeface="Arial" panose="020B0604020202020204" pitchFamily="34" charset="0"/>
              <a:buChar char="•"/>
            </a:pPr>
            <a:r>
              <a:rPr lang="en-US" dirty="0"/>
              <a:t>Combines web-based and live training by certified trainers using an evidence-based employer training curricula</a:t>
            </a:r>
          </a:p>
          <a:p>
            <a:pPr marL="171450" indent="-171450">
              <a:lnSpc>
                <a:spcPct val="100000"/>
              </a:lnSpc>
              <a:spcBef>
                <a:spcPts val="0"/>
              </a:spcBef>
              <a:spcAft>
                <a:spcPts val="0"/>
              </a:spcAft>
              <a:buFont typeface="Arial" panose="020B0604020202020204" pitchFamily="34" charset="0"/>
              <a:buChar char="•"/>
            </a:pPr>
            <a:r>
              <a:rPr lang="en-US" dirty="0"/>
              <a:t>Provides certified trainers with access to an online community complete with resources and information and a space for networking, peer-to-peer learning and professional development </a:t>
            </a:r>
          </a:p>
          <a:p>
            <a:pPr marL="171450" indent="-171450">
              <a:lnSpc>
                <a:spcPct val="100000"/>
              </a:lnSpc>
              <a:spcBef>
                <a:spcPts val="0"/>
              </a:spcBef>
              <a:spcAft>
                <a:spcPts val="0"/>
              </a:spcAft>
              <a:buFont typeface="Arial" panose="020B0604020202020204" pitchFamily="34" charset="0"/>
              <a:buChar char="•"/>
            </a:pPr>
            <a:r>
              <a:rPr lang="en-US" dirty="0"/>
              <a:t>Provides participating employers with assessment tools to define the extent to which they have implemented evidence-based health promotion interventions in their worksite </a:t>
            </a:r>
          </a:p>
          <a:p>
            <a:pPr marL="171450" indent="-171450">
              <a:lnSpc>
                <a:spcPct val="100000"/>
              </a:lnSpc>
              <a:spcBef>
                <a:spcPts val="0"/>
              </a:spcBef>
              <a:spcAft>
                <a:spcPts val="0"/>
              </a:spcAft>
              <a:buFont typeface="Arial" panose="020B0604020202020204" pitchFamily="34" charset="0"/>
              <a:buChar char="•"/>
            </a:pPr>
            <a:r>
              <a:rPr lang="en-US" dirty="0"/>
              <a:t>Delivers certificate of achievement that recognizes level of expertise, performance, and dedication to employee health and well-being </a:t>
            </a:r>
          </a:p>
          <a:p>
            <a:pPr marL="171450" indent="-171450">
              <a:lnSpc>
                <a:spcPct val="100000"/>
              </a:lnSpc>
              <a:spcBef>
                <a:spcPts val="0"/>
              </a:spcBef>
              <a:spcAft>
                <a:spcPts val="0"/>
              </a:spcAft>
              <a:buFont typeface="Arial" panose="020B0604020202020204" pitchFamily="34" charset="0"/>
              <a:buChar char="•"/>
            </a:pPr>
            <a:r>
              <a:rPr lang="en-US" dirty="0"/>
              <a:t> </a:t>
            </a:r>
          </a:p>
          <a:p>
            <a:pPr marL="171450" indent="-171450">
              <a:lnSpc>
                <a:spcPct val="100000"/>
              </a:lnSpc>
              <a:spcBef>
                <a:spcPts val="0"/>
              </a:spcBef>
              <a:spcAft>
                <a:spcPts val="0"/>
              </a:spcAft>
              <a:buFont typeface="Arial" panose="020B0604020202020204" pitchFamily="34" charset="0"/>
              <a:buChar char="•"/>
            </a:pPr>
            <a:endParaRPr lang="en-US" dirty="0"/>
          </a:p>
          <a:p>
            <a:pPr marL="171450" indent="-171450">
              <a:lnSpc>
                <a:spcPct val="100000"/>
              </a:lnSpc>
              <a:buFont typeface="Arial" panose="020B0604020202020204" pitchFamily="34" charset="0"/>
              <a:buChar char="•"/>
            </a:pPr>
            <a:endParaRPr lang="en-US" dirty="0"/>
          </a:p>
        </p:txBody>
      </p:sp>
      <p:cxnSp>
        <p:nvCxnSpPr>
          <p:cNvPr id="5" name="Straight Connector 4">
            <a:extLst>
              <a:ext uri="{FF2B5EF4-FFF2-40B4-BE49-F238E27FC236}">
                <a16:creationId xmlns:a16="http://schemas.microsoft.com/office/drawing/2014/main" id="{EBA3261D-099E-6144-ABDB-85A392FA2CB8}"/>
              </a:ext>
            </a:extLst>
          </p:cNvPr>
          <p:cNvCxnSpPr>
            <a:cxnSpLocks/>
          </p:cNvCxnSpPr>
          <p:nvPr/>
        </p:nvCxnSpPr>
        <p:spPr>
          <a:xfrm>
            <a:off x="440035" y="6472226"/>
            <a:ext cx="6899753"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cxnSp>
        <p:nvCxnSpPr>
          <p:cNvPr id="6" name="Straight Connector 5">
            <a:extLst>
              <a:ext uri="{FF2B5EF4-FFF2-40B4-BE49-F238E27FC236}">
                <a16:creationId xmlns:a16="http://schemas.microsoft.com/office/drawing/2014/main" id="{CCD29EB1-3403-8248-909B-B176D6165DF6}"/>
              </a:ext>
            </a:extLst>
          </p:cNvPr>
          <p:cNvCxnSpPr>
            <a:cxnSpLocks/>
          </p:cNvCxnSpPr>
          <p:nvPr/>
        </p:nvCxnSpPr>
        <p:spPr>
          <a:xfrm>
            <a:off x="440035" y="3171501"/>
            <a:ext cx="6899753" cy="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Content Placeholder 12">
            <a:extLst>
              <a:ext uri="{FF2B5EF4-FFF2-40B4-BE49-F238E27FC236}">
                <a16:creationId xmlns:a16="http://schemas.microsoft.com/office/drawing/2014/main" id="{9BFCA672-48AA-6E4F-973B-B5178F3F9DC4}"/>
              </a:ext>
            </a:extLst>
          </p:cNvPr>
          <p:cNvSpPr txBox="1">
            <a:spLocks/>
          </p:cNvSpPr>
          <p:nvPr/>
        </p:nvSpPr>
        <p:spPr>
          <a:xfrm>
            <a:off x="432610" y="3240939"/>
            <a:ext cx="6907178" cy="1629004"/>
          </a:xfrm>
          <a:prstGeom prst="rect">
            <a:avLst/>
          </a:prstGeom>
          <a:solidFill>
            <a:srgbClr val="F0F1F2"/>
          </a:solidFill>
        </p:spPr>
        <p:txBody>
          <a:bodyPr vert="horz" lIns="137160" tIns="137160" rIns="137160" bIns="137160" rtlCol="0">
            <a:noAutofit/>
          </a:bodyPr>
          <a:lstStyle>
            <a:lvl1pPr marL="11113" indent="-11113" algn="l" defTabSz="777240" rtl="0" eaLnBrk="1" latinLnBrk="0" hangingPunct="1">
              <a:lnSpc>
                <a:spcPct val="150000"/>
              </a:lnSpc>
              <a:spcBef>
                <a:spcPts val="600"/>
              </a:spcBef>
              <a:spcAft>
                <a:spcPts val="600"/>
              </a:spcAft>
              <a:buClr>
                <a:schemeClr val="tx1"/>
              </a:buClr>
              <a:buFont typeface="Arial" panose="020B0604020202020204" pitchFamily="34" charset="0"/>
              <a:buNone/>
              <a:tabLst/>
              <a:defRPr sz="1100" kern="1200">
                <a:solidFill>
                  <a:srgbClr val="000000"/>
                </a:solidFill>
                <a:latin typeface="Helvetica" pitchFamily="2" charset="0"/>
                <a:ea typeface="+mn-ea"/>
                <a:cs typeface="+mn-cs"/>
              </a:defRPr>
            </a:lvl1pPr>
            <a:lvl2pPr marL="58293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2pPr>
            <a:lvl3pPr marL="97155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3pPr>
            <a:lvl4pPr marL="136017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4pPr>
            <a:lvl5pPr marL="1748790" indent="-194310" algn="l" defTabSz="777240" rtl="0" eaLnBrk="1" latinLnBrk="0" hangingPunct="1">
              <a:lnSpc>
                <a:spcPct val="90000"/>
              </a:lnSpc>
              <a:spcBef>
                <a:spcPts val="425"/>
              </a:spcBef>
              <a:buClr>
                <a:schemeClr val="tx1"/>
              </a:buClr>
              <a:buFont typeface="Arial" panose="020B0604020202020204" pitchFamily="34" charset="0"/>
              <a:buNone/>
              <a:defRPr sz="1100" kern="1200">
                <a:solidFill>
                  <a:srgbClr val="000000"/>
                </a:solidFill>
                <a:latin typeface="Helvetica" pitchFamily="2" charset="0"/>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0000"/>
              </a:lnSpc>
            </a:pPr>
            <a:r>
              <a:rPr lang="en-US" b="1" dirty="0"/>
              <a:t>State Partnerships </a:t>
            </a:r>
          </a:p>
          <a:p>
            <a:pPr marL="0" indent="0">
              <a:lnSpc>
                <a:spcPct val="100000"/>
              </a:lnSpc>
            </a:pPr>
            <a:r>
              <a:rPr lang="en-US" dirty="0"/>
              <a:t>Throughout Work@Health, states and trainers build new partnerships with the business community both by recruiting and working with business influencers and through directly working with employers during the employer training. The strategic selection of “champions” and other partners to help recruit both new Train-the-Trainers and employers for training is helpful in expanding partnerships to support worksite health statewide. These partnerships are instrumental in expanding the reach of Work@Health and workplace health promotion activities. Additionally, such partnerships are helpful as trainers develop long-term strategic plans for the adoption of worksite wellness best practices across their state. </a:t>
            </a:r>
          </a:p>
          <a:p>
            <a:pPr marL="0" indent="0">
              <a:lnSpc>
                <a:spcPct val="100000"/>
              </a:lnSpc>
            </a:pPr>
            <a:r>
              <a:rPr lang="en-US" dirty="0"/>
              <a:t> </a:t>
            </a:r>
          </a:p>
          <a:p>
            <a:pPr marL="0" indent="0">
              <a:lnSpc>
                <a:spcPct val="100000"/>
              </a:lnSpc>
            </a:pPr>
            <a:r>
              <a:rPr lang="en-US" dirty="0"/>
              <a:t> </a:t>
            </a:r>
          </a:p>
        </p:txBody>
      </p:sp>
      <p:cxnSp>
        <p:nvCxnSpPr>
          <p:cNvPr id="8" name="Straight Connector 7">
            <a:extLst>
              <a:ext uri="{FF2B5EF4-FFF2-40B4-BE49-F238E27FC236}">
                <a16:creationId xmlns:a16="http://schemas.microsoft.com/office/drawing/2014/main" id="{022E703B-8E8F-3E47-8C0A-534D674FF875}"/>
              </a:ext>
            </a:extLst>
          </p:cNvPr>
          <p:cNvCxnSpPr>
            <a:cxnSpLocks/>
          </p:cNvCxnSpPr>
          <p:nvPr/>
        </p:nvCxnSpPr>
        <p:spPr>
          <a:xfrm>
            <a:off x="2611733" y="4914900"/>
            <a:ext cx="0" cy="147320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cxnSp>
        <p:nvCxnSpPr>
          <p:cNvPr id="10" name="Straight Connector 9">
            <a:extLst>
              <a:ext uri="{FF2B5EF4-FFF2-40B4-BE49-F238E27FC236}">
                <a16:creationId xmlns:a16="http://schemas.microsoft.com/office/drawing/2014/main" id="{FFCBD250-59A9-0641-AA76-55A6615587CE}"/>
              </a:ext>
            </a:extLst>
          </p:cNvPr>
          <p:cNvCxnSpPr>
            <a:cxnSpLocks/>
          </p:cNvCxnSpPr>
          <p:nvPr/>
        </p:nvCxnSpPr>
        <p:spPr>
          <a:xfrm>
            <a:off x="5037433" y="4914900"/>
            <a:ext cx="0" cy="1473200"/>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pic>
        <p:nvPicPr>
          <p:cNvPr id="11" name="Graphic 10">
            <a:extLst>
              <a:ext uri="{FF2B5EF4-FFF2-40B4-BE49-F238E27FC236}">
                <a16:creationId xmlns:a16="http://schemas.microsoft.com/office/drawing/2014/main" id="{2A672540-1C38-9C46-8783-0320D29D1D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63112" y="4873509"/>
            <a:ext cx="615774" cy="646331"/>
          </a:xfrm>
          <a:prstGeom prst="rect">
            <a:avLst/>
          </a:prstGeom>
        </p:spPr>
      </p:pic>
      <p:sp>
        <p:nvSpPr>
          <p:cNvPr id="14" name="TextBox 13">
            <a:extLst>
              <a:ext uri="{FF2B5EF4-FFF2-40B4-BE49-F238E27FC236}">
                <a16:creationId xmlns:a16="http://schemas.microsoft.com/office/drawing/2014/main" id="{98F093EB-3D4F-EE4B-9C8D-B2BDDEE76A9B}"/>
              </a:ext>
            </a:extLst>
          </p:cNvPr>
          <p:cNvSpPr txBox="1"/>
          <p:nvPr/>
        </p:nvSpPr>
        <p:spPr>
          <a:xfrm>
            <a:off x="440034" y="5619859"/>
            <a:ext cx="2074563" cy="584775"/>
          </a:xfrm>
          <a:prstGeom prst="rect">
            <a:avLst/>
          </a:prstGeom>
          <a:noFill/>
        </p:spPr>
        <p:txBody>
          <a:bodyPr wrap="square" rtlCol="0">
            <a:spAutoFit/>
          </a:bodyPr>
          <a:lstStyle/>
          <a:p>
            <a:pPr algn="ctr"/>
            <a:r>
              <a:rPr lang="en-US" sz="1600" b="1" dirty="0">
                <a:latin typeface="Helvetica" pitchFamily="2" charset="0"/>
              </a:rPr>
              <a:t>30 Champions Recruited</a:t>
            </a:r>
            <a:endParaRPr lang="en-US" sz="1600" dirty="0">
              <a:latin typeface="Helvetica" pitchFamily="2" charset="0"/>
            </a:endParaRPr>
          </a:p>
        </p:txBody>
      </p:sp>
      <p:sp>
        <p:nvSpPr>
          <p:cNvPr id="15" name="TextBox 14">
            <a:extLst>
              <a:ext uri="{FF2B5EF4-FFF2-40B4-BE49-F238E27FC236}">
                <a16:creationId xmlns:a16="http://schemas.microsoft.com/office/drawing/2014/main" id="{B1E1C47C-454A-A14B-BC5D-35A0A1DD4C2B}"/>
              </a:ext>
            </a:extLst>
          </p:cNvPr>
          <p:cNvSpPr txBox="1"/>
          <p:nvPr/>
        </p:nvSpPr>
        <p:spPr>
          <a:xfrm>
            <a:off x="2744010" y="5588863"/>
            <a:ext cx="2158188" cy="584775"/>
          </a:xfrm>
          <a:prstGeom prst="rect">
            <a:avLst/>
          </a:prstGeom>
          <a:noFill/>
        </p:spPr>
        <p:txBody>
          <a:bodyPr wrap="square" rtlCol="0">
            <a:spAutoFit/>
          </a:bodyPr>
          <a:lstStyle/>
          <a:p>
            <a:pPr algn="ctr"/>
            <a:r>
              <a:rPr lang="en-US" sz="1600" b="1" dirty="0">
                <a:latin typeface="Helvetica" pitchFamily="2" charset="0"/>
              </a:rPr>
              <a:t>133 Employers Trained</a:t>
            </a:r>
            <a:endParaRPr lang="en-US" sz="1600" dirty="0">
              <a:latin typeface="Helvetica" pitchFamily="2" charset="0"/>
            </a:endParaRPr>
          </a:p>
        </p:txBody>
      </p:sp>
      <p:sp>
        <p:nvSpPr>
          <p:cNvPr id="16" name="TextBox 15">
            <a:extLst>
              <a:ext uri="{FF2B5EF4-FFF2-40B4-BE49-F238E27FC236}">
                <a16:creationId xmlns:a16="http://schemas.microsoft.com/office/drawing/2014/main" id="{8278D22F-96AE-5547-AFD2-7F0457743EE7}"/>
              </a:ext>
            </a:extLst>
          </p:cNvPr>
          <p:cNvSpPr txBox="1"/>
          <p:nvPr/>
        </p:nvSpPr>
        <p:spPr>
          <a:xfrm>
            <a:off x="5277172" y="5581114"/>
            <a:ext cx="2062615" cy="830997"/>
          </a:xfrm>
          <a:prstGeom prst="rect">
            <a:avLst/>
          </a:prstGeom>
          <a:noFill/>
        </p:spPr>
        <p:txBody>
          <a:bodyPr wrap="square" rtlCol="0">
            <a:spAutoFit/>
          </a:bodyPr>
          <a:lstStyle/>
          <a:p>
            <a:pPr algn="ctr"/>
            <a:r>
              <a:rPr lang="en-US" sz="1600" b="1" dirty="0">
                <a:latin typeface="Helvetica" pitchFamily="2" charset="0"/>
              </a:rPr>
              <a:t>133 CDC Worksite Health ScoreCards Completed</a:t>
            </a:r>
            <a:endParaRPr lang="en-US" sz="1600" dirty="0">
              <a:latin typeface="Helvetica" pitchFamily="2" charset="0"/>
            </a:endParaRPr>
          </a:p>
        </p:txBody>
      </p:sp>
      <p:sp>
        <p:nvSpPr>
          <p:cNvPr id="19" name="TextBox 18">
            <a:extLst>
              <a:ext uri="{FF2B5EF4-FFF2-40B4-BE49-F238E27FC236}">
                <a16:creationId xmlns:a16="http://schemas.microsoft.com/office/drawing/2014/main" id="{A123E7CC-4FD5-374D-9E89-96999AA14ADF}"/>
              </a:ext>
            </a:extLst>
          </p:cNvPr>
          <p:cNvSpPr txBox="1"/>
          <p:nvPr/>
        </p:nvSpPr>
        <p:spPr>
          <a:xfrm>
            <a:off x="440034" y="6692398"/>
            <a:ext cx="6899754" cy="3308598"/>
          </a:xfrm>
          <a:prstGeom prst="rect">
            <a:avLst/>
          </a:prstGeom>
          <a:noFill/>
        </p:spPr>
        <p:txBody>
          <a:bodyPr wrap="square" rtlCol="0">
            <a:spAutoFit/>
          </a:bodyPr>
          <a:lstStyle/>
          <a:p>
            <a:endParaRPr lang="en-US" sz="1100" dirty="0">
              <a:solidFill>
                <a:srgbClr val="000000"/>
              </a:solidFill>
              <a:latin typeface="Helvetica" pitchFamily="2" charset="0"/>
            </a:endParaRPr>
          </a:p>
          <a:p>
            <a:r>
              <a:rPr lang="en-US" sz="1100" dirty="0">
                <a:solidFill>
                  <a:srgbClr val="000000"/>
                </a:solidFill>
                <a:latin typeface="Helvetica" pitchFamily="2" charset="0"/>
              </a:rPr>
              <a:t>Work@Heath includes training, technical assistance, online learning management system, resources, tools, best practices, professional development, peer-to-peer learning and sharing, and certification. </a:t>
            </a:r>
          </a:p>
          <a:p>
            <a:pPr marL="171450" indent="-171450">
              <a:buFont typeface="Arial" panose="020B0604020202020204" pitchFamily="34" charset="0"/>
              <a:buChar char="•"/>
            </a:pPr>
            <a:r>
              <a:rPr lang="en-US" sz="1100" dirty="0">
                <a:solidFill>
                  <a:srgbClr val="000000"/>
                </a:solidFill>
                <a:latin typeface="Helvetica" pitchFamily="2" charset="0"/>
              </a:rPr>
              <a:t>Flexible format allows trainers to deliver content using a variety of modalities (e.g., in-person, online, hybrid) </a:t>
            </a:r>
          </a:p>
          <a:p>
            <a:pPr marL="171450" indent="-171450">
              <a:buFont typeface="Arial" panose="020B0604020202020204" pitchFamily="34" charset="0"/>
              <a:buChar char="•"/>
            </a:pPr>
            <a:r>
              <a:rPr lang="en-US" sz="1100" dirty="0">
                <a:solidFill>
                  <a:srgbClr val="000000"/>
                </a:solidFill>
                <a:latin typeface="Helvetica" pitchFamily="2" charset="0"/>
              </a:rPr>
              <a:t>Peer-to-peer style allows trainers and employers to network and collaborate with others </a:t>
            </a:r>
          </a:p>
          <a:p>
            <a:pPr marL="171450" indent="-171450">
              <a:buFont typeface="Arial" panose="020B0604020202020204" pitchFamily="34" charset="0"/>
              <a:buChar char="•"/>
            </a:pPr>
            <a:r>
              <a:rPr lang="en-US" sz="1100" dirty="0">
                <a:solidFill>
                  <a:srgbClr val="000000"/>
                </a:solidFill>
                <a:latin typeface="Helvetica" pitchFamily="2" charset="0"/>
              </a:rPr>
              <a:t>Tools, resources and best practices provide participants with action items to meet the individual employer needs </a:t>
            </a:r>
          </a:p>
          <a:p>
            <a:endParaRPr lang="en-US" sz="1100" dirty="0">
              <a:solidFill>
                <a:srgbClr val="000000"/>
              </a:solidFill>
              <a:latin typeface="Helvetica" pitchFamily="2" charset="0"/>
            </a:endParaRPr>
          </a:p>
          <a:p>
            <a:r>
              <a:rPr lang="en-US" sz="1100" dirty="0">
                <a:solidFill>
                  <a:srgbClr val="000000"/>
                </a:solidFill>
                <a:latin typeface="Helvetica" pitchFamily="2" charset="0"/>
              </a:rPr>
              <a:t>Budget: $75,000-$100,000 to train up to two trainers who will in turn train a minimum of ten employers. </a:t>
            </a:r>
            <a:endParaRPr lang="en-US" sz="1100" b="1" dirty="0">
              <a:solidFill>
                <a:srgbClr val="000000"/>
              </a:solidFill>
              <a:latin typeface="Helvetica" pitchFamily="2" charset="0"/>
            </a:endParaRPr>
          </a:p>
          <a:p>
            <a:endParaRPr lang="en-US" sz="1100" dirty="0">
              <a:solidFill>
                <a:srgbClr val="000000"/>
              </a:solidFill>
              <a:latin typeface="Helvetica" pitchFamily="2" charset="0"/>
            </a:endParaRPr>
          </a:p>
          <a:p>
            <a:endParaRPr lang="en-US" sz="1100" dirty="0">
              <a:solidFill>
                <a:srgbClr val="000000"/>
              </a:solidFill>
              <a:latin typeface="Helvetica" pitchFamily="2" charset="0"/>
            </a:endParaRPr>
          </a:p>
          <a:p>
            <a:r>
              <a:rPr lang="en-US" sz="1100" dirty="0">
                <a:solidFill>
                  <a:srgbClr val="000000"/>
                </a:solidFill>
                <a:latin typeface="Helvetica" pitchFamily="2" charset="0"/>
              </a:rPr>
              <a:t>Work@Heath is a program of the </a:t>
            </a:r>
            <a:r>
              <a:rPr lang="en-US" sz="1100" dirty="0">
                <a:solidFill>
                  <a:srgbClr val="000000"/>
                </a:solidFill>
                <a:latin typeface="Helvetica" pitchFamily="2" charset="0"/>
                <a:hlinkClick r:id="rId4"/>
              </a:rPr>
              <a:t>Center for Advancing Healthy Communities</a:t>
            </a:r>
            <a:r>
              <a:rPr lang="en-US" sz="1100" dirty="0">
                <a:solidFill>
                  <a:srgbClr val="000000"/>
                </a:solidFill>
                <a:latin typeface="Helvetica" pitchFamily="2" charset="0"/>
              </a:rPr>
              <a:t>. For more details or information about how to participate in Work@Health, contact </a:t>
            </a:r>
            <a:r>
              <a:rPr lang="en-US" sz="1100" dirty="0">
                <a:solidFill>
                  <a:srgbClr val="000000"/>
                </a:solidFill>
                <a:latin typeface="Helvetica" pitchFamily="2" charset="0"/>
                <a:hlinkClick r:id="rId5"/>
              </a:rPr>
              <a:t>Lisa Erck</a:t>
            </a:r>
            <a:endParaRPr lang="en-US" sz="1100" dirty="0">
              <a:solidFill>
                <a:srgbClr val="000000"/>
              </a:solidFill>
              <a:latin typeface="Helvetica" pitchFamily="2" charset="0"/>
            </a:endParaRPr>
          </a:p>
          <a:p>
            <a:endParaRPr lang="en-US" sz="1100" b="1" dirty="0">
              <a:solidFill>
                <a:srgbClr val="000000"/>
              </a:solidFill>
              <a:latin typeface="Helvetica" pitchFamily="2" charset="0"/>
            </a:endParaRPr>
          </a:p>
          <a:p>
            <a:endParaRPr lang="en-US" sz="1100" b="1" dirty="0">
              <a:solidFill>
                <a:schemeClr val="accent1"/>
              </a:solidFill>
              <a:latin typeface="Helvetica" pitchFamily="2" charset="0"/>
            </a:endParaRPr>
          </a:p>
          <a:p>
            <a:endParaRPr lang="en-US" sz="1100" b="1" dirty="0">
              <a:solidFill>
                <a:schemeClr val="accent1"/>
              </a:solidFill>
              <a:latin typeface="Helvetica" pitchFamily="2" charset="0"/>
            </a:endParaRPr>
          </a:p>
          <a:p>
            <a:endParaRPr lang="en-US" sz="1100" b="1" dirty="0">
              <a:solidFill>
                <a:schemeClr val="accent1"/>
              </a:solidFill>
              <a:latin typeface="Helvetica" pitchFamily="2" charset="0"/>
            </a:endParaRPr>
          </a:p>
          <a:p>
            <a:endParaRPr lang="en-US" sz="1100" b="1" dirty="0">
              <a:solidFill>
                <a:schemeClr val="accent1"/>
              </a:solidFill>
              <a:latin typeface="Helvetica" pitchFamily="2" charset="0"/>
            </a:endParaRPr>
          </a:p>
        </p:txBody>
      </p:sp>
      <p:pic>
        <p:nvPicPr>
          <p:cNvPr id="17" name="Graphic 16">
            <a:extLst>
              <a:ext uri="{FF2B5EF4-FFF2-40B4-BE49-F238E27FC236}">
                <a16:creationId xmlns:a16="http://schemas.microsoft.com/office/drawing/2014/main" id="{308850E3-A89C-8175-F3BC-64699A782C4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002417" y="4914267"/>
            <a:ext cx="568650" cy="568650"/>
          </a:xfrm>
          <a:prstGeom prst="rect">
            <a:avLst/>
          </a:prstGeom>
        </p:spPr>
      </p:pic>
      <p:pic>
        <p:nvPicPr>
          <p:cNvPr id="18" name="Graphic 17">
            <a:extLst>
              <a:ext uri="{FF2B5EF4-FFF2-40B4-BE49-F238E27FC236}">
                <a16:creationId xmlns:a16="http://schemas.microsoft.com/office/drawing/2014/main" id="{1FBA6B94-F342-5AB3-DBF8-06137C949E6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463872" y="4938604"/>
            <a:ext cx="604222" cy="568650"/>
          </a:xfrm>
          <a:prstGeom prst="rect">
            <a:avLst/>
          </a:prstGeom>
        </p:spPr>
      </p:pic>
    </p:spTree>
    <p:extLst>
      <p:ext uri="{BB962C8B-B14F-4D97-AF65-F5344CB8AC3E}">
        <p14:creationId xmlns:p14="http://schemas.microsoft.com/office/powerpoint/2010/main" val="414527916"/>
      </p:ext>
    </p:extLst>
  </p:cSld>
  <p:clrMapOvr>
    <a:masterClrMapping/>
  </p:clrMapOvr>
</p:sld>
</file>

<file path=ppt/theme/theme1.xml><?xml version="1.0" encoding="utf-8"?>
<a:theme xmlns:a="http://schemas.openxmlformats.org/drawingml/2006/main" name="Office Theme">
  <a:themeElements>
    <a:clrScheme name="21-01 NACDD">
      <a:dk1>
        <a:srgbClr val="002855"/>
      </a:dk1>
      <a:lt1>
        <a:srgbClr val="FFFFFF"/>
      </a:lt1>
      <a:dk2>
        <a:srgbClr val="0057B8"/>
      </a:dk2>
      <a:lt2>
        <a:srgbClr val="FFB500"/>
      </a:lt2>
      <a:accent1>
        <a:srgbClr val="00B140"/>
      </a:accent1>
      <a:accent2>
        <a:srgbClr val="76232F"/>
      </a:accent2>
      <a:accent3>
        <a:srgbClr val="6FA287"/>
      </a:accent3>
      <a:accent4>
        <a:srgbClr val="7C878E"/>
      </a:accent4>
      <a:accent5>
        <a:srgbClr val="B9D9EB"/>
      </a:accent5>
      <a:accent6>
        <a:srgbClr val="7C878E"/>
      </a:accent6>
      <a:hlink>
        <a:srgbClr val="00B140"/>
      </a:hlink>
      <a:folHlink>
        <a:srgbClr val="7C878E"/>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664</TotalTime>
  <Words>717</Words>
  <Application>Microsoft Office PowerPoint</Application>
  <PresentationFormat>Custom</PresentationFormat>
  <Paragraphs>58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Catherine McCann</cp:lastModifiedBy>
  <cp:revision>39</cp:revision>
  <dcterms:created xsi:type="dcterms:W3CDTF">2021-04-13T20:39:31Z</dcterms:created>
  <dcterms:modified xsi:type="dcterms:W3CDTF">2023-09-28T18:51:04Z</dcterms:modified>
</cp:coreProperties>
</file>