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</p:sldIdLst>
  <p:sldSz cx="12192000" cy="6858000"/>
  <p:notesSz cx="6858000" cy="9144000"/>
  <p:embeddedFontLst>
    <p:embeddedFont>
      <p:font typeface="Corbel" panose="020B050302020402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hv7MBzET/KgF1jO3MTbD0AniQb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5"/>
    <p:restoredTop sz="81092"/>
  </p:normalViewPr>
  <p:slideViewPr>
    <p:cSldViewPr snapToGrid="0" snapToObjects="1">
      <p:cViewPr varScale="1">
        <p:scale>
          <a:sx n="105" d="100"/>
          <a:sy n="105" d="100"/>
        </p:scale>
        <p:origin x="1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0A4E66"/>
                </a:solidFill>
                <a:latin typeface="Corbel" panose="020B050302020402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7-C248-B52F-9745918DFD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7-C248-B52F-9745918DFD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7-C248-B52F-9745918DF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5561040"/>
        <c:axId val="1055401824"/>
      </c:barChart>
      <c:catAx>
        <c:axId val="105556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4B4B4B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55401824"/>
        <c:crosses val="autoZero"/>
        <c:auto val="1"/>
        <c:lblAlgn val="ctr"/>
        <c:lblOffset val="100"/>
        <c:noMultiLvlLbl val="0"/>
      </c:catAx>
      <c:valAx>
        <c:axId val="105540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56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tcmi.or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2f347ca7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US" sz="1400" dirty="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The Inter-Tribal Council of Michigan, Inc. (ITCM) is a 501©(3) non-profit corporation duly organized under a State Charter filed April 16, 1968. The Inter-Tribal Council of Michigan, Inc. is located in Sault Ste. Marie, Michigan. It represents twelve federally recognized tribes in Michigan.</a:t>
            </a:r>
            <a:r>
              <a:rPr lang="en-US" sz="1400" dirty="0">
                <a:solidFill>
                  <a:srgbClr val="494847"/>
                </a:solidFill>
                <a:highlight>
                  <a:srgbClr val="F9EFD2"/>
                </a:highlight>
                <a:latin typeface="Corbel"/>
                <a:ea typeface="Corbel"/>
                <a:cs typeface="Corbel"/>
                <a:sym typeface="Corbel"/>
              </a:rPr>
              <a:t> </a:t>
            </a:r>
            <a:endParaRPr sz="1400" b="1" dirty="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Mission Statement</a:t>
            </a:r>
            <a:endParaRPr sz="1400" b="1" dirty="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AutoNum type="arabicPeriod"/>
            </a:pPr>
            <a:r>
              <a:rPr lang="en-US" sz="1400" dirty="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To act as a forum for member tribes</a:t>
            </a:r>
            <a:endParaRPr sz="1400" dirty="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AutoNum type="arabicPeriod"/>
            </a:pPr>
            <a:r>
              <a:rPr lang="en-US" sz="1400" dirty="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To advocate for member tribes in the development of programs and policies which will improve the economy, education, and quality of life for Michigan’s Native Americans; and</a:t>
            </a:r>
            <a:endParaRPr sz="1400" dirty="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AutoNum type="arabicPeriod"/>
            </a:pPr>
            <a:r>
              <a:rPr lang="en-US" sz="1400" dirty="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To provide technical assistance to member tribes, assisting in the development of tribal regulations, ordinances, and policies applicable to health and human services.</a:t>
            </a:r>
          </a:p>
          <a:p>
            <a:pPr marL="431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None/>
            </a:pPr>
            <a:endParaRPr lang="en-US" sz="1400" dirty="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marL="431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Inter-Tribal Council of Michigan (ITCM) is a dedicated advocate for reducing chronic disease and cancer disparities. Our programs support culturally appropriate education, training, policy and capacity building to support health equity among Michigan tribal communities.</a:t>
            </a:r>
            <a:endParaRPr sz="1400" dirty="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6" name="Google Shape;86;gf2f347ca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2f347c8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f2f347c8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2f347c88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f2f347c88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As highlighted by the Community Guide the Community Preventative Services Task Force recommends Multi-Component Interventions for increasing CRC screening Rates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2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6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950b04c7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f950b04c7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Finally, please feel free to share our resources available on Facebook, Instagram and our website. Kwe Brave is our breast cancer survivorship and educational page for American Indians.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If you need support please email us at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info@itcmi.org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 descr="A picture containing rock, colorfu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"/>
          <p:cNvSpPr/>
          <p:nvPr/>
        </p:nvSpPr>
        <p:spPr>
          <a:xfrm>
            <a:off x="0" y="2216426"/>
            <a:ext cx="10356783" cy="1431235"/>
          </a:xfrm>
          <a:prstGeom prst="rect">
            <a:avLst/>
          </a:prstGeom>
          <a:solidFill>
            <a:srgbClr val="0A4E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" name="Google Shape;14;p5"/>
          <p:cNvSpPr/>
          <p:nvPr/>
        </p:nvSpPr>
        <p:spPr>
          <a:xfrm>
            <a:off x="0" y="5784111"/>
            <a:ext cx="12192000" cy="1122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" name="Google Shape;15;p5"/>
          <p:cNvSpPr txBox="1">
            <a:spLocks noGrp="1"/>
          </p:cNvSpPr>
          <p:nvPr>
            <p:ph type="ctrTitle"/>
          </p:nvPr>
        </p:nvSpPr>
        <p:spPr>
          <a:xfrm>
            <a:off x="416587" y="2305879"/>
            <a:ext cx="9535935" cy="69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sz="4400"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416587" y="3054353"/>
            <a:ext cx="4706911" cy="44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p5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7446" y="6116935"/>
            <a:ext cx="1558130" cy="5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7912" y="6116935"/>
            <a:ext cx="761752" cy="560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5"/>
          <p:cNvCxnSpPr/>
          <p:nvPr/>
        </p:nvCxnSpPr>
        <p:spPr>
          <a:xfrm>
            <a:off x="0" y="5769997"/>
            <a:ext cx="12192000" cy="0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6"/>
          <p:cNvSpPr/>
          <p:nvPr/>
        </p:nvSpPr>
        <p:spPr>
          <a:xfrm>
            <a:off x="0" y="0"/>
            <a:ext cx="12192000" cy="1083366"/>
          </a:xfrm>
          <a:prstGeom prst="rect">
            <a:avLst/>
          </a:prstGeom>
          <a:solidFill>
            <a:srgbClr val="0A4E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7200" y="289747"/>
            <a:ext cx="11301984" cy="63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25303" y="1477613"/>
            <a:ext cx="11291776" cy="44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orbel"/>
              <a:buNone/>
              <a:defRPr sz="3200" b="1" i="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2400"/>
              <a:buFont typeface="Arial"/>
              <a:buNone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2000"/>
              <a:buFont typeface="Arial"/>
              <a:buChar char="•"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1800"/>
              <a:buFont typeface="Arial"/>
              <a:buNone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1800"/>
              <a:buFont typeface="Arial"/>
              <a:buChar char="•"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" name="Google Shape;25;p6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0661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821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6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0"/>
            <a:ext cx="12192000" cy="1068124"/>
          </a:xfrm>
          <a:prstGeom prst="rect">
            <a:avLst/>
          </a:prstGeom>
          <a:solidFill>
            <a:srgbClr val="0A4E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57200" y="329503"/>
            <a:ext cx="11301984" cy="63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32" name="Google Shape;32;p7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90329" y="1517369"/>
            <a:ext cx="6175513" cy="54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orbel"/>
              <a:buNone/>
              <a:defRPr sz="3200" b="1" i="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4D00"/>
              </a:buClr>
              <a:buSzPts val="3200"/>
              <a:buFont typeface="Corbel"/>
              <a:buNone/>
              <a:defRPr sz="3200" b="1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2000"/>
              <a:buFont typeface="Corbel"/>
              <a:buNone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4D00"/>
              </a:buClr>
              <a:buSzPts val="1400"/>
              <a:buFont typeface="Corbel"/>
              <a:buNone/>
              <a:defRPr sz="1400" b="0" i="0" u="none" strike="noStrike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4D00"/>
              </a:buClr>
              <a:buSzPts val="1400"/>
              <a:buFont typeface="Corbel"/>
              <a:buNone/>
              <a:defRPr sz="14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7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729" y="2181086"/>
            <a:ext cx="1230431" cy="105244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/>
          <p:nvPr/>
        </p:nvSpPr>
        <p:spPr>
          <a:xfrm>
            <a:off x="434008" y="1547191"/>
            <a:ext cx="440635" cy="440635"/>
          </a:xfrm>
          <a:prstGeom prst="ellipse">
            <a:avLst/>
          </a:prstGeom>
          <a:solidFill>
            <a:srgbClr val="0A4E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" name="Google Shape;36;p7"/>
          <p:cNvSpPr txBox="1"/>
          <p:nvPr/>
        </p:nvSpPr>
        <p:spPr>
          <a:xfrm>
            <a:off x="503583" y="1577009"/>
            <a:ext cx="2782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" name="Google Shape;37;p7"/>
          <p:cNvGraphicFramePr/>
          <p:nvPr/>
        </p:nvGraphicFramePr>
        <p:xfrm>
          <a:off x="7063409" y="1378225"/>
          <a:ext cx="4651513" cy="4346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8" name="Google Shape;38;p7" descr="Diagram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0661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1821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92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4" name="Google Shape;44;p8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8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54" name="Google Shape;54;p9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9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60" name="Google Shape;60;p10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0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65" name="Google Shape;65;p11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1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3" name="Google Shape;73;p12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2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81" name="Google Shape;81;p13" descr="Diagram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3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ancer/ncccp/success-stories/tribal-member-colorectal-screening-COVID19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cmi.org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hyperlink" Target="mailto:info@itcmi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2f347ca73_0_9"/>
          <p:cNvSpPr txBox="1">
            <a:spLocks noGrp="1"/>
          </p:cNvSpPr>
          <p:nvPr>
            <p:ph type="ctrTitle"/>
          </p:nvPr>
        </p:nvSpPr>
        <p:spPr>
          <a:xfrm>
            <a:off x="169350" y="2661050"/>
            <a:ext cx="102996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dirty="0"/>
              <a:t>Inter-Tribal Council of Michigan</a:t>
            </a:r>
            <a:endParaRPr dirty="0"/>
          </a:p>
          <a:p>
            <a:r>
              <a:rPr lang="en-US" sz="2200" b="0" dirty="0"/>
              <a:t>Increasing Colorectal Cancer Screening Among Tribal Members During the COVID-19 Pandemic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2f347c88f_0_0"/>
          <p:cNvSpPr txBox="1">
            <a:spLocks noGrp="1"/>
          </p:cNvSpPr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The Disparity Among American Indian Populations</a:t>
            </a:r>
            <a:endParaRPr dirty="0"/>
          </a:p>
        </p:txBody>
      </p:sp>
      <p:sp>
        <p:nvSpPr>
          <p:cNvPr id="94" name="Google Shape;94;gf2f347c88f_0_0"/>
          <p:cNvSpPr txBox="1">
            <a:spLocks noGrp="1"/>
          </p:cNvSpPr>
          <p:nvPr>
            <p:ph type="body" idx="1"/>
          </p:nvPr>
        </p:nvSpPr>
        <p:spPr>
          <a:xfrm>
            <a:off x="425303" y="1477613"/>
            <a:ext cx="11291700" cy="4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dirty="0"/>
              <a:t>Native people in the state of Michigan are more likely than non-Hispanic White people to get lung, liver, kidney, and colorectal cancers</a:t>
            </a:r>
          </a:p>
          <a:p>
            <a:pPr lvl="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dirty="0"/>
              <a:t>Compared to the general population, Cancer is diagnosed at younger ages and later stages among American Indian men and women in Michigan</a:t>
            </a:r>
          </a:p>
          <a:p>
            <a:pPr lvl="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0" dirty="0"/>
              <a:t>Inadequate screening, lack of timely access to affordable care, and the unavailability of culturally appropriate treatment are some of the reasons why American Indians have higher rates of cancer</a:t>
            </a:r>
            <a:endParaRPr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267353" y="264955"/>
            <a:ext cx="11374871" cy="63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rbel"/>
              <a:buNone/>
            </a:pPr>
            <a:r>
              <a:rPr lang="en-US" sz="3600" dirty="0"/>
              <a:t>A Collaborative Forum to Improve Screening Rates</a:t>
            </a:r>
            <a:endParaRPr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3D281-CAB6-7D64-0733-4DA577D9B1A7}"/>
              </a:ext>
            </a:extLst>
          </p:cNvPr>
          <p:cNvSpPr txBox="1"/>
          <p:nvPr/>
        </p:nvSpPr>
        <p:spPr>
          <a:xfrm>
            <a:off x="7004126" y="1987572"/>
            <a:ext cx="51878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Corbel" panose="020B0503020204020204" pitchFamily="34" charset="0"/>
              </a:rPr>
              <a:t>Analysis and Decision Making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Corbel" panose="020B0503020204020204" pitchFamily="34" charset="0"/>
              </a:rPr>
              <a:t>Advocating for Program Development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Corbel" panose="020B0503020204020204" pitchFamily="34" charset="0"/>
              </a:rPr>
              <a:t>Culturally Appropriate Community Engagement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Corbel" panose="020B0503020204020204" pitchFamily="34" charset="0"/>
              </a:rPr>
              <a:t>Training and Technical Assistance</a:t>
            </a: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ACEC05E8-1B53-2A44-3904-65BB335F4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6" y="1492279"/>
            <a:ext cx="6596059" cy="399412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2f347c88f_0_23"/>
          <p:cNvSpPr txBox="1">
            <a:spLocks noGrp="1"/>
          </p:cNvSpPr>
          <p:nvPr>
            <p:ph type="title"/>
          </p:nvPr>
        </p:nvSpPr>
        <p:spPr>
          <a:xfrm>
            <a:off x="350871" y="289747"/>
            <a:ext cx="113019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Following the Evidence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80B36-7CF1-C217-0201-DBEBB038E23C}"/>
              </a:ext>
            </a:extLst>
          </p:cNvPr>
          <p:cNvSpPr txBox="1"/>
          <p:nvPr/>
        </p:nvSpPr>
        <p:spPr>
          <a:xfrm>
            <a:off x="329609" y="1265274"/>
            <a:ext cx="1164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Multi-Component Interventions in Michigan Tribal Health Centers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1781C-98B5-F8A2-4882-A991046399B0}"/>
              </a:ext>
            </a:extLst>
          </p:cNvPr>
          <p:cNvSpPr txBox="1"/>
          <p:nvPr/>
        </p:nvSpPr>
        <p:spPr>
          <a:xfrm>
            <a:off x="318975" y="2137146"/>
            <a:ext cx="7846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400" dirty="0">
                <a:latin typeface="Corbel" panose="020B0503020204020204" pitchFamily="34" charset="0"/>
              </a:rPr>
              <a:t>Increasing Community Demand </a:t>
            </a:r>
            <a:endParaRPr lang="en-US" sz="2000" dirty="0">
              <a:latin typeface="Corbel" panose="020B0503020204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000" dirty="0">
                <a:latin typeface="Corbel" panose="020B0503020204020204" pitchFamily="34" charset="0"/>
              </a:rPr>
              <a:t>– Client Reminders – Small Media – Social Media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Increasing Community Access </a:t>
            </a:r>
          </a:p>
          <a:p>
            <a:pPr>
              <a:buClr>
                <a:schemeClr val="accent2"/>
              </a:buClr>
            </a:pPr>
            <a:r>
              <a:rPr lang="en-US" sz="2000" dirty="0">
                <a:latin typeface="Corbel" panose="020B0503020204020204" pitchFamily="34" charset="0"/>
              </a:rPr>
              <a:t>– Reducing Structural Barriers – Patient Navigation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Increase provider delivery of screening services</a:t>
            </a:r>
          </a:p>
          <a:p>
            <a:pPr>
              <a:buClr>
                <a:schemeClr val="accent2"/>
              </a:buClr>
            </a:pPr>
            <a:r>
              <a:rPr lang="en-US" sz="2000" dirty="0">
                <a:latin typeface="Corbel" panose="020B0503020204020204" pitchFamily="34" charset="0"/>
              </a:rPr>
              <a:t>– Provider Reminders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Policy, Systems and Environmental Change</a:t>
            </a:r>
          </a:p>
          <a:p>
            <a:pPr>
              <a:buClr>
                <a:schemeClr val="accent2"/>
              </a:buClr>
            </a:pPr>
            <a:r>
              <a:rPr lang="en-US" sz="2400" dirty="0">
                <a:latin typeface="Corbel" panose="020B0503020204020204" pitchFamily="34" charset="0"/>
              </a:rPr>
              <a:t>– </a:t>
            </a:r>
            <a:r>
              <a:rPr lang="en-US" sz="2000" dirty="0">
                <a:latin typeface="Corbel" panose="020B0503020204020204" pitchFamily="34" charset="0"/>
              </a:rPr>
              <a:t>Weekly Technical and Training Assistance – Screening Methods</a:t>
            </a:r>
          </a:p>
          <a:p>
            <a:pPr marL="285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43E86-01D4-4592-E648-002381D4F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801" y="2039852"/>
            <a:ext cx="4039097" cy="347844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014A0-A08C-11A4-CE86-FBCE6A04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88" y="289747"/>
            <a:ext cx="11057865" cy="633038"/>
          </a:xfrm>
        </p:spPr>
        <p:txBody>
          <a:bodyPr>
            <a:normAutofit fontScale="90000"/>
          </a:bodyPr>
          <a:lstStyle/>
          <a:p>
            <a:r>
              <a:rPr lang="en-US" dirty="0"/>
              <a:t>CRC Program Highlights 2020 - 2022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0B7A3-C5FC-6DD7-D861-246D6340D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0" y="1075317"/>
            <a:ext cx="7549117" cy="487837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DCE68-5795-9E93-A5E8-6EF64D96E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79" b="-79"/>
          <a:stretch/>
        </p:blipFill>
        <p:spPr>
          <a:xfrm>
            <a:off x="4727583" y="1158987"/>
            <a:ext cx="6826019" cy="210642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368FB-EF64-589C-5EC3-A78E29C31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881" y="3352755"/>
            <a:ext cx="2947729" cy="260093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95872B-B202-12CE-F19B-6EEF159D4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933" y="2899945"/>
            <a:ext cx="5362947" cy="30542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A502E4-4A9E-C547-9759-2D409557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505" y="1148354"/>
            <a:ext cx="2947730" cy="2204401"/>
          </a:xfrm>
          <a:prstGeom prst="rect">
            <a:avLst/>
          </a:prstGeom>
          <a:ln w="28575" cmpd="sng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6140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B67C-C12D-4173-186C-F9CD972D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Change Makers in Michigan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C324D-5A25-F11D-C9CC-DB5EAACD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19" y="1499193"/>
            <a:ext cx="6909602" cy="4213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E19B0-7376-7FEB-3707-8E048F89B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35149" y="2025837"/>
            <a:ext cx="4213151" cy="31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950b04c76_0_7"/>
          <p:cNvSpPr txBox="1">
            <a:spLocks noGrp="1"/>
          </p:cNvSpPr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Where to Find Us </a:t>
            </a:r>
            <a:endParaRPr dirty="0"/>
          </a:p>
        </p:txBody>
      </p:sp>
      <p:sp>
        <p:nvSpPr>
          <p:cNvPr id="115" name="Google Shape;115;gf950b04c76_0_7"/>
          <p:cNvSpPr txBox="1">
            <a:spLocks noGrp="1"/>
          </p:cNvSpPr>
          <p:nvPr>
            <p:ph type="body" idx="1"/>
          </p:nvPr>
        </p:nvSpPr>
        <p:spPr>
          <a:xfrm>
            <a:off x="1862375" y="1779050"/>
            <a:ext cx="9519000" cy="3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dirty="0"/>
              <a:t>@InterTribalCouncilMichigan</a:t>
            </a: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dirty="0"/>
              <a:t>@KweBrave</a:t>
            </a: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dirty="0"/>
              <a:t>@intertribalcouncilmichigan </a:t>
            </a: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dirty="0"/>
              <a:t>@kwebrave</a:t>
            </a: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u="sng" dirty="0">
                <a:solidFill>
                  <a:schemeClr val="hlink"/>
                </a:solidFill>
                <a:hlinkClick r:id="rId3"/>
              </a:rPr>
              <a:t>https://www.itcmi.org/</a:t>
            </a:r>
            <a:r>
              <a:rPr lang="en-US" sz="2920" dirty="0"/>
              <a:t> </a:t>
            </a: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dirty="0"/>
              <a:t>E-mail: </a:t>
            </a:r>
            <a:r>
              <a:rPr lang="en-US" sz="2920" u="sng" dirty="0">
                <a:solidFill>
                  <a:schemeClr val="hlink"/>
                </a:solidFill>
                <a:hlinkClick r:id="rId4"/>
              </a:rPr>
              <a:t>info@itcmi.org</a:t>
            </a:r>
            <a:r>
              <a:rPr lang="en-US" sz="2920" dirty="0"/>
              <a:t> </a:t>
            </a: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9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920" dirty="0"/>
          </a:p>
        </p:txBody>
      </p:sp>
      <p:pic>
        <p:nvPicPr>
          <p:cNvPr id="116" name="Google Shape;116;gf950b04c76_0_7"/>
          <p:cNvPicPr preferRelativeResize="0"/>
          <p:nvPr/>
        </p:nvPicPr>
        <p:blipFill rotWithShape="1">
          <a:blip r:embed="rId5">
            <a:alphaModFix/>
          </a:blip>
          <a:srcRect t="13586" r="69101" b="9696"/>
          <a:stretch/>
        </p:blipFill>
        <p:spPr>
          <a:xfrm>
            <a:off x="381000" y="1697448"/>
            <a:ext cx="1273551" cy="11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f950b04c76_0_7"/>
          <p:cNvPicPr preferRelativeResize="0"/>
          <p:nvPr/>
        </p:nvPicPr>
        <p:blipFill rotWithShape="1">
          <a:blip r:embed="rId5">
            <a:alphaModFix/>
          </a:blip>
          <a:srcRect l="29705" t="5587" r="37417" b="9752"/>
          <a:stretch/>
        </p:blipFill>
        <p:spPr>
          <a:xfrm>
            <a:off x="193975" y="3013100"/>
            <a:ext cx="1536776" cy="14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f950b04c76_0_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388" y="4628164"/>
            <a:ext cx="1536775" cy="115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f950b04c76_0_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5625" y="1195750"/>
            <a:ext cx="4634923" cy="47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450</Words>
  <Application>Microsoft Macintosh PowerPoint</Application>
  <PresentationFormat>Widescreen</PresentationFormat>
  <Paragraphs>43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Corbel</vt:lpstr>
      <vt:lpstr>Arial</vt:lpstr>
      <vt:lpstr>Office Theme</vt:lpstr>
      <vt:lpstr>Inter-Tribal Council of Michigan Increasing Colorectal Cancer Screening Among Tribal Members During the COVID-19 Pandemic</vt:lpstr>
      <vt:lpstr>The Disparity Among American Indian Populations</vt:lpstr>
      <vt:lpstr>A Collaborative Forum to Improve Screening Rates</vt:lpstr>
      <vt:lpstr>Following the Evidence </vt:lpstr>
      <vt:lpstr>CRC Program Highlights 2020 - 2022</vt:lpstr>
      <vt:lpstr>The Change Makers in Michigan</vt:lpstr>
      <vt:lpstr>Where to Find 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Inter-Tribal Council of Michigan Increasing Colorectal Cancer Screening Among Tribal Members During the COVID-19 Pandemic</dc:title>
  <dc:creator>Tara Detchemendy</dc:creator>
  <cp:lastModifiedBy>Beth Sieloff</cp:lastModifiedBy>
  <cp:revision>6</cp:revision>
  <cp:lastPrinted>2022-07-14T16:50:56Z</cp:lastPrinted>
  <dcterms:created xsi:type="dcterms:W3CDTF">2021-07-15T20:01:08Z</dcterms:created>
  <dcterms:modified xsi:type="dcterms:W3CDTF">2022-10-14T14:57:34Z</dcterms:modified>
</cp:coreProperties>
</file>