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1"/>
  </p:notesMasterIdLst>
  <p:sldIdLst>
    <p:sldId id="256" r:id="rId2"/>
    <p:sldId id="282" r:id="rId3"/>
    <p:sldId id="262" r:id="rId4"/>
    <p:sldId id="283" r:id="rId5"/>
    <p:sldId id="265" r:id="rId6"/>
    <p:sldId id="259" r:id="rId7"/>
    <p:sldId id="281" r:id="rId8"/>
    <p:sldId id="271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63215" autoAdjust="0"/>
  </p:normalViewPr>
  <p:slideViewPr>
    <p:cSldViewPr snapToGrid="0">
      <p:cViewPr varScale="1">
        <p:scale>
          <a:sx n="82" d="100"/>
          <a:sy n="82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RI FQHC Screening Rates by</a:t>
            </a:r>
            <a:r>
              <a:rPr lang="en-US" baseline="0" dirty="0"/>
              <a:t> Program Year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94014228378682"/>
          <c:y val="0.10663939924176144"/>
          <c:w val="0.8318190871326363"/>
          <c:h val="0.68714646282003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'COLORECTAL DATA'!$C$3</c:f>
              <c:strCache>
                <c:ptCount val="1"/>
                <c:pt idx="0">
                  <c:v>Baseline (2019-2020)*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6000"/>
                    <a:lumMod val="100000"/>
                  </a:schemeClr>
                </a:gs>
                <a:gs pos="78000">
                  <a:schemeClr val="accent1">
                    <a:shade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('COLORECTAL DATA'!$B$5,'COLORECTAL DATA'!$B$10,'COLORECTAL DATA'!$B$16,'COLORECTAL DATA'!$B$30,'COLORECTAL DATA'!$B$35,'COLORECTAL DATA'!$B$41,'COLORECTAL DATA'!$B$42)</c:f>
              <c:strCache>
                <c:ptCount val="7"/>
                <c:pt idx="0">
                  <c:v>EBCAP</c:v>
                </c:pt>
                <c:pt idx="1">
                  <c:v>CCAP</c:v>
                </c:pt>
                <c:pt idx="2">
                  <c:v>PCHC</c:v>
                </c:pt>
                <c:pt idx="3">
                  <c:v>Thundermist</c:v>
                </c:pt>
                <c:pt idx="4">
                  <c:v>WellOne (Northwest)</c:v>
                </c:pt>
                <c:pt idx="5">
                  <c:v>TriCounty</c:v>
                </c:pt>
                <c:pt idx="6">
                  <c:v>Wood River</c:v>
                </c:pt>
              </c:strCache>
            </c:strRef>
          </c:cat>
          <c:val>
            <c:numRef>
              <c:f>('COLORECTAL DATA'!$E$9,'COLORECTAL DATA'!$E$15,'COLORECTAL DATA'!$E$29,'COLORECTAL DATA'!$E$34,'COLORECTAL DATA'!$E$40,'COLORECTAL DATA'!$E$41,'COLORECTAL DATA'!$E$42)</c:f>
              <c:numCache>
                <c:formatCode>0.00</c:formatCode>
                <c:ptCount val="7"/>
                <c:pt idx="0">
                  <c:v>41.02196752626552</c:v>
                </c:pt>
                <c:pt idx="1">
                  <c:v>58.687002652519894</c:v>
                </c:pt>
                <c:pt idx="2">
                  <c:v>56.231976930471006</c:v>
                </c:pt>
                <c:pt idx="3">
                  <c:v>48.631853262503761</c:v>
                </c:pt>
                <c:pt idx="4">
                  <c:v>64.304093567251471</c:v>
                </c:pt>
                <c:pt idx="5">
                  <c:v>45.863453815261046</c:v>
                </c:pt>
                <c:pt idx="6">
                  <c:v>66.243508366993652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F-48B3-9A03-AAF56828B60F}"/>
            </c:ext>
          </c:extLst>
        </c:ser>
        <c:ser>
          <c:idx val="1"/>
          <c:order val="1"/>
          <c:tx>
            <c:strRef>
              <c:f>'COLORECTAL DATA'!$F$3</c:f>
              <c:strCache>
                <c:ptCount val="1"/>
                <c:pt idx="0">
                  <c:v>6/2020-6/2021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('COLORECTAL DATA'!$B$5,'COLORECTAL DATA'!$B$10,'COLORECTAL DATA'!$B$16,'COLORECTAL DATA'!$B$30,'COLORECTAL DATA'!$B$35,'COLORECTAL DATA'!$B$41,'COLORECTAL DATA'!$B$42)</c:f>
              <c:strCache>
                <c:ptCount val="7"/>
                <c:pt idx="0">
                  <c:v>EBCAP</c:v>
                </c:pt>
                <c:pt idx="1">
                  <c:v>CCAP</c:v>
                </c:pt>
                <c:pt idx="2">
                  <c:v>PCHC</c:v>
                </c:pt>
                <c:pt idx="3">
                  <c:v>Thundermist</c:v>
                </c:pt>
                <c:pt idx="4">
                  <c:v>WellOne (Northwest)</c:v>
                </c:pt>
                <c:pt idx="5">
                  <c:v>TriCounty</c:v>
                </c:pt>
                <c:pt idx="6">
                  <c:v>Wood River</c:v>
                </c:pt>
              </c:strCache>
            </c:strRef>
          </c:cat>
          <c:val>
            <c:numRef>
              <c:f>('COLORECTAL DATA'!$H$9,'COLORECTAL DATA'!$H$15,'COLORECTAL DATA'!$H$29,'COLORECTAL DATA'!$H$34,'COLORECTAL DATA'!$H$40,'COLORECTAL DATA'!$H$41,'COLORECTAL DATA'!$H$42)</c:f>
              <c:numCache>
                <c:formatCode>0.00</c:formatCode>
                <c:ptCount val="7"/>
                <c:pt idx="0">
                  <c:v>37.90794979079498</c:v>
                </c:pt>
                <c:pt idx="1">
                  <c:v>51.503623188405797</c:v>
                </c:pt>
                <c:pt idx="2">
                  <c:v>64.514317798989325</c:v>
                </c:pt>
                <c:pt idx="3">
                  <c:v>48.484848484848484</c:v>
                </c:pt>
                <c:pt idx="4">
                  <c:v>64.636585907979551</c:v>
                </c:pt>
                <c:pt idx="5">
                  <c:v>50.45118949958983</c:v>
                </c:pt>
                <c:pt idx="6">
                  <c:v>61.443298969072167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F-48B3-9A03-AAF56828B60F}"/>
            </c:ext>
          </c:extLst>
        </c:ser>
        <c:ser>
          <c:idx val="2"/>
          <c:order val="2"/>
          <c:tx>
            <c:strRef>
              <c:f>'COLORECTAL DATA'!$I$3</c:f>
              <c:strCache>
                <c:ptCount val="1"/>
                <c:pt idx="0">
                  <c:v>6/2021-6/2022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6000"/>
                    <a:lumMod val="100000"/>
                  </a:schemeClr>
                </a:gs>
                <a:gs pos="78000">
                  <a:schemeClr val="accent1">
                    <a:tint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('COLORECTAL DATA'!$B$5,'COLORECTAL DATA'!$B$10,'COLORECTAL DATA'!$B$16,'COLORECTAL DATA'!$B$30,'COLORECTAL DATA'!$B$35,'COLORECTAL DATA'!$B$41,'COLORECTAL DATA'!$B$42)</c:f>
              <c:strCache>
                <c:ptCount val="7"/>
                <c:pt idx="0">
                  <c:v>EBCAP</c:v>
                </c:pt>
                <c:pt idx="1">
                  <c:v>CCAP</c:v>
                </c:pt>
                <c:pt idx="2">
                  <c:v>PCHC</c:v>
                </c:pt>
                <c:pt idx="3">
                  <c:v>Thundermist</c:v>
                </c:pt>
                <c:pt idx="4">
                  <c:v>WellOne (Northwest)</c:v>
                </c:pt>
                <c:pt idx="5">
                  <c:v>TriCounty</c:v>
                </c:pt>
                <c:pt idx="6">
                  <c:v>Wood River</c:v>
                </c:pt>
              </c:strCache>
            </c:strRef>
          </c:cat>
          <c:val>
            <c:numRef>
              <c:f>('COLORECTAL DATA'!$K$9,'COLORECTAL DATA'!$K$15,'COLORECTAL DATA'!$K$29,'COLORECTAL DATA'!$K$34,'COLORECTAL DATA'!$K$40,'COLORECTAL DATA'!$K$41,'COLORECTAL DATA'!$K$42)</c:f>
              <c:numCache>
                <c:formatCode>0.00</c:formatCode>
                <c:ptCount val="7"/>
                <c:pt idx="0">
                  <c:v>40.978964401294498</c:v>
                </c:pt>
                <c:pt idx="1">
                  <c:v>42.536905412793871</c:v>
                </c:pt>
                <c:pt idx="2">
                  <c:v>65.864144453998279</c:v>
                </c:pt>
                <c:pt idx="3">
                  <c:v>50.495049504950494</c:v>
                </c:pt>
                <c:pt idx="4">
                  <c:v>66.81347720766351</c:v>
                </c:pt>
                <c:pt idx="5">
                  <c:v>51.058631921824102</c:v>
                </c:pt>
                <c:pt idx="6">
                  <c:v>62.027737924438064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F-48B3-9A03-AAF56828B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12808400"/>
        <c:axId val="1012810896"/>
      </c:barChart>
      <c:catAx>
        <c:axId val="101280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2810896"/>
        <c:crosses val="autoZero"/>
        <c:auto val="1"/>
        <c:lblAlgn val="ctr"/>
        <c:lblOffset val="100"/>
        <c:noMultiLvlLbl val="0"/>
      </c:catAx>
      <c:valAx>
        <c:axId val="101281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2808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3D944-01FC-43D2-A615-5AFC32C3F81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EE61E-D11D-42B1-8931-8A30C8D87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1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0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1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6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6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EE61E-D11D-42B1-8931-8A30C8D87B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4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6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2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92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00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60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8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4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9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5F88-A2C3-4762-94B6-4E582E1BD91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9E6749-79AF-4EF0-B74F-5809F18A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B245-04B6-4257-A0E2-EBE97E03D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284" y="1801189"/>
            <a:ext cx="7945720" cy="1627811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5300" dirty="0">
                <a:solidFill>
                  <a:srgbClr val="FFFFFF"/>
                </a:solidFill>
              </a:rPr>
              <a:t>RI Department of Health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Colorectal Cancer Screening Program (CRCSP)</a:t>
            </a:r>
          </a:p>
        </p:txBody>
      </p:sp>
    </p:spTree>
    <p:extLst>
      <p:ext uri="{BB962C8B-B14F-4D97-AF65-F5344CB8AC3E}">
        <p14:creationId xmlns:p14="http://schemas.microsoft.com/office/powerpoint/2010/main" val="1917508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D9EA-721F-4CE0-B6EA-50BD9370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104" y="504091"/>
            <a:ext cx="8596668" cy="996462"/>
          </a:xfrm>
        </p:spPr>
        <p:txBody>
          <a:bodyPr/>
          <a:lstStyle/>
          <a:p>
            <a:r>
              <a:rPr lang="en-US" dirty="0"/>
              <a:t>RI CRCSP Clinic Partnerships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9CA37-2FE3-4E24-9947-BEE7C0F9D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500553"/>
            <a:ext cx="8596668" cy="422428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The RI CRCSP partners with 7 FQHCs, 1 Native American organization (Narragansett Indian Health Center), and 2 safety-net (free) clinics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In total, these health systems comprise 27 individual clinic sites throughout Rhode Island with over 61,000 patients identified annually between the ages of 45-75yrs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Over the next 6 months, the RI CRCSP will begin a partnership with the RI Department of Corrections (RIDOC) to implement screening program activities within 4 housing facilities – Minimum, Medium, Maximum, and High Security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D3928-2D14-4D58-B1AB-09E418E9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534" y="1222280"/>
            <a:ext cx="8596668" cy="4413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Patient Navigators across all FQHC partners navigated:</a:t>
            </a:r>
          </a:p>
          <a:p>
            <a:pPr lvl="1"/>
            <a:r>
              <a:rPr lang="en-US" sz="1800" dirty="0"/>
              <a:t>13,186 patients in 2016*</a:t>
            </a:r>
          </a:p>
          <a:p>
            <a:pPr lvl="1"/>
            <a:r>
              <a:rPr lang="en-US" sz="1800" dirty="0"/>
              <a:t>15,734 patients in 2017</a:t>
            </a:r>
          </a:p>
          <a:p>
            <a:pPr lvl="1"/>
            <a:r>
              <a:rPr lang="en-US" sz="1800" dirty="0"/>
              <a:t>18,401 patients in 2018</a:t>
            </a:r>
          </a:p>
          <a:p>
            <a:pPr lvl="1"/>
            <a:r>
              <a:rPr lang="en-US" sz="1800" dirty="0"/>
              <a:t>17,554 patients in 2019</a:t>
            </a:r>
          </a:p>
          <a:p>
            <a:pPr lvl="1"/>
            <a:r>
              <a:rPr lang="en-US" sz="1800" dirty="0"/>
              <a:t>17,214 patients in 2020**</a:t>
            </a:r>
          </a:p>
          <a:p>
            <a:pPr lvl="1"/>
            <a:r>
              <a:rPr lang="en-US" sz="1800" dirty="0"/>
              <a:t>18,323 patients in 2021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300" dirty="0"/>
              <a:t>*First full calendar year</a:t>
            </a:r>
          </a:p>
          <a:p>
            <a:pPr marL="457200" lvl="1" indent="0">
              <a:buNone/>
            </a:pPr>
            <a:r>
              <a:rPr lang="en-US" sz="1300" dirty="0"/>
              <a:t>**Split between 2 grant cycles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55BD91F-1E44-44A6-933D-FB298BED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104" y="504091"/>
            <a:ext cx="8596668" cy="996462"/>
          </a:xfrm>
        </p:spPr>
        <p:txBody>
          <a:bodyPr>
            <a:normAutofit/>
          </a:bodyPr>
          <a:lstStyle/>
          <a:p>
            <a:r>
              <a:rPr lang="en-US" sz="4400" dirty="0"/>
              <a:t>RI CRCSP Clinic Partnerships</a:t>
            </a:r>
          </a:p>
        </p:txBody>
      </p:sp>
    </p:spTree>
    <p:extLst>
      <p:ext uri="{BB962C8B-B14F-4D97-AF65-F5344CB8AC3E}">
        <p14:creationId xmlns:p14="http://schemas.microsoft.com/office/powerpoint/2010/main" val="2165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8C64-5C4B-4FD1-8580-2C545DEB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49" y="273608"/>
            <a:ext cx="9205219" cy="1778000"/>
          </a:xfrm>
        </p:spPr>
        <p:txBody>
          <a:bodyPr>
            <a:normAutofit/>
          </a:bodyPr>
          <a:lstStyle/>
          <a:p>
            <a:r>
              <a:rPr lang="en-US" sz="3600" dirty="0"/>
              <a:t>RI CRCSP Key Program Support Partnerships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FA27-AC5B-4BE8-8C13-D4F96A04A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147" y="1758531"/>
            <a:ext cx="8596668" cy="38608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Brown University School of Public Health </a:t>
            </a:r>
            <a:r>
              <a:rPr lang="en-US" dirty="0"/>
              <a:t>– provides overall evaluation of program activities and outcomes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RI Health Center Association (RIHCA) </a:t>
            </a:r>
            <a:r>
              <a:rPr lang="en-US" dirty="0"/>
              <a:t>– provides training, quality improvement projects, and assessment projects to partner clinics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Advocates for Human Potential, Inc. (AHP) </a:t>
            </a:r>
            <a:r>
              <a:rPr lang="en-US" dirty="0"/>
              <a:t>– provides technical assistance to partner clinics to fully utilize their EMR/EHR and adjust their workflows to improve EBI implementation and patient 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Freedman HealthCare (FHC) </a:t>
            </a:r>
            <a:r>
              <a:rPr lang="en-US" dirty="0"/>
              <a:t>- provides custom aggregated reports and analyses of Rhode Island’s All Payer Claims Database (APCD)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0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9505590-6854-47C5-BF65-94CD357C3A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590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6E3E-4430-4439-8DDE-5683ED2DB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04" y="1403160"/>
            <a:ext cx="9267988" cy="479068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27 members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14 organizations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000" dirty="0"/>
              <a:t>- American Cancer Society			- RI Hospital</a:t>
            </a:r>
          </a:p>
          <a:p>
            <a:pPr marL="0" indent="0">
              <a:buNone/>
            </a:pPr>
            <a:r>
              <a:rPr lang="en-US" sz="2000" dirty="0"/>
              <a:t>		- Blue Cross Blue Shield RI			- RI Department of Health</a:t>
            </a:r>
          </a:p>
          <a:p>
            <a:pPr marL="0" indent="0">
              <a:buNone/>
            </a:pPr>
            <a:r>
              <a:rPr lang="en-US" sz="2000" dirty="0"/>
              <a:t>		- Care New England					- RI Health Center Association</a:t>
            </a:r>
          </a:p>
          <a:p>
            <a:pPr marL="0" indent="0">
              <a:buNone/>
            </a:pPr>
            <a:r>
              <a:rPr lang="en-US" sz="2000" dirty="0"/>
              <a:t>		- Coastal Medical					- Roger Williams Medical Center</a:t>
            </a:r>
          </a:p>
          <a:p>
            <a:pPr marL="0" indent="0">
              <a:buNone/>
            </a:pPr>
            <a:r>
              <a:rPr lang="en-US" sz="2000" dirty="0"/>
              <a:t>		- Gastroenterology Associates 		- University Gastroenterology</a:t>
            </a:r>
          </a:p>
          <a:p>
            <a:pPr marL="0" indent="0">
              <a:buNone/>
            </a:pPr>
            <a:r>
              <a:rPr lang="en-US" sz="2000" dirty="0"/>
              <a:t>		- Miriam Hospital 					- Women &amp; Infants Hospital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dirty="0"/>
              <a:t>- Partnership to Reduce Cancer in RI </a:t>
            </a:r>
            <a:r>
              <a:rPr lang="en-US" sz="2000" dirty="0"/>
              <a:t>	- YWCA RI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20BBD6-8AD5-47D6-9A7D-648B8CF2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64" y="367472"/>
            <a:ext cx="8596668" cy="996462"/>
          </a:xfrm>
        </p:spPr>
        <p:txBody>
          <a:bodyPr>
            <a:normAutofit/>
          </a:bodyPr>
          <a:lstStyle/>
          <a:p>
            <a:r>
              <a:rPr lang="en-US" sz="4400" dirty="0"/>
              <a:t>RI CRC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59240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A7C37D49-6EB6-4D60-ACA5-0E3AD1C3FC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17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426E61-DECF-DF72-7529-60F4E77F9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93874"/>
              </p:ext>
            </p:extLst>
          </p:nvPr>
        </p:nvGraphicFramePr>
        <p:xfrm>
          <a:off x="3176" y="0"/>
          <a:ext cx="1218564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971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9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0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1" name="Isosceles Triangle 2060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2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3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4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5" name="Isosceles Triangle 2064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6" name="Isosceles Triangle 2065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68" name="Rectangle 2067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FD19EC47-03F2-4835-8985-6ADCC7AA6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3999" y="920276"/>
            <a:ext cx="7460690" cy="482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5F33FE-B028-45BC-BBCE-80799934B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28602"/>
              </p:ext>
            </p:extLst>
          </p:nvPr>
        </p:nvGraphicFramePr>
        <p:xfrm>
          <a:off x="8457562" y="1016946"/>
          <a:ext cx="3299057" cy="4930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273">
                  <a:extLst>
                    <a:ext uri="{9D8B030D-6E8A-4147-A177-3AD203B41FA5}">
                      <a16:colId xmlns:a16="http://schemas.microsoft.com/office/drawing/2014/main" val="1676661461"/>
                    </a:ext>
                  </a:extLst>
                </a:gridCol>
                <a:gridCol w="718786">
                  <a:extLst>
                    <a:ext uri="{9D8B030D-6E8A-4147-A177-3AD203B41FA5}">
                      <a16:colId xmlns:a16="http://schemas.microsoft.com/office/drawing/2014/main" val="953386620"/>
                    </a:ext>
                  </a:extLst>
                </a:gridCol>
                <a:gridCol w="688499">
                  <a:extLst>
                    <a:ext uri="{9D8B030D-6E8A-4147-A177-3AD203B41FA5}">
                      <a16:colId xmlns:a16="http://schemas.microsoft.com/office/drawing/2014/main" val="1686374955"/>
                    </a:ext>
                  </a:extLst>
                </a:gridCol>
                <a:gridCol w="688499">
                  <a:extLst>
                    <a:ext uri="{9D8B030D-6E8A-4147-A177-3AD203B41FA5}">
                      <a16:colId xmlns:a16="http://schemas.microsoft.com/office/drawing/2014/main" val="376944147"/>
                    </a:ext>
                  </a:extLst>
                </a:gridCol>
              </a:tblGrid>
              <a:tr h="401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APCD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BRFSS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672009"/>
                  </a:ext>
                </a:extLst>
              </a:tr>
              <a:tr h="323541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Breast Cancer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73.45%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80.90%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423189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71.54%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1758574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71.96%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78.80%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443923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73.24%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7398303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77.90%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205048"/>
                  </a:ext>
                </a:extLst>
              </a:tr>
              <a:tr h="323541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Cervical Cancer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63.55%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281598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63.35%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176790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63.12%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928832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65.05%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126224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79.30%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548195"/>
                  </a:ext>
                </a:extLst>
              </a:tr>
              <a:tr h="323541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Colon Cancer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52.46%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71.50%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316217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56.29%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282934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62.98%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72.20%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1280619"/>
                  </a:ext>
                </a:extLst>
              </a:tr>
              <a:tr h="32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66.06%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80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00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2342</TotalTime>
  <Words>435</Words>
  <Application>Microsoft Office PowerPoint</Application>
  <PresentationFormat>Widescreen</PresentationFormat>
  <Paragraphs>79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RI Department of Health Colorectal Cancer Screening Program (CRCSP)</vt:lpstr>
      <vt:lpstr>RI CRCSP Clinic Partnerships</vt:lpstr>
      <vt:lpstr>RI CRCSP Clinic Partnerships</vt:lpstr>
      <vt:lpstr>RI CRCSP Key Program Support Partnerships</vt:lpstr>
      <vt:lpstr>PowerPoint Presentation</vt:lpstr>
      <vt:lpstr>RI CRC Advisory Committee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 Advisory Committee Meeting October 5th, 5:30-6:30pm</dc:title>
  <dc:creator>Boudreau, Matthew (RIDOH)</dc:creator>
  <cp:lastModifiedBy>Boudreau, Matthew (RIDOH)</cp:lastModifiedBy>
  <cp:revision>19</cp:revision>
  <dcterms:created xsi:type="dcterms:W3CDTF">2022-10-05T02:28:29Z</dcterms:created>
  <dcterms:modified xsi:type="dcterms:W3CDTF">2022-10-14T18:43:04Z</dcterms:modified>
</cp:coreProperties>
</file>