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0" r:id="rId3"/>
    <p:sldId id="267" r:id="rId4"/>
    <p:sldId id="257" r:id="rId5"/>
    <p:sldId id="274" r:id="rId6"/>
    <p:sldId id="260" r:id="rId7"/>
    <p:sldId id="262" r:id="rId8"/>
    <p:sldId id="272" r:id="rId9"/>
    <p:sldId id="264" r:id="rId10"/>
    <p:sldId id="261" r:id="rId11"/>
    <p:sldId id="278" r:id="rId12"/>
    <p:sldId id="26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B31F"/>
    <a:srgbClr val="003258"/>
    <a:srgbClr val="6BAA1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88" d="100"/>
          <a:sy n="88" d="100"/>
        </p:scale>
        <p:origin x="120"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977EC3-D7F4-487E-A1AF-DBD88F5EFEEE}" type="datetimeFigureOut">
              <a:rPr lang="en-US" smtClean="0"/>
              <a:t>9/22/2021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EFBD4B-D501-435E-BD6C-50C73707DD9F}" type="slidenum">
              <a:rPr lang="en-US" smtClean="0"/>
              <a:t>‹#›</a:t>
            </a:fld>
            <a:endParaRPr lang="en-US"/>
          </a:p>
        </p:txBody>
      </p:sp>
    </p:spTree>
    <p:extLst>
      <p:ext uri="{BB962C8B-B14F-4D97-AF65-F5344CB8AC3E}">
        <p14:creationId xmlns:p14="http://schemas.microsoft.com/office/powerpoint/2010/main" val="203952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cNvSpPr>
            <a:spLocks noGrp="1"/>
          </p:cNvSpPr>
          <p:nvPr userDrawn="1">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18" name="Date"/>
          <p:cNvSpPr>
            <a:spLocks noGrp="1"/>
          </p:cNvSpPr>
          <p:nvPr userDrawn="1">
            <p:ph type="dt" sz="half" idx="2"/>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21" name="MDH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834606" y="820093"/>
            <a:ext cx="2943509" cy="426422"/>
          </a:xfrm>
          <a:prstGeom prst="rect">
            <a:avLst/>
          </a:prstGeom>
        </p:spPr>
      </p:pic>
      <p:sp>
        <p:nvSpPr>
          <p:cNvPr id="3" name="Author's Name"/>
          <p:cNvSpPr>
            <a:spLocks noGrp="1"/>
          </p:cNvSpPr>
          <p:nvPr userDrawn="1">
            <p:ph type="subTitle" idx="1" hasCustomPrompt="1"/>
          </p:nvPr>
        </p:nvSpPr>
        <p:spPr bwMode="black">
          <a:xfrm>
            <a:off x="723900" y="4042611"/>
            <a:ext cx="10744200" cy="2091488"/>
          </a:xfrm>
          <a:noFill/>
        </p:spPr>
        <p:txBody>
          <a:bodyPr anchor="t">
            <a:normAutofit/>
          </a:bodyPr>
          <a:lstStyle>
            <a:lvl1pPr marL="0" indent="0" algn="ctr">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Firstname Lastname, Job title</a:t>
            </a:r>
          </a:p>
        </p:txBody>
      </p:sp>
      <p:sp>
        <p:nvSpPr>
          <p:cNvPr id="2" name="Title 1"/>
          <p:cNvSpPr>
            <a:spLocks noGrp="1"/>
          </p:cNvSpPr>
          <p:nvPr userDrawn="1">
            <p:ph type="ctrTitle" hasCustomPrompt="1"/>
          </p:nvPr>
        </p:nvSpPr>
        <p:spPr bwMode="black">
          <a:xfrm>
            <a:off x="723900" y="445168"/>
            <a:ext cx="10744200" cy="3346247"/>
          </a:xfrm>
          <a:noFill/>
        </p:spPr>
        <p:txBody>
          <a:bodyPr anchor="b">
            <a:normAutofit/>
          </a:bodyPr>
          <a:lstStyle>
            <a:lvl1pPr marL="0" algn="ctr">
              <a:spcAft>
                <a:spcPts val="0"/>
              </a:spcAft>
              <a:defRPr sz="4800" baseline="0">
                <a:solidFill>
                  <a:schemeClr val="bg2"/>
                </a:solidFill>
              </a:defRPr>
            </a:lvl1pPr>
          </a:lstStyle>
          <a:p>
            <a:r>
              <a:rPr lang="en-US"/>
              <a:t>Presentation Title</a:t>
            </a:r>
          </a:p>
        </p:txBody>
      </p:sp>
    </p:spTree>
    <p:extLst>
      <p:ext uri="{BB962C8B-B14F-4D97-AF65-F5344CB8AC3E}">
        <p14:creationId xmlns:p14="http://schemas.microsoft.com/office/powerpoint/2010/main" val="26273078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w full pic">
    <p:spTree>
      <p:nvGrpSpPr>
        <p:cNvPr id="1" name=""/>
        <p:cNvGrpSpPr/>
        <p:nvPr/>
      </p:nvGrpSpPr>
      <p:grpSpPr>
        <a:xfrm>
          <a:off x="0" y="0"/>
          <a:ext cx="0" cy="0"/>
          <a:chOff x="0" y="0"/>
          <a:chExt cx="0" cy="0"/>
        </a:xfrm>
      </p:grpSpPr>
      <p:sp>
        <p:nvSpPr>
          <p:cNvPr id="9" name="dk blue background" descr="background"/>
          <p:cNvSpPr/>
          <p:nvPr userDrawn="1"/>
        </p:nvSpPr>
        <p:spPr bwMode="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n"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white">
          <a:xfrm>
            <a:off x="5612711" y="925552"/>
            <a:ext cx="967105" cy="412630"/>
          </a:xfrm>
          <a:prstGeom prst="rect">
            <a:avLst/>
          </a:prstGeom>
        </p:spPr>
      </p:pic>
      <p:sp>
        <p:nvSpPr>
          <p:cNvPr id="11" name="Number"/>
          <p:cNvSpPr>
            <a:spLocks noGrp="1"/>
          </p:cNvSpPr>
          <p:nvPr>
            <p:ph type="sldNum" sz="quarter" idx="12"/>
          </p:nvPr>
        </p:nvSpPr>
        <p:spPr bwMode="invGray">
          <a:xfrm>
            <a:off x="10532853" y="6418454"/>
            <a:ext cx="1214032" cy="439546"/>
          </a:xfrm>
        </p:spPr>
        <p:txBody>
          <a:bodyPr/>
          <a:lstStyle/>
          <a:p>
            <a:fld id="{C77968C3-7B7E-411D-B105-08F43D0B3F8A}" type="slidenum">
              <a:rPr lang="en-US" smtClean="0"/>
              <a:t>‹#›</a:t>
            </a:fld>
            <a:endParaRPr lang="en-US"/>
          </a:p>
        </p:txBody>
      </p:sp>
      <p:sp>
        <p:nvSpPr>
          <p:cNvPr id="7" name="Footer"/>
          <p:cNvSpPr>
            <a:spLocks noGrp="1"/>
          </p:cNvSpPr>
          <p:nvPr>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10" name="Date"/>
          <p:cNvSpPr>
            <a:spLocks noGrp="1"/>
          </p:cNvSpPr>
          <p:nvPr>
            <p:ph type="dt" sz="half" idx="2"/>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sp>
        <p:nvSpPr>
          <p:cNvPr id="2" name="Title 2"/>
          <p:cNvSpPr>
            <a:spLocks noGrp="1"/>
          </p:cNvSpPr>
          <p:nvPr>
            <p:ph type="title" hasCustomPrompt="1"/>
          </p:nvPr>
        </p:nvSpPr>
        <p:spPr bwMode="blackWhite">
          <a:xfrm>
            <a:off x="723900" y="3202566"/>
            <a:ext cx="10744200" cy="457200"/>
          </a:xfrm>
          <a:solidFill>
            <a:schemeClr val="accent2"/>
          </a:solidFill>
          <a:ln w="152400">
            <a:noFill/>
            <a:miter lim="800000"/>
          </a:ln>
        </p:spPr>
        <p:txBody>
          <a:bodyPr anchor="ctr">
            <a:normAutofit/>
          </a:bodyPr>
          <a:lstStyle>
            <a:lvl1pPr marL="228600" algn="ctr">
              <a:defRPr sz="2800" spc="200" baseline="0">
                <a:solidFill>
                  <a:schemeClr val="accent1"/>
                </a:solidFill>
              </a:defRPr>
            </a:lvl1pPr>
          </a:lstStyle>
          <a:p>
            <a:r>
              <a:rPr lang="en-US"/>
              <a:t>SECTION TITLE</a:t>
            </a:r>
          </a:p>
        </p:txBody>
      </p:sp>
    </p:spTree>
    <p:extLst>
      <p:ext uri="{BB962C8B-B14F-4D97-AF65-F5344CB8AC3E}">
        <p14:creationId xmlns:p14="http://schemas.microsoft.com/office/powerpoint/2010/main" val="417735791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1/1">
    <p:spTree>
      <p:nvGrpSpPr>
        <p:cNvPr id="1" name=""/>
        <p:cNvGrpSpPr/>
        <p:nvPr/>
      </p:nvGrpSpPr>
      <p:grpSpPr>
        <a:xfrm>
          <a:off x="0" y="0"/>
          <a:ext cx="0" cy="0"/>
          <a:chOff x="0" y="0"/>
          <a:chExt cx="0" cy="0"/>
        </a:xfrm>
      </p:grpSpPr>
      <p:sp>
        <p:nvSpPr>
          <p:cNvPr id="14"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sz="half" idx="2" hasCustomPrompt="1"/>
          </p:nvPr>
        </p:nvSpPr>
        <p:spPr bwMode="black">
          <a:xfrm>
            <a:off x="1181100" y="1828800"/>
            <a:ext cx="10287000" cy="4300719"/>
          </a:xfrm>
        </p:spPr>
        <p:txBody>
          <a:bodyPr/>
          <a:lstStyle>
            <a:lvl1pPr marL="571500" indent="-571500">
              <a:buClr>
                <a:schemeClr val="accent2"/>
              </a:buClr>
              <a:buFont typeface="Arial" panose="020B0604020202020204" pitchFamily="34" charset="0"/>
              <a:buChar char="•"/>
              <a:defRPr sz="3200" baseline="0">
                <a:solidFill>
                  <a:schemeClr val="bg1"/>
                </a:solidFill>
              </a:defRPr>
            </a:lvl1pPr>
            <a:lvl2pPr marL="396875" indent="0">
              <a:buNone/>
              <a:defRPr/>
            </a:lvl2pPr>
            <a:lvl3pPr marL="741363" indent="0">
              <a:buNone/>
              <a:defRPr/>
            </a:lvl3pPr>
            <a:lvl4pPr marL="1087437" indent="0">
              <a:buNone/>
              <a:defRPr/>
            </a:lvl4pPr>
            <a:lvl5pPr marL="1431925" indent="0">
              <a:buNone/>
              <a:defRPr/>
            </a:lvl5pPr>
          </a:lstStyle>
          <a:p>
            <a:pPr lvl="0"/>
            <a:r>
              <a:rPr lang="en-US"/>
              <a:t>Be careful with your word count. </a:t>
            </a:r>
          </a:p>
          <a:p>
            <a:pPr lvl="0"/>
            <a:r>
              <a:rPr lang="en-US"/>
              <a:t>The 6x6 rule helps you remember.</a:t>
            </a:r>
          </a:p>
          <a:p>
            <a:pPr lvl="0"/>
            <a:r>
              <a:rPr lang="en-US"/>
              <a:t>Limit words per line to six.</a:t>
            </a:r>
          </a:p>
          <a:p>
            <a:pPr lvl="0"/>
            <a:r>
              <a:rPr lang="en-US"/>
              <a:t>Limit lines per slide to six.</a:t>
            </a:r>
          </a:p>
          <a:p>
            <a:pPr lvl="0"/>
            <a:r>
              <a:rPr lang="en-US"/>
              <a:t>That’s a maximum of thirtysix words. </a:t>
            </a:r>
          </a:p>
          <a:p>
            <a:pPr lvl="0"/>
            <a:r>
              <a:rPr lang="en-US"/>
              <a:t>The audience either reads or listens.</a:t>
            </a:r>
          </a:p>
        </p:txBody>
      </p:sp>
      <p:sp>
        <p:nvSpPr>
          <p:cNvPr id="9" name="Number"/>
          <p:cNvSpPr>
            <a:spLocks noGrp="1"/>
          </p:cNvSpPr>
          <p:nvPr>
            <p:ph type="sldNum" sz="quarter" idx="12"/>
          </p:nvPr>
        </p:nvSpPr>
        <p:spPr bwMode="invGray">
          <a:xfrm>
            <a:off x="10532853" y="6418454"/>
            <a:ext cx="1214032" cy="439546"/>
          </a:xfrm>
        </p:spPr>
        <p:txBody>
          <a:bodyPr/>
          <a:lstStyle/>
          <a:p>
            <a:fld id="{C77968C3-7B7E-411D-B105-08F43D0B3F8A}" type="slidenum">
              <a:rPr lang="en-US" smtClean="0"/>
              <a:t>‹#›</a:t>
            </a:fld>
            <a:endParaRPr lang="en-US"/>
          </a:p>
        </p:txBody>
      </p:sp>
      <p:sp>
        <p:nvSpPr>
          <p:cNvPr id="12" name="Footer"/>
          <p:cNvSpPr>
            <a:spLocks noGrp="1"/>
          </p:cNvSpPr>
          <p:nvPr>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18" name="Date"/>
          <p:cNvSpPr>
            <a:spLocks noGrp="1"/>
          </p:cNvSpPr>
          <p:nvPr>
            <p:ph type="dt" sz="half" idx="14"/>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11" name="Picture 10"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1020980" y="5945489"/>
            <a:ext cx="431322" cy="184030"/>
          </a:xfrm>
          <a:prstGeom prst="rect">
            <a:avLst/>
          </a:prstGeom>
        </p:spPr>
      </p:pic>
      <p:sp>
        <p:nvSpPr>
          <p:cNvPr id="2" name="Title 3"/>
          <p:cNvSpPr>
            <a:spLocks noGrp="1"/>
          </p:cNvSpPr>
          <p:nvPr>
            <p:ph type="title" hasCustomPrompt="1"/>
          </p:nvPr>
        </p:nvSpPr>
        <p:spPr bwMode="black">
          <a:xfrm>
            <a:off x="723900" y="434897"/>
            <a:ext cx="10744200" cy="1165303"/>
          </a:xfrm>
        </p:spPr>
        <p:txBody>
          <a:bodyPr>
            <a:normAutofit/>
          </a:bodyPr>
          <a:lstStyle>
            <a:lvl1pPr algn="ctr">
              <a:defRPr sz="4000">
                <a:solidFill>
                  <a:schemeClr val="bg2"/>
                </a:solidFill>
              </a:defRPr>
            </a:lvl1pPr>
          </a:lstStyle>
          <a:p>
            <a:r>
              <a:rPr lang="en-US"/>
              <a:t>Title - 1 column slide</a:t>
            </a:r>
          </a:p>
        </p:txBody>
      </p:sp>
    </p:spTree>
    <p:extLst>
      <p:ext uri="{BB962C8B-B14F-4D97-AF65-F5344CB8AC3E}">
        <p14:creationId xmlns:p14="http://schemas.microsoft.com/office/powerpoint/2010/main" val="212345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bullets 1/2 1/2">
    <p:spTree>
      <p:nvGrpSpPr>
        <p:cNvPr id="1" name=""/>
        <p:cNvGrpSpPr/>
        <p:nvPr/>
      </p:nvGrpSpPr>
      <p:grpSpPr>
        <a:xfrm>
          <a:off x="0" y="0"/>
          <a:ext cx="0" cy="0"/>
          <a:chOff x="0" y="0"/>
          <a:chExt cx="0" cy="0"/>
        </a:xfrm>
      </p:grpSpPr>
      <p:sp>
        <p:nvSpPr>
          <p:cNvPr id="18"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y background" descr="background"/>
          <p:cNvSpPr/>
          <p:nvPr userDrawn="1"/>
        </p:nvSpPr>
        <p:spPr>
          <a:xfrm>
            <a:off x="6096000" y="1371600"/>
            <a:ext cx="6096000" cy="499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umber"/>
          <p:cNvSpPr>
            <a:spLocks noGrp="1"/>
          </p:cNvSpPr>
          <p:nvPr>
            <p:ph type="sldNum" sz="quarter" idx="12"/>
          </p:nvPr>
        </p:nvSpPr>
        <p:spPr bwMode="invGray">
          <a:xfrm>
            <a:off x="10532854" y="6418454"/>
            <a:ext cx="1214030" cy="439545"/>
          </a:xfrm>
        </p:spPr>
        <p:txBody>
          <a:bodyPr/>
          <a:lstStyle/>
          <a:p>
            <a:fld id="{C77968C3-7B7E-411D-B105-08F43D0B3F8A}" type="slidenum">
              <a:rPr lang="en-US" smtClean="0"/>
              <a:t>‹#›</a:t>
            </a:fld>
            <a:endParaRPr lang="en-US"/>
          </a:p>
        </p:txBody>
      </p:sp>
      <p:sp>
        <p:nvSpPr>
          <p:cNvPr id="15" name="Footer"/>
          <p:cNvSpPr>
            <a:spLocks noGrp="1"/>
          </p:cNvSpPr>
          <p:nvPr>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14" name="Picture 13"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1020980" y="5945489"/>
            <a:ext cx="431322" cy="184030"/>
          </a:xfrm>
          <a:prstGeom prst="rect">
            <a:avLst/>
          </a:prstGeom>
        </p:spPr>
      </p:pic>
      <p:sp>
        <p:nvSpPr>
          <p:cNvPr id="4" name="Text Placeholder 3"/>
          <p:cNvSpPr>
            <a:spLocks noGrp="1"/>
          </p:cNvSpPr>
          <p:nvPr>
            <p:ph type="body" sz="half" idx="2" hasCustomPrompt="1"/>
          </p:nvPr>
        </p:nvSpPr>
        <p:spPr bwMode="black">
          <a:xfrm>
            <a:off x="6248400" y="1828800"/>
            <a:ext cx="5219700" cy="4305300"/>
          </a:xfrm>
        </p:spPr>
        <p:txBody>
          <a:bodyPr anchor="t">
            <a:normAutofit/>
          </a:bodyPr>
          <a:lstStyle>
            <a:lvl1pPr marL="0" indent="0">
              <a:buNone/>
              <a:defRPr sz="36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 name="Title 4"/>
          <p:cNvSpPr>
            <a:spLocks noGrp="1"/>
          </p:cNvSpPr>
          <p:nvPr>
            <p:ph type="title" hasCustomPrompt="1"/>
          </p:nvPr>
        </p:nvSpPr>
        <p:spPr bwMode="black">
          <a:xfrm>
            <a:off x="723900" y="468350"/>
            <a:ext cx="10744200" cy="1131849"/>
          </a:xfrm>
        </p:spPr>
        <p:txBody>
          <a:bodyPr anchor="b">
            <a:normAutofit/>
          </a:bodyPr>
          <a:lstStyle>
            <a:lvl1pPr algn="ctr">
              <a:defRPr sz="4000">
                <a:solidFill>
                  <a:schemeClr val="bg2"/>
                </a:solidFill>
              </a:defRPr>
            </a:lvl1pPr>
          </a:lstStyle>
          <a:p>
            <a:r>
              <a:rPr lang="en-US"/>
              <a:t>Title - 2 column slide A</a:t>
            </a:r>
          </a:p>
        </p:txBody>
      </p:sp>
      <p:sp>
        <p:nvSpPr>
          <p:cNvPr id="11" name="Content Placeholder 3"/>
          <p:cNvSpPr>
            <a:spLocks noGrp="1"/>
          </p:cNvSpPr>
          <p:nvPr>
            <p:ph sz="half" idx="31" hasCustomPrompt="1"/>
          </p:nvPr>
        </p:nvSpPr>
        <p:spPr>
          <a:xfrm>
            <a:off x="723900" y="1830193"/>
            <a:ext cx="5219700" cy="4299326"/>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Tree>
    <p:extLst>
      <p:ext uri="{BB962C8B-B14F-4D97-AF65-F5344CB8AC3E}">
        <p14:creationId xmlns:p14="http://schemas.microsoft.com/office/powerpoint/2010/main" val="131548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 &amp; text 2/3 1/3">
    <p:spTree>
      <p:nvGrpSpPr>
        <p:cNvPr id="1" name=""/>
        <p:cNvGrpSpPr/>
        <p:nvPr/>
      </p:nvGrpSpPr>
      <p:grpSpPr>
        <a:xfrm>
          <a:off x="0" y="0"/>
          <a:ext cx="0" cy="0"/>
          <a:chOff x="0" y="0"/>
          <a:chExt cx="0" cy="0"/>
        </a:xfrm>
      </p:grpSpPr>
      <p:sp>
        <p:nvSpPr>
          <p:cNvPr id="14"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a:spLocks noGrp="1"/>
          </p:cNvSpPr>
          <p:nvPr>
            <p:ph sz="half" idx="31" hasCustomPrompt="1"/>
          </p:nvPr>
        </p:nvSpPr>
        <p:spPr>
          <a:xfrm>
            <a:off x="723900" y="1830193"/>
            <a:ext cx="7086600" cy="4303907"/>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17" name="Number"/>
          <p:cNvSpPr>
            <a:spLocks noGrp="1"/>
          </p:cNvSpPr>
          <p:nvPr>
            <p:ph type="sldNum" sz="quarter" idx="12"/>
          </p:nvPr>
        </p:nvSpPr>
        <p:spPr bwMode="invGray">
          <a:xfrm>
            <a:off x="10532853" y="6417229"/>
            <a:ext cx="1222000" cy="440769"/>
          </a:xfrm>
        </p:spPr>
        <p:txBody>
          <a:bodyPr/>
          <a:lstStyle/>
          <a:p>
            <a:fld id="{C77968C3-7B7E-411D-B105-08F43D0B3F8A}" type="slidenum">
              <a:rPr lang="en-US" smtClean="0"/>
              <a:t>‹#›</a:t>
            </a:fld>
            <a:endParaRPr lang="en-US"/>
          </a:p>
        </p:txBody>
      </p:sp>
      <p:sp>
        <p:nvSpPr>
          <p:cNvPr id="12" name="Footer"/>
          <p:cNvSpPr>
            <a:spLocks noGrp="1"/>
          </p:cNvSpPr>
          <p:nvPr>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0" name="Date"/>
          <p:cNvSpPr>
            <a:spLocks noGrp="1"/>
          </p:cNvSpPr>
          <p:nvPr>
            <p:ph type="dt" sz="half" idx="13"/>
          </p:nvPr>
        </p:nvSpPr>
        <p:spPr bwMode="invGray">
          <a:xfrm>
            <a:off x="433137" y="6418454"/>
            <a:ext cx="1226011"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11" name="Picture 10"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1020980" y="5945489"/>
            <a:ext cx="431322" cy="184030"/>
          </a:xfrm>
          <a:prstGeom prst="rect">
            <a:avLst/>
          </a:prstGeom>
        </p:spPr>
      </p:pic>
      <p:sp>
        <p:nvSpPr>
          <p:cNvPr id="4" name="Text Placeholder 3"/>
          <p:cNvSpPr>
            <a:spLocks noGrp="1"/>
          </p:cNvSpPr>
          <p:nvPr>
            <p:ph type="body" sz="half" idx="2" hasCustomPrompt="1"/>
          </p:nvPr>
        </p:nvSpPr>
        <p:spPr bwMode="black">
          <a:xfrm>
            <a:off x="8077200" y="1828800"/>
            <a:ext cx="3375102" cy="4300719"/>
          </a:xfrm>
        </p:spPr>
        <p:txBody>
          <a:bodyPr anchor="ctr">
            <a:normAutofit/>
          </a:bodyPr>
          <a:lstStyle>
            <a:lvl1pPr marL="0" indent="0" algn="l">
              <a:buNone/>
              <a:defRPr sz="40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 name="Title 5"/>
          <p:cNvSpPr>
            <a:spLocks noGrp="1"/>
          </p:cNvSpPr>
          <p:nvPr>
            <p:ph type="title" hasCustomPrompt="1"/>
          </p:nvPr>
        </p:nvSpPr>
        <p:spPr bwMode="black">
          <a:xfrm>
            <a:off x="723900" y="434898"/>
            <a:ext cx="10728402" cy="1164294"/>
          </a:xfrm>
        </p:spPr>
        <p:txBody>
          <a:bodyPr anchor="b">
            <a:normAutofit/>
          </a:bodyPr>
          <a:lstStyle>
            <a:lvl1pPr algn="ctr">
              <a:defRPr sz="4000" baseline="0">
                <a:solidFill>
                  <a:schemeClr val="bg2"/>
                </a:solidFill>
              </a:defRPr>
            </a:lvl1pPr>
          </a:lstStyle>
          <a:p>
            <a:r>
              <a:rPr lang="en-US"/>
              <a:t>Title – 2 column slide B</a:t>
            </a:r>
          </a:p>
        </p:txBody>
      </p:sp>
    </p:spTree>
    <p:extLst>
      <p:ext uri="{BB962C8B-B14F-4D97-AF65-F5344CB8AC3E}">
        <p14:creationId xmlns:p14="http://schemas.microsoft.com/office/powerpoint/2010/main" val="996106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 w text 1/3 1/3 1/3">
    <p:spTree>
      <p:nvGrpSpPr>
        <p:cNvPr id="1" name=""/>
        <p:cNvGrpSpPr/>
        <p:nvPr/>
      </p:nvGrpSpPr>
      <p:grpSpPr>
        <a:xfrm>
          <a:off x="0" y="0"/>
          <a:ext cx="0" cy="0"/>
          <a:chOff x="0" y="0"/>
          <a:chExt cx="0" cy="0"/>
        </a:xfrm>
      </p:grpSpPr>
      <p:sp>
        <p:nvSpPr>
          <p:cNvPr id="16"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Number"/>
          <p:cNvSpPr>
            <a:spLocks noGrp="1"/>
          </p:cNvSpPr>
          <p:nvPr>
            <p:ph type="sldNum" sz="quarter" idx="12"/>
          </p:nvPr>
        </p:nvSpPr>
        <p:spPr bwMode="invGray">
          <a:xfrm>
            <a:off x="10532853" y="6418454"/>
            <a:ext cx="1214032" cy="439546"/>
          </a:xfrm>
        </p:spPr>
        <p:txBody>
          <a:bodyPr/>
          <a:lstStyle/>
          <a:p>
            <a:fld id="{C77968C3-7B7E-411D-B105-08F43D0B3F8A}" type="slidenum">
              <a:rPr lang="en-US" smtClean="0"/>
              <a:t>‹#›</a:t>
            </a:fld>
            <a:endParaRPr lang="en-US"/>
          </a:p>
        </p:txBody>
      </p:sp>
      <p:sp>
        <p:nvSpPr>
          <p:cNvPr id="23" name="Footer"/>
          <p:cNvSpPr>
            <a:spLocks noGrp="1"/>
          </p:cNvSpPr>
          <p:nvPr>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1" name="Date"/>
          <p:cNvSpPr>
            <a:spLocks noGrp="1"/>
          </p:cNvSpPr>
          <p:nvPr>
            <p:ph type="dt" sz="half" idx="20"/>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22" name="mn"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white">
          <a:xfrm>
            <a:off x="11020980" y="5945489"/>
            <a:ext cx="431322" cy="184030"/>
          </a:xfrm>
          <a:prstGeom prst="rect">
            <a:avLst/>
          </a:prstGeom>
        </p:spPr>
      </p:pic>
      <p:sp>
        <p:nvSpPr>
          <p:cNvPr id="19" name="Text Placeholder 3"/>
          <p:cNvSpPr>
            <a:spLocks noGrp="1"/>
          </p:cNvSpPr>
          <p:nvPr>
            <p:ph type="body" sz="half" idx="19" hasCustomPrompt="1"/>
          </p:nvPr>
        </p:nvSpPr>
        <p:spPr bwMode="black">
          <a:xfrm>
            <a:off x="8084820" y="4800600"/>
            <a:ext cx="3383281"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8" name="Text Placeholder 2"/>
          <p:cNvSpPr>
            <a:spLocks noGrp="1"/>
          </p:cNvSpPr>
          <p:nvPr>
            <p:ph type="body" sz="half" idx="18" hasCustomPrompt="1"/>
          </p:nvPr>
        </p:nvSpPr>
        <p:spPr bwMode="black">
          <a:xfrm>
            <a:off x="4404360" y="4800600"/>
            <a:ext cx="3383280" cy="1328919"/>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4" name="Text Placeholder 1"/>
          <p:cNvSpPr>
            <a:spLocks noGrp="1"/>
          </p:cNvSpPr>
          <p:nvPr>
            <p:ph type="body" sz="half" idx="2" hasCustomPrompt="1"/>
          </p:nvPr>
        </p:nvSpPr>
        <p:spPr bwMode="black">
          <a:xfrm>
            <a:off x="723900" y="4800600"/>
            <a:ext cx="3379748"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 name="Title 7"/>
          <p:cNvSpPr>
            <a:spLocks noGrp="1"/>
          </p:cNvSpPr>
          <p:nvPr>
            <p:ph type="title" hasCustomPrompt="1"/>
          </p:nvPr>
        </p:nvSpPr>
        <p:spPr bwMode="black">
          <a:xfrm>
            <a:off x="723899" y="445168"/>
            <a:ext cx="10744202" cy="1157820"/>
          </a:xfrm>
        </p:spPr>
        <p:txBody>
          <a:bodyPr anchor="b">
            <a:normAutofit/>
          </a:bodyPr>
          <a:lstStyle>
            <a:lvl1pPr algn="ctr">
              <a:defRPr sz="4000" baseline="0">
                <a:solidFill>
                  <a:schemeClr val="bg2"/>
                </a:solidFill>
              </a:defRPr>
            </a:lvl1pPr>
          </a:lstStyle>
          <a:p>
            <a:r>
              <a:rPr lang="en-US"/>
              <a:t>Title - 3 column / 2 row slide</a:t>
            </a:r>
          </a:p>
        </p:txBody>
      </p:sp>
      <p:sp>
        <p:nvSpPr>
          <p:cNvPr id="15" name="Content Placeholder 3"/>
          <p:cNvSpPr>
            <a:spLocks noGrp="1"/>
          </p:cNvSpPr>
          <p:nvPr>
            <p:ph sz="half" idx="31" hasCustomPrompt="1"/>
          </p:nvPr>
        </p:nvSpPr>
        <p:spPr>
          <a:xfrm>
            <a:off x="723900" y="1830193"/>
            <a:ext cx="33909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17" name="Content Placeholder 3"/>
          <p:cNvSpPr>
            <a:spLocks noGrp="1"/>
          </p:cNvSpPr>
          <p:nvPr>
            <p:ph sz="half" idx="32" hasCustomPrompt="1"/>
          </p:nvPr>
        </p:nvSpPr>
        <p:spPr>
          <a:xfrm>
            <a:off x="4396740" y="1830193"/>
            <a:ext cx="341376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20" name="Content Placeholder 3"/>
          <p:cNvSpPr>
            <a:spLocks noGrp="1"/>
          </p:cNvSpPr>
          <p:nvPr>
            <p:ph sz="half" idx="33" hasCustomPrompt="1"/>
          </p:nvPr>
        </p:nvSpPr>
        <p:spPr>
          <a:xfrm>
            <a:off x="8081010" y="1830193"/>
            <a:ext cx="33909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Tree>
    <p:extLst>
      <p:ext uri="{BB962C8B-B14F-4D97-AF65-F5344CB8AC3E}">
        <p14:creationId xmlns:p14="http://schemas.microsoft.com/office/powerpoint/2010/main" val="109259232"/>
      </p:ext>
    </p:extLst>
  </p:cSld>
  <p:clrMapOvr>
    <a:masterClrMapping/>
  </p:clrMapOvr>
  <p:extLst>
    <p:ext uri="{DCECCB84-F9BA-43D5-87BE-67443E8EF086}">
      <p15:sldGuideLst xmlns:p15="http://schemas.microsoft.com/office/powerpoint/2012/main">
        <p15:guide id="1" orient="horz" pos="3024">
          <p15:clr>
            <a:srgbClr val="FBAE40"/>
          </p15:clr>
        </p15:guide>
        <p15:guide id="2" orient="horz" pos="2904">
          <p15:clr>
            <a:srgbClr val="FBAE40"/>
          </p15:clr>
        </p15:guide>
        <p15:guide id="3" pos="2592" userDrawn="1">
          <p15:clr>
            <a:srgbClr val="FBAE40"/>
          </p15:clr>
        </p15:guide>
        <p15:guide id="4" pos="4920" userDrawn="1">
          <p15:clr>
            <a:srgbClr val="FBAE40"/>
          </p15:clr>
        </p15:guide>
        <p15:guide id="6" pos="2760" userDrawn="1">
          <p15:clr>
            <a:srgbClr val="FBAE40"/>
          </p15:clr>
        </p15:guide>
        <p15:guide id="7" pos="50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 w text 1/3 1/3 1/3">
    <p:spTree>
      <p:nvGrpSpPr>
        <p:cNvPr id="1" name=""/>
        <p:cNvGrpSpPr/>
        <p:nvPr/>
      </p:nvGrpSpPr>
      <p:grpSpPr>
        <a:xfrm>
          <a:off x="0" y="0"/>
          <a:ext cx="0" cy="0"/>
          <a:chOff x="0" y="0"/>
          <a:chExt cx="0" cy="0"/>
        </a:xfrm>
      </p:grpSpPr>
      <p:sp>
        <p:nvSpPr>
          <p:cNvPr id="16"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Number"/>
          <p:cNvSpPr>
            <a:spLocks noGrp="1"/>
          </p:cNvSpPr>
          <p:nvPr>
            <p:ph type="sldNum" sz="quarter" idx="12"/>
          </p:nvPr>
        </p:nvSpPr>
        <p:spPr bwMode="invGray">
          <a:xfrm>
            <a:off x="10532853" y="6418454"/>
            <a:ext cx="1214032" cy="439546"/>
          </a:xfrm>
        </p:spPr>
        <p:txBody>
          <a:bodyPr/>
          <a:lstStyle/>
          <a:p>
            <a:fld id="{C77968C3-7B7E-411D-B105-08F43D0B3F8A}" type="slidenum">
              <a:rPr lang="en-US" smtClean="0"/>
              <a:t>‹#›</a:t>
            </a:fld>
            <a:endParaRPr lang="en-US"/>
          </a:p>
        </p:txBody>
      </p:sp>
      <p:sp>
        <p:nvSpPr>
          <p:cNvPr id="23" name="Footer"/>
          <p:cNvSpPr>
            <a:spLocks noGrp="1"/>
          </p:cNvSpPr>
          <p:nvPr>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1" name="Date"/>
          <p:cNvSpPr>
            <a:spLocks noGrp="1"/>
          </p:cNvSpPr>
          <p:nvPr>
            <p:ph type="dt" sz="half" idx="20"/>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22" name="mn"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0980" y="5945489"/>
            <a:ext cx="431322" cy="184030"/>
          </a:xfrm>
          <a:prstGeom prst="rect">
            <a:avLst/>
          </a:prstGeom>
        </p:spPr>
      </p:pic>
      <p:sp>
        <p:nvSpPr>
          <p:cNvPr id="19" name="Text Placeholder 3"/>
          <p:cNvSpPr>
            <a:spLocks noGrp="1"/>
          </p:cNvSpPr>
          <p:nvPr>
            <p:ph type="body" sz="half" idx="19" hasCustomPrompt="1"/>
          </p:nvPr>
        </p:nvSpPr>
        <p:spPr bwMode="black">
          <a:xfrm>
            <a:off x="8991598" y="4800600"/>
            <a:ext cx="2476503"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8" name="Text Placeholder 2"/>
          <p:cNvSpPr>
            <a:spLocks noGrp="1"/>
          </p:cNvSpPr>
          <p:nvPr>
            <p:ph type="body" sz="half" idx="18" hasCustomPrompt="1"/>
          </p:nvPr>
        </p:nvSpPr>
        <p:spPr bwMode="black">
          <a:xfrm>
            <a:off x="3505200" y="4800600"/>
            <a:ext cx="2438399" cy="1328919"/>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4" name="Text Placeholder 1"/>
          <p:cNvSpPr>
            <a:spLocks noGrp="1"/>
          </p:cNvSpPr>
          <p:nvPr>
            <p:ph type="body" sz="half" idx="2" hasCustomPrompt="1"/>
          </p:nvPr>
        </p:nvSpPr>
        <p:spPr bwMode="black">
          <a:xfrm>
            <a:off x="723900" y="4800600"/>
            <a:ext cx="2476500"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 name="Title 7"/>
          <p:cNvSpPr>
            <a:spLocks noGrp="1"/>
          </p:cNvSpPr>
          <p:nvPr>
            <p:ph type="title" hasCustomPrompt="1"/>
          </p:nvPr>
        </p:nvSpPr>
        <p:spPr bwMode="black">
          <a:xfrm>
            <a:off x="723899" y="445168"/>
            <a:ext cx="10744202" cy="1157820"/>
          </a:xfrm>
        </p:spPr>
        <p:txBody>
          <a:bodyPr anchor="b">
            <a:normAutofit/>
          </a:bodyPr>
          <a:lstStyle>
            <a:lvl1pPr algn="ctr">
              <a:defRPr sz="4000" baseline="0">
                <a:solidFill>
                  <a:schemeClr val="bg2"/>
                </a:solidFill>
              </a:defRPr>
            </a:lvl1pPr>
          </a:lstStyle>
          <a:p>
            <a:r>
              <a:rPr lang="en-US"/>
              <a:t>Title - 4 column / 2 row</a:t>
            </a:r>
          </a:p>
        </p:txBody>
      </p:sp>
      <p:sp>
        <p:nvSpPr>
          <p:cNvPr id="26" name="Text Placeholder 2"/>
          <p:cNvSpPr>
            <a:spLocks noGrp="1"/>
          </p:cNvSpPr>
          <p:nvPr>
            <p:ph type="body" sz="half" idx="21" hasCustomPrompt="1"/>
          </p:nvPr>
        </p:nvSpPr>
        <p:spPr bwMode="black">
          <a:xfrm>
            <a:off x="6248399" y="4800599"/>
            <a:ext cx="2438399" cy="1328919"/>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27" name="Content Placeholder 3"/>
          <p:cNvSpPr>
            <a:spLocks noGrp="1"/>
          </p:cNvSpPr>
          <p:nvPr>
            <p:ph sz="half" idx="31" hasCustomPrompt="1"/>
          </p:nvPr>
        </p:nvSpPr>
        <p:spPr>
          <a:xfrm>
            <a:off x="723900" y="1830193"/>
            <a:ext cx="24765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28" name="Content Placeholder 3"/>
          <p:cNvSpPr>
            <a:spLocks noGrp="1"/>
          </p:cNvSpPr>
          <p:nvPr>
            <p:ph sz="half" idx="32" hasCustomPrompt="1"/>
          </p:nvPr>
        </p:nvSpPr>
        <p:spPr>
          <a:xfrm>
            <a:off x="3505199" y="1828800"/>
            <a:ext cx="2438399"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29" name="Content Placeholder 3"/>
          <p:cNvSpPr>
            <a:spLocks noGrp="1"/>
          </p:cNvSpPr>
          <p:nvPr>
            <p:ph sz="half" idx="33" hasCustomPrompt="1"/>
          </p:nvPr>
        </p:nvSpPr>
        <p:spPr>
          <a:xfrm>
            <a:off x="6248401" y="1845413"/>
            <a:ext cx="24384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30" name="Content Placeholder 3"/>
          <p:cNvSpPr>
            <a:spLocks noGrp="1"/>
          </p:cNvSpPr>
          <p:nvPr>
            <p:ph sz="half" idx="34" hasCustomPrompt="1"/>
          </p:nvPr>
        </p:nvSpPr>
        <p:spPr>
          <a:xfrm>
            <a:off x="8991601" y="1845412"/>
            <a:ext cx="24765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Tree>
    <p:extLst>
      <p:ext uri="{BB962C8B-B14F-4D97-AF65-F5344CB8AC3E}">
        <p14:creationId xmlns:p14="http://schemas.microsoft.com/office/powerpoint/2010/main" val="3036028900"/>
      </p:ext>
    </p:extLst>
  </p:cSld>
  <p:clrMapOvr>
    <a:masterClrMapping/>
  </p:clrMapOvr>
  <p:extLst>
    <p:ext uri="{DCECCB84-F9BA-43D5-87BE-67443E8EF086}">
      <p15:sldGuideLst xmlns:p15="http://schemas.microsoft.com/office/powerpoint/2012/main">
        <p15:guide id="1" orient="horz" pos="3024">
          <p15:clr>
            <a:srgbClr val="FBAE40"/>
          </p15:clr>
        </p15:guide>
        <p15:guide id="2" orient="horz" pos="2904">
          <p15:clr>
            <a:srgbClr val="FBAE40"/>
          </p15:clr>
        </p15:guide>
        <p15:guide id="3" pos="2592">
          <p15:clr>
            <a:srgbClr val="FBAE40"/>
          </p15:clr>
        </p15:guide>
        <p15:guide id="4" pos="4920">
          <p15:clr>
            <a:srgbClr val="FBAE40"/>
          </p15:clr>
        </p15:guide>
        <p15:guide id="6" pos="2760">
          <p15:clr>
            <a:srgbClr val="FBAE40"/>
          </p15:clr>
        </p15:guide>
        <p15:guide id="7" pos="5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 w text 1/4 1/4 1/4 1/4">
    <p:spTree>
      <p:nvGrpSpPr>
        <p:cNvPr id="1" name=""/>
        <p:cNvGrpSpPr/>
        <p:nvPr/>
      </p:nvGrpSpPr>
      <p:grpSpPr>
        <a:xfrm>
          <a:off x="0" y="0"/>
          <a:ext cx="0" cy="0"/>
          <a:chOff x="0" y="0"/>
          <a:chExt cx="0" cy="0"/>
        </a:xfrm>
      </p:grpSpPr>
      <p:sp>
        <p:nvSpPr>
          <p:cNvPr id="22"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3"/>
          <p:cNvSpPr>
            <a:spLocks noGrp="1"/>
          </p:cNvSpPr>
          <p:nvPr>
            <p:ph type="body" sz="half" idx="19" hasCustomPrompt="1"/>
          </p:nvPr>
        </p:nvSpPr>
        <p:spPr>
          <a:xfrm>
            <a:off x="9486900" y="4800600"/>
            <a:ext cx="1981201"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47" name="Text Placeholder 3"/>
          <p:cNvSpPr>
            <a:spLocks noGrp="1"/>
          </p:cNvSpPr>
          <p:nvPr>
            <p:ph type="body" sz="half" idx="32" hasCustomPrompt="1"/>
          </p:nvPr>
        </p:nvSpPr>
        <p:spPr>
          <a:xfrm>
            <a:off x="723900" y="4813404"/>
            <a:ext cx="1981201"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49" name="Text Placeholder 3"/>
          <p:cNvSpPr>
            <a:spLocks noGrp="1"/>
          </p:cNvSpPr>
          <p:nvPr>
            <p:ph type="body" sz="half" idx="34" hasCustomPrompt="1"/>
          </p:nvPr>
        </p:nvSpPr>
        <p:spPr>
          <a:xfrm>
            <a:off x="2933700" y="4813404"/>
            <a:ext cx="1943101"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51" name="Text Placeholder 3"/>
          <p:cNvSpPr>
            <a:spLocks noGrp="1"/>
          </p:cNvSpPr>
          <p:nvPr>
            <p:ph type="body" sz="half" idx="36" hasCustomPrompt="1"/>
          </p:nvPr>
        </p:nvSpPr>
        <p:spPr>
          <a:xfrm>
            <a:off x="5111723" y="4812011"/>
            <a:ext cx="1974878"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53" name="Text Placeholder 3"/>
          <p:cNvSpPr>
            <a:spLocks noGrp="1"/>
          </p:cNvSpPr>
          <p:nvPr>
            <p:ph type="body" sz="half" idx="38" hasCustomPrompt="1"/>
          </p:nvPr>
        </p:nvSpPr>
        <p:spPr>
          <a:xfrm>
            <a:off x="7315200" y="4812011"/>
            <a:ext cx="1943101" cy="1333500"/>
          </a:xfrm>
        </p:spPr>
        <p:txBody>
          <a:bodyPr>
            <a:normAutofit/>
          </a:bodyPr>
          <a:lstStyle>
            <a:lvl1pPr marL="0" indent="0" algn="ctr">
              <a:buNone/>
              <a:defRPr sz="2400" b="1">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7" name="Number"/>
          <p:cNvSpPr>
            <a:spLocks noGrp="1"/>
          </p:cNvSpPr>
          <p:nvPr>
            <p:ph type="sldNum" sz="quarter" idx="12"/>
          </p:nvPr>
        </p:nvSpPr>
        <p:spPr bwMode="invGray">
          <a:xfrm>
            <a:off x="10532854" y="6418454"/>
            <a:ext cx="1231684" cy="439546"/>
          </a:xfrm>
        </p:spPr>
        <p:txBody>
          <a:bodyPr/>
          <a:lstStyle/>
          <a:p>
            <a:fld id="{C77968C3-7B7E-411D-B105-08F43D0B3F8A}" type="slidenum">
              <a:rPr lang="en-US" smtClean="0"/>
              <a:t>‹#›</a:t>
            </a:fld>
            <a:endParaRPr lang="en-US"/>
          </a:p>
        </p:txBody>
      </p:sp>
      <p:sp>
        <p:nvSpPr>
          <p:cNvPr id="27" name="Footer"/>
          <p:cNvSpPr>
            <a:spLocks noGrp="1"/>
          </p:cNvSpPr>
          <p:nvPr>
            <p:ph type="ftr" sz="quarter" idx="3"/>
          </p:nvPr>
        </p:nvSpPr>
        <p:spPr bwMode="invGray">
          <a:xfrm>
            <a:off x="1659148" y="6418455"/>
            <a:ext cx="8873704" cy="43954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6" name="Date"/>
          <p:cNvSpPr>
            <a:spLocks noGrp="1"/>
          </p:cNvSpPr>
          <p:nvPr>
            <p:ph type="dt" sz="half" idx="21"/>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21" name="mn"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1020980" y="5945489"/>
            <a:ext cx="431322" cy="184030"/>
          </a:xfrm>
          <a:prstGeom prst="rect">
            <a:avLst/>
          </a:prstGeom>
        </p:spPr>
      </p:pic>
      <p:sp>
        <p:nvSpPr>
          <p:cNvPr id="2" name="Title 6"/>
          <p:cNvSpPr>
            <a:spLocks noGrp="1"/>
          </p:cNvSpPr>
          <p:nvPr>
            <p:ph type="title" hasCustomPrompt="1"/>
          </p:nvPr>
        </p:nvSpPr>
        <p:spPr bwMode="black">
          <a:xfrm>
            <a:off x="723900" y="434898"/>
            <a:ext cx="10744200" cy="1165302"/>
          </a:xfrm>
        </p:spPr>
        <p:txBody>
          <a:bodyPr anchor="b">
            <a:normAutofit/>
          </a:bodyPr>
          <a:lstStyle>
            <a:lvl1pPr algn="ctr">
              <a:defRPr sz="4000" baseline="0">
                <a:solidFill>
                  <a:schemeClr val="bg2"/>
                </a:solidFill>
              </a:defRPr>
            </a:lvl1pPr>
          </a:lstStyle>
          <a:p>
            <a:r>
              <a:rPr lang="en-US"/>
              <a:t>Title - 5 column / 2 row</a:t>
            </a:r>
          </a:p>
        </p:txBody>
      </p:sp>
      <p:sp>
        <p:nvSpPr>
          <p:cNvPr id="34" name="Content Placeholder 3"/>
          <p:cNvSpPr>
            <a:spLocks noGrp="1"/>
          </p:cNvSpPr>
          <p:nvPr>
            <p:ph sz="half" idx="30" hasCustomPrompt="1"/>
          </p:nvPr>
        </p:nvSpPr>
        <p:spPr>
          <a:xfrm>
            <a:off x="9486900" y="1817389"/>
            <a:ext cx="19812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46" name="Content Placeholder 3"/>
          <p:cNvSpPr>
            <a:spLocks noGrp="1"/>
          </p:cNvSpPr>
          <p:nvPr>
            <p:ph sz="half" idx="31" hasCustomPrompt="1"/>
          </p:nvPr>
        </p:nvSpPr>
        <p:spPr>
          <a:xfrm>
            <a:off x="723900" y="1830193"/>
            <a:ext cx="19812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48" name="Content Placeholder 3"/>
          <p:cNvSpPr>
            <a:spLocks noGrp="1"/>
          </p:cNvSpPr>
          <p:nvPr>
            <p:ph sz="half" idx="33" hasCustomPrompt="1"/>
          </p:nvPr>
        </p:nvSpPr>
        <p:spPr>
          <a:xfrm>
            <a:off x="2933700" y="1830193"/>
            <a:ext cx="19431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50" name="Content Placeholder 3"/>
          <p:cNvSpPr>
            <a:spLocks noGrp="1"/>
          </p:cNvSpPr>
          <p:nvPr>
            <p:ph sz="half" idx="35" hasCustomPrompt="1"/>
          </p:nvPr>
        </p:nvSpPr>
        <p:spPr>
          <a:xfrm>
            <a:off x="5111722" y="1828800"/>
            <a:ext cx="1974877"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
        <p:nvSpPr>
          <p:cNvPr id="52" name="Content Placeholder 3"/>
          <p:cNvSpPr>
            <a:spLocks noGrp="1"/>
          </p:cNvSpPr>
          <p:nvPr>
            <p:ph sz="half" idx="37" hasCustomPrompt="1"/>
          </p:nvPr>
        </p:nvSpPr>
        <p:spPr>
          <a:xfrm>
            <a:off x="7315200" y="1828800"/>
            <a:ext cx="1943100" cy="2792711"/>
          </a:xfrm>
          <a:solidFill>
            <a:schemeClr val="bg2">
              <a:lumMod val="85000"/>
            </a:schemeClr>
          </a:solidFill>
        </p:spPr>
        <p:txBody>
          <a:bodyPr>
            <a:normAutofit/>
          </a:bodyPr>
          <a:lstStyle>
            <a:lvl1pPr marL="0" indent="0" algn="ctr">
              <a:buClr>
                <a:schemeClr val="accent1"/>
              </a:buClr>
              <a:buFontTx/>
              <a:buNone/>
              <a:defRPr sz="1200"/>
            </a:lvl1pPr>
            <a:lvl2pPr marL="396875" indent="0" algn="ctr">
              <a:buClr>
                <a:schemeClr val="accent1"/>
              </a:buClr>
              <a:buFontTx/>
              <a:buNone/>
              <a:defRPr sz="1200"/>
            </a:lvl2pPr>
            <a:lvl3pPr marL="741363" indent="0" algn="ctr">
              <a:buClr>
                <a:schemeClr val="accent1"/>
              </a:buClr>
              <a:buFontTx/>
              <a:buNone/>
              <a:defRPr sz="1200"/>
            </a:lvl3pPr>
            <a:lvl4pPr marL="1087437" indent="0" algn="ctr">
              <a:buClr>
                <a:schemeClr val="accent1"/>
              </a:buClr>
              <a:buFontTx/>
              <a:buNone/>
              <a:defRPr sz="1200"/>
            </a:lvl4pPr>
            <a:lvl5pPr marL="1431925" indent="0" algn="ctr">
              <a:buClr>
                <a:schemeClr val="accent1"/>
              </a:buClr>
              <a:buFontTx/>
              <a:buNone/>
              <a:defRPr sz="1200"/>
            </a:lvl5pPr>
          </a:lstStyle>
          <a:p>
            <a:pPr lvl="0"/>
            <a:r>
              <a:rPr lang="en-US"/>
              <a:t>CLICK CENTER ICON TO ADD OBJECT</a:t>
            </a:r>
          </a:p>
        </p:txBody>
      </p:sp>
    </p:spTree>
    <p:extLst>
      <p:ext uri="{BB962C8B-B14F-4D97-AF65-F5344CB8AC3E}">
        <p14:creationId xmlns:p14="http://schemas.microsoft.com/office/powerpoint/2010/main" val="4115192582"/>
      </p:ext>
    </p:extLst>
  </p:cSld>
  <p:clrMapOvr>
    <a:masterClrMapping/>
  </p:clrMapOvr>
  <p:extLst>
    <p:ext uri="{DCECCB84-F9BA-43D5-87BE-67443E8EF086}">
      <p15:sldGuideLst xmlns:p15="http://schemas.microsoft.com/office/powerpoint/2012/main">
        <p15:guide id="1" orient="horz" pos="3024" userDrawn="1">
          <p15:clr>
            <a:srgbClr val="FBAE40"/>
          </p15:clr>
        </p15:guide>
        <p15:guide id="2" orient="horz" pos="29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1/2 1/2">
    <p:spTree>
      <p:nvGrpSpPr>
        <p:cNvPr id="1" name=""/>
        <p:cNvGrpSpPr/>
        <p:nvPr/>
      </p:nvGrpSpPr>
      <p:grpSpPr>
        <a:xfrm>
          <a:off x="0" y="0"/>
          <a:ext cx="0" cy="0"/>
          <a:chOff x="0" y="0"/>
          <a:chExt cx="0" cy="0"/>
        </a:xfrm>
      </p:grpSpPr>
      <p:sp>
        <p:nvSpPr>
          <p:cNvPr id="7" name="dk blue background" descr="background"/>
          <p:cNvSpPr/>
          <p:nvPr userDrawn="1"/>
        </p:nvSpPr>
        <p:spPr bwMode="blackWhite">
          <a:xfrm>
            <a:off x="222096" y="225812"/>
            <a:ext cx="11758032" cy="6406376"/>
          </a:xfrm>
          <a:prstGeom prst="rect">
            <a:avLst/>
          </a:prstGeom>
          <a:ln w="457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umber"/>
          <p:cNvSpPr>
            <a:spLocks noGrp="1"/>
          </p:cNvSpPr>
          <p:nvPr>
            <p:ph type="sldNum" sz="quarter" idx="12"/>
          </p:nvPr>
        </p:nvSpPr>
        <p:spPr bwMode="invGray">
          <a:xfrm>
            <a:off x="10532853" y="6418454"/>
            <a:ext cx="1214032" cy="439546"/>
          </a:xfrm>
        </p:spPr>
        <p:txBody>
          <a:bodyPr/>
          <a:lstStyle/>
          <a:p>
            <a:fld id="{C77968C3-7B7E-411D-B105-08F43D0B3F8A}" type="slidenum">
              <a:rPr lang="en-US" smtClean="0"/>
              <a:t>‹#›</a:t>
            </a:fld>
            <a:endParaRPr lang="en-US"/>
          </a:p>
        </p:txBody>
      </p:sp>
      <p:sp>
        <p:nvSpPr>
          <p:cNvPr id="9" name="Footer"/>
          <p:cNvSpPr txBox="1">
            <a:spLocks/>
          </p:cNvSpPr>
          <p:nvPr userDrawn="1"/>
        </p:nvSpPr>
        <p:spPr bwMode="invGray">
          <a:xfrm>
            <a:off x="1659148" y="6400800"/>
            <a:ext cx="8873704" cy="457199"/>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200" baseline="0"/>
              <a:t>WWW.HEALTH.MN.GOV</a:t>
            </a:r>
          </a:p>
        </p:txBody>
      </p:sp>
      <p:sp>
        <p:nvSpPr>
          <p:cNvPr id="10" name="Date"/>
          <p:cNvSpPr>
            <a:spLocks noGrp="1"/>
          </p:cNvSpPr>
          <p:nvPr>
            <p:ph type="dt" sz="half" idx="2"/>
          </p:nvPr>
        </p:nvSpPr>
        <p:spPr bwMode="invGray">
          <a:xfrm>
            <a:off x="445116" y="6418454"/>
            <a:ext cx="1214032" cy="43954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pic>
        <p:nvPicPr>
          <p:cNvPr id="11" name="MDH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5231889" y="1935407"/>
            <a:ext cx="1728221" cy="1188720"/>
          </a:xfrm>
          <a:prstGeom prst="rect">
            <a:avLst/>
          </a:prstGeom>
        </p:spPr>
      </p:pic>
      <p:sp>
        <p:nvSpPr>
          <p:cNvPr id="2" name="Title 9"/>
          <p:cNvSpPr>
            <a:spLocks noGrp="1"/>
          </p:cNvSpPr>
          <p:nvPr userDrawn="1">
            <p:ph type="ctrTitle" hasCustomPrompt="1"/>
          </p:nvPr>
        </p:nvSpPr>
        <p:spPr bwMode="black">
          <a:xfrm>
            <a:off x="723900" y="4053136"/>
            <a:ext cx="10744200" cy="2119064"/>
          </a:xfrm>
          <a:noFill/>
        </p:spPr>
        <p:txBody>
          <a:bodyPr anchor="t">
            <a:normAutofit/>
          </a:bodyPr>
          <a:lstStyle>
            <a:lvl1pPr marL="0" algn="ctr">
              <a:spcAft>
                <a:spcPts val="0"/>
              </a:spcAft>
              <a:defRPr sz="4000" baseline="0">
                <a:solidFill>
                  <a:schemeClr val="bg2"/>
                </a:solidFill>
              </a:defRPr>
            </a:lvl1pPr>
          </a:lstStyle>
          <a:p>
            <a:r>
              <a:rPr lang="en-US"/>
              <a:t>Add text</a:t>
            </a:r>
          </a:p>
        </p:txBody>
      </p:sp>
    </p:spTree>
    <p:extLst>
      <p:ext uri="{BB962C8B-B14F-4D97-AF65-F5344CB8AC3E}">
        <p14:creationId xmlns:p14="http://schemas.microsoft.com/office/powerpoint/2010/main" val="521987522"/>
      </p:ext>
    </p:extLst>
  </p:cSld>
  <p:clrMapOvr>
    <a:masterClrMapping/>
  </p:clrMapOvr>
  <p:extLst>
    <p:ext uri="{DCECCB84-F9BA-43D5-87BE-67443E8EF086}">
      <p15:sldGuideLst xmlns:p15="http://schemas.microsoft.com/office/powerpoint/2012/main">
        <p15:guide id="1" pos="3840">
          <p15:clr>
            <a:srgbClr val="FBAE40"/>
          </p15:clr>
        </p15:guide>
        <p15:guide id="2" pos="5016">
          <p15:clr>
            <a:srgbClr val="FBAE40"/>
          </p15:clr>
        </p15:guide>
        <p15:guide id="3" pos="5184">
          <p15:clr>
            <a:srgbClr val="FBAE40"/>
          </p15:clr>
        </p15:guide>
        <p15:guide id="4" pos="5640">
          <p15:clr>
            <a:srgbClr val="FBAE40"/>
          </p15:clr>
        </p15:guide>
        <p15:guide id="5" pos="5784">
          <p15:clr>
            <a:srgbClr val="9FCC3B"/>
          </p15:clr>
        </p15:guide>
        <p15:guide id="6" pos="7512">
          <p15:clr>
            <a:srgbClr val="FBAE40"/>
          </p15:clr>
        </p15:guide>
        <p15:guide id="7" pos="2664">
          <p15:clr>
            <a:srgbClr val="FBAE40"/>
          </p15:clr>
        </p15:guide>
        <p15:guide id="8" pos="2496">
          <p15:clr>
            <a:srgbClr val="FBAE40"/>
          </p15:clr>
        </p15:guide>
        <p15:guide id="9" pos="2040">
          <p15:clr>
            <a:srgbClr val="FBAE40"/>
          </p15:clr>
        </p15:guide>
        <p15:guide id="10" pos="1896">
          <p15:clr>
            <a:srgbClr val="FBAE40"/>
          </p15:clr>
        </p15:guide>
        <p15:guide id="11" pos="168">
          <p15:clr>
            <a:srgbClr val="FBAE40"/>
          </p15:clr>
        </p15:guide>
        <p15:guide id="12" pos="3768">
          <p15:clr>
            <a:srgbClr val="FBAE40"/>
          </p15:clr>
        </p15:guide>
        <p15:guide id="13" pos="3912">
          <p15:clr>
            <a:srgbClr val="FBAE40"/>
          </p15:clr>
        </p15:guide>
        <p15:guide id="14" pos="1968">
          <p15:clr>
            <a:srgbClr val="FBAE40"/>
          </p15:clr>
        </p15:guide>
        <p15:guide id="15" pos="57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 y="228601"/>
            <a:ext cx="11658600" cy="137159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bwMode="gray">
          <a:xfrm>
            <a:off x="266700" y="1825625"/>
            <a:ext cx="11658600" cy="4351338"/>
          </a:xfrm>
          <a:prstGeom prst="rect">
            <a:avLst/>
          </a:prstGeom>
        </p:spPr>
        <p:txBody>
          <a:bodyPr vert="horz" lIns="91440" tIns="45720" rIns="91440" bIns="45720" rtlCol="0">
            <a:normAutofit/>
          </a:bodyPr>
          <a:lstStyle/>
          <a:p>
            <a:pPr lvl="0"/>
            <a:r>
              <a:rPr lang="en-US"/>
              <a:t>Bullet 32</a:t>
            </a:r>
          </a:p>
          <a:p>
            <a:pPr lvl="1"/>
            <a:r>
              <a:rPr lang="en-US"/>
              <a:t>Bullet 32</a:t>
            </a:r>
          </a:p>
          <a:p>
            <a:pPr lvl="2"/>
            <a:r>
              <a:rPr lang="en-US"/>
              <a:t>Bullet 28</a:t>
            </a:r>
          </a:p>
          <a:p>
            <a:pPr lvl="3"/>
            <a:r>
              <a:rPr lang="en-US"/>
              <a:t>Bullet 24</a:t>
            </a:r>
          </a:p>
          <a:p>
            <a:pPr lvl="4"/>
            <a:r>
              <a:rPr lang="en-US"/>
              <a:t>Bullet 18</a:t>
            </a:r>
          </a:p>
        </p:txBody>
      </p:sp>
      <p:sp>
        <p:nvSpPr>
          <p:cNvPr id="4" name="Date Placeholder 3"/>
          <p:cNvSpPr>
            <a:spLocks noGrp="1"/>
          </p:cNvSpPr>
          <p:nvPr>
            <p:ph type="dt" sz="half" idx="2"/>
          </p:nvPr>
        </p:nvSpPr>
        <p:spPr>
          <a:xfrm>
            <a:off x="266700" y="6356350"/>
            <a:ext cx="1392448"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9/22/2021</a:t>
            </a:fld>
            <a:endParaRPr lang="en-US"/>
          </a:p>
        </p:txBody>
      </p:sp>
      <p:sp>
        <p:nvSpPr>
          <p:cNvPr id="6" name="Slide Number Placeholder 5"/>
          <p:cNvSpPr>
            <a:spLocks noGrp="1"/>
          </p:cNvSpPr>
          <p:nvPr>
            <p:ph type="sldNum" sz="quarter" idx="4"/>
          </p:nvPr>
        </p:nvSpPr>
        <p:spPr>
          <a:xfrm>
            <a:off x="10532852" y="6356350"/>
            <a:ext cx="1392447" cy="365125"/>
          </a:xfrm>
          <a:prstGeom prst="rect">
            <a:avLst/>
          </a:prstGeom>
        </p:spPr>
        <p:txBody>
          <a:bodyPr vert="horz" lIns="91440" tIns="45720" rIns="91440" bIns="45720" rtlCol="0" anchor="ctr"/>
          <a:lstStyle>
            <a:lvl1pPr algn="r">
              <a:defRPr sz="1000" spc="200" baseline="0">
                <a:solidFill>
                  <a:schemeClr val="accent1"/>
                </a:solidFill>
              </a:defRPr>
            </a:lvl1pPr>
          </a:lstStyle>
          <a:p>
            <a:fld id="{C77968C3-7B7E-411D-B105-08F43D0B3F8A}" type="slidenum">
              <a:rPr lang="en-US" smtClean="0"/>
              <a:pPr/>
              <a:t>‹#›</a:t>
            </a:fld>
            <a:endParaRPr lang="en-US"/>
          </a:p>
        </p:txBody>
      </p:sp>
      <p:sp>
        <p:nvSpPr>
          <p:cNvPr id="14" name="Footer Placeholder 4"/>
          <p:cNvSpPr>
            <a:spLocks noGrp="1"/>
          </p:cNvSpPr>
          <p:nvPr>
            <p:ph type="ftr" sz="quarter" idx="3"/>
          </p:nvPr>
        </p:nvSpPr>
        <p:spPr bwMode="gray">
          <a:xfrm>
            <a:off x="1659148" y="6356350"/>
            <a:ext cx="8873704" cy="36512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a:t>PROTECTING, MAINTAINING AND IMPROVING THE HEALTH OF ALL MINNESOTANS</a:t>
            </a:r>
          </a:p>
        </p:txBody>
      </p:sp>
    </p:spTree>
    <p:extLst>
      <p:ext uri="{BB962C8B-B14F-4D97-AF65-F5344CB8AC3E}">
        <p14:creationId xmlns:p14="http://schemas.microsoft.com/office/powerpoint/2010/main" val="34578428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56" r:id="rId4"/>
    <p:sldLayoutId id="2147483657" r:id="rId5"/>
    <p:sldLayoutId id="2147483661" r:id="rId6"/>
    <p:sldLayoutId id="2147483664" r:id="rId7"/>
    <p:sldLayoutId id="2147483660" r:id="rId8"/>
    <p:sldLayoutId id="2147483662" r:id="rId9"/>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0" indent="-365760" algn="l" defTabSz="914400" rtl="0" eaLnBrk="1" latinLnBrk="0" hangingPunct="1">
        <a:lnSpc>
          <a:spcPct val="100000"/>
        </a:lnSpc>
        <a:spcBef>
          <a:spcPts val="1000"/>
        </a:spcBef>
        <a:buClr>
          <a:schemeClr val="accent1"/>
        </a:buClr>
        <a:buFont typeface="Calibri" panose="020F0502020204030204" pitchFamily="34" charset="0"/>
        <a:buChar char="▪"/>
        <a:defRPr sz="3200" kern="1200">
          <a:solidFill>
            <a:schemeClr val="accent1"/>
          </a:solidFill>
          <a:latin typeface="+mn-lt"/>
          <a:ea typeface="+mn-ea"/>
          <a:cs typeface="+mn-cs"/>
        </a:defRPr>
      </a:lvl1pPr>
      <a:lvl2pPr marL="741363" indent="-344488" algn="l" defTabSz="914400" rtl="0" eaLnBrk="1" latinLnBrk="0" hangingPunct="1">
        <a:lnSpc>
          <a:spcPct val="100000"/>
        </a:lnSpc>
        <a:spcBef>
          <a:spcPts val="500"/>
        </a:spcBef>
        <a:buClr>
          <a:schemeClr val="accent1"/>
        </a:buClr>
        <a:buFont typeface="Calibri" panose="020F0502020204030204" pitchFamily="34" charset="0"/>
        <a:buChar char="▪"/>
        <a:defRPr sz="3200" kern="1200">
          <a:solidFill>
            <a:schemeClr val="accent1"/>
          </a:solidFill>
          <a:latin typeface="+mn-lt"/>
          <a:ea typeface="+mn-ea"/>
          <a:cs typeface="+mn-cs"/>
        </a:defRPr>
      </a:lvl2pPr>
      <a:lvl3pPr marL="1087438" indent="-346075" algn="l" defTabSz="914400" rtl="0" eaLnBrk="1" latinLnBrk="0" hangingPunct="1">
        <a:lnSpc>
          <a:spcPct val="100000"/>
        </a:lnSpc>
        <a:spcBef>
          <a:spcPts val="500"/>
        </a:spcBef>
        <a:buClr>
          <a:schemeClr val="accent1"/>
        </a:buClr>
        <a:buFont typeface="Calibri" panose="020F0502020204030204" pitchFamily="34" charset="0"/>
        <a:buChar char="▪"/>
        <a:defRPr sz="2800" kern="1200">
          <a:solidFill>
            <a:schemeClr val="accent1"/>
          </a:solidFill>
          <a:latin typeface="+mn-lt"/>
          <a:ea typeface="+mn-ea"/>
          <a:cs typeface="+mn-cs"/>
        </a:defRPr>
      </a:lvl3pPr>
      <a:lvl4pPr marL="1431925" indent="-344488" algn="l" defTabSz="914400" rtl="0" eaLnBrk="1" latinLnBrk="0" hangingPunct="1">
        <a:lnSpc>
          <a:spcPct val="100000"/>
        </a:lnSpc>
        <a:spcBef>
          <a:spcPts val="500"/>
        </a:spcBef>
        <a:buClr>
          <a:schemeClr val="accent1"/>
        </a:buClr>
        <a:buFont typeface="Calibri" panose="020F0502020204030204" pitchFamily="34" charset="0"/>
        <a:buChar char="▪"/>
        <a:defRPr sz="2400" kern="1200">
          <a:solidFill>
            <a:schemeClr val="accent1"/>
          </a:solidFill>
          <a:latin typeface="+mn-lt"/>
          <a:ea typeface="+mn-ea"/>
          <a:cs typeface="+mn-cs"/>
        </a:defRPr>
      </a:lvl4pPr>
      <a:lvl5pPr marL="1655763" indent="-223838" algn="l" defTabSz="914400" rtl="0" eaLnBrk="1" latinLnBrk="0" hangingPunct="1">
        <a:lnSpc>
          <a:spcPct val="100000"/>
        </a:lnSpc>
        <a:spcBef>
          <a:spcPts val="500"/>
        </a:spcBef>
        <a:buClr>
          <a:schemeClr val="accent1"/>
        </a:buClr>
        <a:buFont typeface="Calibri" panose="020F050202020403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44" userDrawn="1">
          <p15:clr>
            <a:srgbClr val="F26B43"/>
          </p15:clr>
        </p15:guide>
        <p15:guide id="4" pos="7512" userDrawn="1">
          <p15:clr>
            <a:srgbClr val="F26B43"/>
          </p15:clr>
        </p15:guide>
        <p15:guide id="6" pos="5472" userDrawn="1">
          <p15:clr>
            <a:srgbClr val="F26B43"/>
          </p15:clr>
        </p15:guide>
        <p15:guide id="7" pos="7224" userDrawn="1">
          <p15:clr>
            <a:srgbClr val="F26B43"/>
          </p15:clr>
        </p15:guide>
        <p15:guide id="8" pos="2592" userDrawn="1">
          <p15:clr>
            <a:srgbClr val="547EBF"/>
          </p15:clr>
        </p15:guide>
        <p15:guide id="9" pos="2016" userDrawn="1">
          <p15:clr>
            <a:srgbClr val="F26B43"/>
          </p15:clr>
        </p15:guide>
        <p15:guide id="10" pos="456" userDrawn="1">
          <p15:clr>
            <a:srgbClr val="F26B43"/>
          </p15:clr>
        </p15:guide>
        <p15:guide id="12" pos="3840" userDrawn="1">
          <p15:clr>
            <a:srgbClr val="9FCC3B"/>
          </p15:clr>
        </p15:guide>
        <p15:guide id="13" pos="5664" userDrawn="1">
          <p15:clr>
            <a:srgbClr val="F26B43"/>
          </p15:clr>
        </p15:guide>
        <p15:guide id="14" pos="2208" userDrawn="1">
          <p15:clr>
            <a:srgbClr val="F26B43"/>
          </p15:clr>
        </p15:guide>
        <p15:guide id="15" orient="horz" pos="2160" userDrawn="1">
          <p15:clr>
            <a:srgbClr val="F26B43"/>
          </p15:clr>
        </p15:guide>
        <p15:guide id="16" orient="horz" pos="1008" userDrawn="1">
          <p15:clr>
            <a:srgbClr val="F26B43"/>
          </p15:clr>
        </p15:guide>
        <p15:guide id="17" orient="horz" pos="144" userDrawn="1">
          <p15:clr>
            <a:srgbClr val="F26B43"/>
          </p15:clr>
        </p15:guide>
        <p15:guide id="18" orient="horz" pos="3864" userDrawn="1">
          <p15:clr>
            <a:srgbClr val="F26B43"/>
          </p15:clr>
        </p15:guide>
        <p15:guide id="19" orient="horz" pos="4032" userDrawn="1">
          <p15:clr>
            <a:srgbClr val="F26B43"/>
          </p15:clr>
        </p15:guide>
        <p15:guide id="20" pos="168" userDrawn="1">
          <p15:clr>
            <a:srgbClr val="F26B43"/>
          </p15:clr>
        </p15:guide>
        <p15:guide id="21" orient="horz" pos="1152" userDrawn="1">
          <p15:clr>
            <a:srgbClr val="F26B43"/>
          </p15:clr>
        </p15:guide>
        <p15:guide id="22" pos="3072" userDrawn="1">
          <p15:clr>
            <a:srgbClr val="5ACBF0"/>
          </p15:clr>
        </p15:guide>
        <p15:guide id="23" pos="1848" userDrawn="1">
          <p15:clr>
            <a:srgbClr val="5ACBF0"/>
          </p15:clr>
        </p15:guide>
        <p15:guide id="24" pos="1704" userDrawn="1">
          <p15:clr>
            <a:srgbClr val="5ACBF0"/>
          </p15:clr>
        </p15:guide>
        <p15:guide id="25" pos="3216" userDrawn="1">
          <p15:clr>
            <a:srgbClr val="5ACBF0"/>
          </p15:clr>
        </p15:guide>
        <p15:guide id="26" pos="4464" userDrawn="1">
          <p15:clr>
            <a:srgbClr val="5ACBF0"/>
          </p15:clr>
        </p15:guide>
        <p15:guide id="27" pos="4608" userDrawn="1">
          <p15:clr>
            <a:srgbClr val="5ACBF0"/>
          </p15:clr>
        </p15:guide>
        <p15:guide id="28" pos="5976" userDrawn="1">
          <p15:clr>
            <a:srgbClr val="5ACBF0"/>
          </p15:clr>
        </p15:guide>
        <p15:guide id="29" pos="5832" userDrawn="1">
          <p15:clr>
            <a:srgbClr val="5ACBF0"/>
          </p15:clr>
        </p15:guide>
        <p15:guide id="30" pos="3940" userDrawn="1">
          <p15:clr>
            <a:srgbClr val="F26B43"/>
          </p15:clr>
        </p15:guide>
        <p15:guide id="31" pos="2760" userDrawn="1">
          <p15:clr>
            <a:srgbClr val="547EBF"/>
          </p15:clr>
        </p15:guide>
        <p15:guide id="32" pos="4920" userDrawn="1">
          <p15:clr>
            <a:srgbClr val="547EBF"/>
          </p15:clr>
        </p15:guide>
        <p15:guide id="33" pos="5088" userDrawn="1">
          <p15:clr>
            <a:srgbClr val="547EBF"/>
          </p15:clr>
        </p15:guide>
        <p15:guide id="34"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cNvSpPr>
            <a:spLocks noGrp="1"/>
          </p:cNvSpPr>
          <p:nvPr>
            <p:ph type="ftr" sz="quarter" idx="3"/>
          </p:nvPr>
        </p:nvSpPr>
        <p:spPr/>
        <p:txBody>
          <a:bodyPr/>
          <a:lstStyle/>
          <a:p>
            <a:r>
              <a:rPr lang="en-US"/>
              <a:t>PROTECTING, MAINTAINING AND IMPROVING THE HEALTH OF ALL MINNESOTANS</a:t>
            </a:r>
          </a:p>
        </p:txBody>
      </p:sp>
      <p:sp>
        <p:nvSpPr>
          <p:cNvPr id="3" name="Date"/>
          <p:cNvSpPr>
            <a:spLocks noGrp="1"/>
          </p:cNvSpPr>
          <p:nvPr>
            <p:ph type="dt" sz="half" idx="2"/>
          </p:nvPr>
        </p:nvSpPr>
        <p:spPr/>
        <p:txBody>
          <a:bodyPr/>
          <a:lstStyle/>
          <a:p>
            <a:fld id="{B03B318F-DCD9-4300-8D6C-27366D417958}" type="datetime1">
              <a:rPr lang="en-US" smtClean="0"/>
              <a:t>9/22/2021</a:t>
            </a:fld>
            <a:endParaRPr lang="en-US"/>
          </a:p>
        </p:txBody>
      </p:sp>
      <p:sp>
        <p:nvSpPr>
          <p:cNvPr id="5" name="Name"/>
          <p:cNvSpPr>
            <a:spLocks noGrp="1"/>
          </p:cNvSpPr>
          <p:nvPr>
            <p:ph type="subTitle" idx="1"/>
          </p:nvPr>
        </p:nvSpPr>
        <p:spPr/>
        <p:txBody>
          <a:bodyPr/>
          <a:lstStyle/>
          <a:p>
            <a:endParaRPr lang="en-US" dirty="0"/>
          </a:p>
          <a:p>
            <a:endParaRPr lang="en-US" dirty="0"/>
          </a:p>
        </p:txBody>
      </p:sp>
      <p:sp>
        <p:nvSpPr>
          <p:cNvPr id="4" name="Title 3"/>
          <p:cNvSpPr>
            <a:spLocks noGrp="1"/>
          </p:cNvSpPr>
          <p:nvPr>
            <p:ph type="ctrTitle"/>
          </p:nvPr>
        </p:nvSpPr>
        <p:spPr>
          <a:xfrm>
            <a:off x="723900" y="1445647"/>
            <a:ext cx="10891156" cy="2454786"/>
          </a:xfrm>
        </p:spPr>
        <p:txBody>
          <a:bodyPr/>
          <a:lstStyle/>
          <a:p>
            <a:r>
              <a:rPr lang="en-US" dirty="0"/>
              <a:t>Minnesota Sage Patient Navigation Center</a:t>
            </a:r>
          </a:p>
        </p:txBody>
      </p:sp>
      <p:pic>
        <p:nvPicPr>
          <p:cNvPr id="6" name="Picture 5">
            <a:extLst>
              <a:ext uri="{FF2B5EF4-FFF2-40B4-BE49-F238E27FC236}">
                <a16:creationId xmlns:a16="http://schemas.microsoft.com/office/drawing/2014/main" id="{15C17EBE-41B9-4B39-BF4A-F0B14E3761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970" y="658421"/>
            <a:ext cx="1552130" cy="645048"/>
          </a:xfrm>
          <a:prstGeom prst="rect">
            <a:avLst/>
          </a:prstGeom>
        </p:spPr>
      </p:pic>
    </p:spTree>
    <p:extLst>
      <p:ext uri="{BB962C8B-B14F-4D97-AF65-F5344CB8AC3E}">
        <p14:creationId xmlns:p14="http://schemas.microsoft.com/office/powerpoint/2010/main" val="357823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171769" y="1600201"/>
            <a:ext cx="10287000" cy="4552406"/>
          </a:xfrm>
        </p:spPr>
        <p:txBody>
          <a:bodyPr>
            <a:normAutofit fontScale="47500" lnSpcReduction="20000"/>
          </a:bodyPr>
          <a:lstStyle/>
          <a:p>
            <a:pPr marL="0" indent="0">
              <a:buNone/>
            </a:pPr>
            <a:endParaRPr lang="en-US" sz="3500" dirty="0"/>
          </a:p>
          <a:p>
            <a:pPr marL="0" indent="0">
              <a:buNone/>
            </a:pPr>
            <a:endParaRPr lang="en-US" sz="5000" u="sng" dirty="0"/>
          </a:p>
          <a:p>
            <a:pPr marL="0" indent="0">
              <a:buNone/>
            </a:pPr>
            <a:r>
              <a:rPr lang="en-US" sz="5000" u="sng" dirty="0"/>
              <a:t>Refer patients/callers to other health programs:</a:t>
            </a:r>
          </a:p>
          <a:p>
            <a:r>
              <a:rPr lang="en-US" sz="5000" dirty="0"/>
              <a:t>WISEWOMAN (</a:t>
            </a:r>
            <a:r>
              <a:rPr lang="en-US" sz="5000" dirty="0" err="1"/>
              <a:t>SagePlus</a:t>
            </a:r>
            <a:r>
              <a:rPr lang="en-US" sz="5000" dirty="0"/>
              <a:t>), Sage Scopes, Tobacco, </a:t>
            </a:r>
            <a:r>
              <a:rPr lang="en-US" sz="5000" dirty="0" err="1"/>
              <a:t>MNSure</a:t>
            </a:r>
            <a:r>
              <a:rPr lang="en-US" sz="5000" dirty="0"/>
              <a:t>, Diabetes</a:t>
            </a:r>
          </a:p>
          <a:p>
            <a:endParaRPr lang="en-US" sz="5000" dirty="0"/>
          </a:p>
          <a:p>
            <a:pPr marL="0" indent="0">
              <a:buNone/>
            </a:pPr>
            <a:r>
              <a:rPr lang="en-US" sz="5000" u="sng" dirty="0"/>
              <a:t>Mail monthly letters to patients: </a:t>
            </a:r>
          </a:p>
          <a:p>
            <a:r>
              <a:rPr lang="en-US" sz="5000" dirty="0"/>
              <a:t>Reminder, </a:t>
            </a:r>
            <a:r>
              <a:rPr lang="en-US" sz="5000" dirty="0" err="1"/>
              <a:t>MNSure</a:t>
            </a:r>
            <a:r>
              <a:rPr lang="en-US" sz="5000" dirty="0"/>
              <a:t>, Tobacco </a:t>
            </a:r>
          </a:p>
          <a:p>
            <a:r>
              <a:rPr lang="en-US" sz="5000" dirty="0"/>
              <a:t>Average 800 mail pieces monthly</a:t>
            </a:r>
          </a:p>
          <a:p>
            <a:endParaRPr lang="en-US" dirty="0"/>
          </a:p>
          <a:p>
            <a:pPr marL="0" indent="0">
              <a:buNone/>
            </a:pPr>
            <a:r>
              <a:rPr lang="en-US" dirty="0"/>
              <a:t>	</a:t>
            </a:r>
          </a:p>
        </p:txBody>
      </p:sp>
      <p:sp>
        <p:nvSpPr>
          <p:cNvPr id="3" name="Slide Number Placeholder 2"/>
          <p:cNvSpPr>
            <a:spLocks noGrp="1"/>
          </p:cNvSpPr>
          <p:nvPr>
            <p:ph type="sldNum" sz="quarter" idx="12"/>
          </p:nvPr>
        </p:nvSpPr>
        <p:spPr/>
        <p:txBody>
          <a:bodyPr/>
          <a:lstStyle/>
          <a:p>
            <a:fld id="{C77968C3-7B7E-411D-B105-08F43D0B3F8A}" type="slidenum">
              <a:rPr lang="en-US" smtClean="0"/>
              <a:t>10</a:t>
            </a:fld>
            <a:endParaRPr lang="en-US"/>
          </a:p>
        </p:txBody>
      </p:sp>
      <p:sp>
        <p:nvSpPr>
          <p:cNvPr id="4" name="Footer Placeholder 3"/>
          <p:cNvSpPr>
            <a:spLocks noGrp="1"/>
          </p:cNvSpPr>
          <p:nvPr>
            <p:ph type="ftr" sz="quarter" idx="3"/>
          </p:nvPr>
        </p:nvSpPr>
        <p:spPr/>
        <p:txBody>
          <a:bodyPr/>
          <a:lstStyle/>
          <a:p>
            <a:r>
              <a:rPr lang="en-US"/>
              <a:t>PROTECTING, MAINTAINING AND IMPROVING THE HEALTH OF ALL MINNESOTANS</a:t>
            </a:r>
          </a:p>
        </p:txBody>
      </p:sp>
      <p:sp>
        <p:nvSpPr>
          <p:cNvPr id="5" name="Date Placeholder 4"/>
          <p:cNvSpPr>
            <a:spLocks noGrp="1"/>
          </p:cNvSpPr>
          <p:nvPr>
            <p:ph type="dt" sz="half" idx="14"/>
          </p:nvPr>
        </p:nvSpPr>
        <p:spPr/>
        <p:txBody>
          <a:bodyPr/>
          <a:lstStyle/>
          <a:p>
            <a:fld id="{B03B318F-DCD9-4300-8D6C-27366D417958}" type="datetime1">
              <a:rPr lang="en-US" smtClean="0"/>
              <a:t>9/22/2021</a:t>
            </a:fld>
            <a:endParaRPr lang="en-US"/>
          </a:p>
        </p:txBody>
      </p:sp>
      <p:sp>
        <p:nvSpPr>
          <p:cNvPr id="6" name="Title 5"/>
          <p:cNvSpPr>
            <a:spLocks noGrp="1"/>
          </p:cNvSpPr>
          <p:nvPr>
            <p:ph type="title"/>
          </p:nvPr>
        </p:nvSpPr>
        <p:spPr/>
        <p:txBody>
          <a:bodyPr/>
          <a:lstStyle/>
          <a:p>
            <a:r>
              <a:rPr lang="en-US" dirty="0">
                <a:solidFill>
                  <a:srgbClr val="FFFFFF"/>
                </a:solidFill>
              </a:rPr>
              <a:t>WHAT DO NAVIGATORS DO</a:t>
            </a:r>
            <a:endParaRPr lang="en-US" dirty="0"/>
          </a:p>
        </p:txBody>
      </p:sp>
    </p:spTree>
    <p:extLst>
      <p:ext uri="{BB962C8B-B14F-4D97-AF65-F5344CB8AC3E}">
        <p14:creationId xmlns:p14="http://schemas.microsoft.com/office/powerpoint/2010/main" val="408128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54744" y="1346829"/>
            <a:ext cx="5101609" cy="3826206"/>
          </a:xfrm>
        </p:spPr>
      </p:pic>
      <p:sp>
        <p:nvSpPr>
          <p:cNvPr id="3" name="Slide Number Placeholder 2"/>
          <p:cNvSpPr>
            <a:spLocks noGrp="1"/>
          </p:cNvSpPr>
          <p:nvPr>
            <p:ph type="sldNum" sz="quarter" idx="12"/>
          </p:nvPr>
        </p:nvSpPr>
        <p:spPr/>
        <p:txBody>
          <a:bodyPr/>
          <a:lstStyle/>
          <a:p>
            <a:fld id="{C77968C3-7B7E-411D-B105-08F43D0B3F8A}" type="slidenum">
              <a:rPr lang="en-US" smtClean="0"/>
              <a:t>11</a:t>
            </a:fld>
            <a:endParaRPr lang="en-US"/>
          </a:p>
        </p:txBody>
      </p:sp>
      <p:sp>
        <p:nvSpPr>
          <p:cNvPr id="4" name="Footer Placeholder 3"/>
          <p:cNvSpPr>
            <a:spLocks noGrp="1"/>
          </p:cNvSpPr>
          <p:nvPr>
            <p:ph type="ftr" sz="quarter" idx="3"/>
          </p:nvPr>
        </p:nvSpPr>
        <p:spPr/>
        <p:txBody>
          <a:bodyPr/>
          <a:lstStyle/>
          <a:p>
            <a:r>
              <a:rPr lang="en-US"/>
              <a:t>PROTECTING, MAINTAINING AND IMPROVING THE HEALTH OF ALL MINNESOTANS</a:t>
            </a:r>
          </a:p>
        </p:txBody>
      </p:sp>
      <p:sp>
        <p:nvSpPr>
          <p:cNvPr id="5" name="Date Placeholder 4"/>
          <p:cNvSpPr>
            <a:spLocks noGrp="1"/>
          </p:cNvSpPr>
          <p:nvPr>
            <p:ph type="dt" sz="half" idx="14"/>
          </p:nvPr>
        </p:nvSpPr>
        <p:spPr/>
        <p:txBody>
          <a:bodyPr/>
          <a:lstStyle/>
          <a:p>
            <a:fld id="{B03B318F-DCD9-4300-8D6C-27366D417958}" type="datetime1">
              <a:rPr lang="en-US" smtClean="0"/>
              <a:t>9/22/2021</a:t>
            </a:fld>
            <a:endParaRPr lang="en-US"/>
          </a:p>
        </p:txBody>
      </p:sp>
      <p:sp>
        <p:nvSpPr>
          <p:cNvPr id="9" name="TextBox 8"/>
          <p:cNvSpPr txBox="1"/>
          <p:nvPr/>
        </p:nvSpPr>
        <p:spPr>
          <a:xfrm>
            <a:off x="3943739" y="1047263"/>
            <a:ext cx="6195526" cy="584775"/>
          </a:xfrm>
          <a:prstGeom prst="rect">
            <a:avLst/>
          </a:prstGeom>
          <a:noFill/>
        </p:spPr>
        <p:txBody>
          <a:bodyPr wrap="square" rtlCol="0">
            <a:spAutoFit/>
          </a:bodyPr>
          <a:lstStyle/>
          <a:p>
            <a:pPr algn="r"/>
            <a:r>
              <a:rPr lang="en-US" sz="3200" dirty="0">
                <a:solidFill>
                  <a:schemeClr val="bg2"/>
                </a:solidFill>
              </a:rPr>
              <a:t>Sage navigators at events</a:t>
            </a:r>
          </a:p>
        </p:txBody>
      </p:sp>
      <p:pic>
        <p:nvPicPr>
          <p:cNvPr id="3074" name="Picture 2" descr="13cd691d-37aa-481c-a36b-3e660f2f9e2b@namprd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891" y="1969266"/>
            <a:ext cx="5121961" cy="384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76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12</a:t>
            </a:fld>
            <a:endParaRPr lang="en-US"/>
          </a:p>
        </p:txBody>
      </p:sp>
      <p:sp>
        <p:nvSpPr>
          <p:cNvPr id="3" name="Date Placeholder 2"/>
          <p:cNvSpPr>
            <a:spLocks noGrp="1"/>
          </p:cNvSpPr>
          <p:nvPr>
            <p:ph type="dt" sz="half" idx="2"/>
          </p:nvPr>
        </p:nvSpPr>
        <p:spPr/>
        <p:txBody>
          <a:bodyPr/>
          <a:lstStyle/>
          <a:p>
            <a:fld id="{B03B318F-DCD9-4300-8D6C-27366D417958}" type="datetime1">
              <a:rPr lang="en-US" smtClean="0"/>
              <a:t>9/22/2021</a:t>
            </a:fld>
            <a:endParaRPr lang="en-US"/>
          </a:p>
        </p:txBody>
      </p:sp>
      <p:sp>
        <p:nvSpPr>
          <p:cNvPr id="4" name="Title 3"/>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8075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a:t>Sage – Breast and Cervical Cancer Screening</a:t>
            </a:r>
          </a:p>
          <a:p>
            <a:r>
              <a:rPr lang="en-US" dirty="0"/>
              <a:t>Sage Scopes – Colorectal Cancer – health systems</a:t>
            </a:r>
          </a:p>
          <a:p>
            <a:r>
              <a:rPr lang="en-US" dirty="0" err="1"/>
              <a:t>Sage</a:t>
            </a:r>
            <a:r>
              <a:rPr lang="en-US" i="1" dirty="0" err="1"/>
              <a:t>Plus</a:t>
            </a:r>
            <a:r>
              <a:rPr lang="en-US" dirty="0"/>
              <a:t> – </a:t>
            </a:r>
            <a:r>
              <a:rPr lang="en-US"/>
              <a:t>Cardiovascular Health</a:t>
            </a:r>
            <a:endParaRPr lang="en-US" dirty="0"/>
          </a:p>
          <a:p>
            <a:r>
              <a:rPr lang="en-US" dirty="0"/>
              <a:t>Referral Programs – Pre-diabetes, Tobacco Cessation, MNsure insurance exchange </a:t>
            </a:r>
          </a:p>
        </p:txBody>
      </p:sp>
      <p:sp>
        <p:nvSpPr>
          <p:cNvPr id="3" name="Slide Number Placeholder 2"/>
          <p:cNvSpPr>
            <a:spLocks noGrp="1"/>
          </p:cNvSpPr>
          <p:nvPr>
            <p:ph type="sldNum" sz="quarter" idx="12"/>
          </p:nvPr>
        </p:nvSpPr>
        <p:spPr/>
        <p:txBody>
          <a:bodyPr/>
          <a:lstStyle/>
          <a:p>
            <a:fld id="{C77968C3-7B7E-411D-B105-08F43D0B3F8A}" type="slidenum">
              <a:rPr lang="en-US" smtClean="0"/>
              <a:t>2</a:t>
            </a:fld>
            <a:endParaRPr lang="en-US"/>
          </a:p>
        </p:txBody>
      </p:sp>
      <p:sp>
        <p:nvSpPr>
          <p:cNvPr id="4" name="Footer Placeholder 3"/>
          <p:cNvSpPr>
            <a:spLocks noGrp="1"/>
          </p:cNvSpPr>
          <p:nvPr>
            <p:ph type="ftr" sz="quarter" idx="3"/>
          </p:nvPr>
        </p:nvSpPr>
        <p:spPr/>
        <p:txBody>
          <a:bodyPr/>
          <a:lstStyle/>
          <a:p>
            <a:r>
              <a:rPr lang="en-US"/>
              <a:t>PROTECTING, MAINTAINING AND IMPROVING THE HEALTH OF ALL MINNESOTANS</a:t>
            </a:r>
          </a:p>
        </p:txBody>
      </p:sp>
      <p:sp>
        <p:nvSpPr>
          <p:cNvPr id="5" name="Date Placeholder 4"/>
          <p:cNvSpPr>
            <a:spLocks noGrp="1"/>
          </p:cNvSpPr>
          <p:nvPr>
            <p:ph type="dt" sz="half" idx="14"/>
          </p:nvPr>
        </p:nvSpPr>
        <p:spPr/>
        <p:txBody>
          <a:bodyPr/>
          <a:lstStyle/>
          <a:p>
            <a:fld id="{B03B318F-DCD9-4300-8D6C-27366D417958}" type="datetime1">
              <a:rPr lang="en-US" smtClean="0"/>
              <a:t>9/22/2021</a:t>
            </a:fld>
            <a:endParaRPr lang="en-US"/>
          </a:p>
        </p:txBody>
      </p:sp>
      <p:sp>
        <p:nvSpPr>
          <p:cNvPr id="6" name="Title 5"/>
          <p:cNvSpPr>
            <a:spLocks noGrp="1"/>
          </p:cNvSpPr>
          <p:nvPr>
            <p:ph type="title"/>
          </p:nvPr>
        </p:nvSpPr>
        <p:spPr/>
        <p:txBody>
          <a:bodyPr/>
          <a:lstStyle/>
          <a:p>
            <a:r>
              <a:rPr lang="en-US" dirty="0"/>
              <a:t>Sage Programs</a:t>
            </a:r>
          </a:p>
        </p:txBody>
      </p:sp>
    </p:spTree>
    <p:extLst>
      <p:ext uri="{BB962C8B-B14F-4D97-AF65-F5344CB8AC3E}">
        <p14:creationId xmlns:p14="http://schemas.microsoft.com/office/powerpoint/2010/main" val="179820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3</a:t>
            </a:fld>
            <a:endParaRPr lang="en-US"/>
          </a:p>
        </p:txBody>
      </p:sp>
      <p:sp>
        <p:nvSpPr>
          <p:cNvPr id="3" name="Footer Placeholder 2"/>
          <p:cNvSpPr>
            <a:spLocks noGrp="1"/>
          </p:cNvSpPr>
          <p:nvPr>
            <p:ph type="ftr" sz="quarter" idx="3"/>
          </p:nvPr>
        </p:nvSpPr>
        <p:spPr/>
        <p:txBody>
          <a:bodyPr/>
          <a:lstStyle/>
          <a:p>
            <a:r>
              <a:rPr lang="en-US"/>
              <a:t>PROTECTING, MAINTAINING AND IMPROVING THE HEALTH OF ALL MINNESOTANS</a:t>
            </a:r>
          </a:p>
        </p:txBody>
      </p:sp>
      <p:sp>
        <p:nvSpPr>
          <p:cNvPr id="4" name="Date Placeholder 3"/>
          <p:cNvSpPr>
            <a:spLocks noGrp="1"/>
          </p:cNvSpPr>
          <p:nvPr>
            <p:ph type="dt" sz="half" idx="14"/>
          </p:nvPr>
        </p:nvSpPr>
        <p:spPr/>
        <p:txBody>
          <a:bodyPr/>
          <a:lstStyle/>
          <a:p>
            <a:fld id="{B03B318F-DCD9-4300-8D6C-27366D417958}" type="datetime1">
              <a:rPr lang="en-US" smtClean="0"/>
              <a:t>9/22/2021</a:t>
            </a:fld>
            <a:endParaRPr lang="en-US"/>
          </a:p>
        </p:txBody>
      </p:sp>
      <p:sp>
        <p:nvSpPr>
          <p:cNvPr id="5" name="Title 4"/>
          <p:cNvSpPr>
            <a:spLocks noGrp="1"/>
          </p:cNvSpPr>
          <p:nvPr>
            <p:ph type="title"/>
          </p:nvPr>
        </p:nvSpPr>
        <p:spPr/>
        <p:txBody>
          <a:bodyPr>
            <a:normAutofit/>
          </a:bodyPr>
          <a:lstStyle/>
          <a:p>
            <a:r>
              <a:rPr lang="en-US" dirty="0"/>
              <a:t>WHO ARE WE?</a:t>
            </a:r>
          </a:p>
        </p:txBody>
      </p:sp>
      <p:sp>
        <p:nvSpPr>
          <p:cNvPr id="6" name="Content Placeholder 5"/>
          <p:cNvSpPr>
            <a:spLocks noGrp="1"/>
          </p:cNvSpPr>
          <p:nvPr>
            <p:ph sz="half" idx="2"/>
          </p:nvPr>
        </p:nvSpPr>
        <p:spPr>
          <a:xfrm>
            <a:off x="1181100" y="1858967"/>
            <a:ext cx="10287000" cy="4300719"/>
          </a:xfrm>
        </p:spPr>
        <p:txBody>
          <a:bodyPr>
            <a:normAutofit/>
          </a:bodyPr>
          <a:lstStyle/>
          <a:p>
            <a:pPr marL="0" lvl="0" indent="0">
              <a:buClr>
                <a:srgbClr val="78BE21"/>
              </a:buClr>
              <a:buNone/>
            </a:pPr>
            <a:r>
              <a:rPr lang="en-US" dirty="0">
                <a:solidFill>
                  <a:srgbClr val="FFFFFF"/>
                </a:solidFill>
              </a:rPr>
              <a:t>A diverse group of women trained in motivational interviewing that speak multiple languages and have many years of experience working with Minnesota’s underserved populations. Sage’s navigation center currently represents the Latino, African American, Vietnamese, and Hmong communities. </a:t>
            </a:r>
          </a:p>
        </p:txBody>
      </p:sp>
    </p:spTree>
    <p:extLst>
      <p:ext uri="{BB962C8B-B14F-4D97-AF65-F5344CB8AC3E}">
        <p14:creationId xmlns:p14="http://schemas.microsoft.com/office/powerpoint/2010/main" val="216401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4</a:t>
            </a:fld>
            <a:endParaRPr lang="en-US"/>
          </a:p>
        </p:txBody>
      </p:sp>
      <p:sp>
        <p:nvSpPr>
          <p:cNvPr id="3" name="Footer Placeholder 2"/>
          <p:cNvSpPr>
            <a:spLocks noGrp="1"/>
          </p:cNvSpPr>
          <p:nvPr>
            <p:ph type="ftr" sz="quarter" idx="3"/>
          </p:nvPr>
        </p:nvSpPr>
        <p:spPr/>
        <p:txBody>
          <a:bodyPr/>
          <a:lstStyle/>
          <a:p>
            <a:r>
              <a:rPr lang="en-US"/>
              <a:t>PROTECTING, MAINTAINING AND IMPROVING THE HEALTH OF ALL MINNESOTANS</a:t>
            </a:r>
          </a:p>
        </p:txBody>
      </p:sp>
      <p:sp>
        <p:nvSpPr>
          <p:cNvPr id="4" name="Date Placeholder 3"/>
          <p:cNvSpPr>
            <a:spLocks noGrp="1"/>
          </p:cNvSpPr>
          <p:nvPr>
            <p:ph type="dt" sz="half" idx="14"/>
          </p:nvPr>
        </p:nvSpPr>
        <p:spPr/>
        <p:txBody>
          <a:bodyPr/>
          <a:lstStyle/>
          <a:p>
            <a:fld id="{B03B318F-DCD9-4300-8D6C-27366D417958}" type="datetime1">
              <a:rPr lang="en-US" smtClean="0"/>
              <a:t>9/22/2021</a:t>
            </a:fld>
            <a:endParaRPr lang="en-US"/>
          </a:p>
        </p:txBody>
      </p:sp>
      <p:sp>
        <p:nvSpPr>
          <p:cNvPr id="5" name="Title 4"/>
          <p:cNvSpPr>
            <a:spLocks noGrp="1"/>
          </p:cNvSpPr>
          <p:nvPr>
            <p:ph type="title"/>
          </p:nvPr>
        </p:nvSpPr>
        <p:spPr/>
        <p:txBody>
          <a:bodyPr>
            <a:normAutofit/>
          </a:bodyPr>
          <a:lstStyle/>
          <a:p>
            <a:r>
              <a:rPr lang="en-US" dirty="0"/>
              <a:t>Navigation Center Facts and Purpose</a:t>
            </a:r>
          </a:p>
        </p:txBody>
      </p:sp>
      <p:sp>
        <p:nvSpPr>
          <p:cNvPr id="6" name="Content Placeholder 5"/>
          <p:cNvSpPr>
            <a:spLocks noGrp="1"/>
          </p:cNvSpPr>
          <p:nvPr>
            <p:ph sz="half" idx="2"/>
          </p:nvPr>
        </p:nvSpPr>
        <p:spPr>
          <a:xfrm>
            <a:off x="1181100" y="1828800"/>
            <a:ext cx="10287000" cy="4428309"/>
          </a:xfrm>
        </p:spPr>
        <p:txBody>
          <a:bodyPr>
            <a:normAutofit fontScale="92500" lnSpcReduction="20000"/>
          </a:bodyPr>
          <a:lstStyle/>
          <a:p>
            <a:pPr lvl="0">
              <a:buClr>
                <a:srgbClr val="78BE21"/>
              </a:buClr>
            </a:pPr>
            <a:r>
              <a:rPr lang="en-US" dirty="0">
                <a:solidFill>
                  <a:srgbClr val="FFFFFF"/>
                </a:solidFill>
              </a:rPr>
              <a:t>Established in 1996</a:t>
            </a:r>
          </a:p>
          <a:p>
            <a:pPr>
              <a:buClr>
                <a:srgbClr val="78BE21"/>
              </a:buClr>
            </a:pPr>
            <a:r>
              <a:rPr lang="en-US" dirty="0">
                <a:solidFill>
                  <a:srgbClr val="E6E6E6"/>
                </a:solidFill>
              </a:rPr>
              <a:t>The longest standing patient navigation center amongst the national breast and cervical cancer programs.</a:t>
            </a:r>
          </a:p>
          <a:p>
            <a:pPr>
              <a:buClr>
                <a:srgbClr val="78BE21"/>
              </a:buClr>
            </a:pPr>
            <a:r>
              <a:rPr lang="en-US" dirty="0">
                <a:solidFill>
                  <a:srgbClr val="E6E6E6"/>
                </a:solidFill>
              </a:rPr>
              <a:t>Reduce structural barriers to healthcare, i.e., transportation, culture/language, insurance status, etc.</a:t>
            </a:r>
          </a:p>
          <a:p>
            <a:pPr>
              <a:buClr>
                <a:srgbClr val="78BE21"/>
              </a:buClr>
            </a:pPr>
            <a:r>
              <a:rPr lang="en-US" dirty="0"/>
              <a:t>Call clinics using a three-way call with our patients when scheduling appointments. Schedule 1/3 of all Sage patient appointments.</a:t>
            </a:r>
            <a:endParaRPr lang="en-US" dirty="0">
              <a:solidFill>
                <a:srgbClr val="FFC000"/>
              </a:solidFill>
            </a:endParaRPr>
          </a:p>
          <a:p>
            <a:pPr lvl="0">
              <a:buClr>
                <a:srgbClr val="78BE21"/>
              </a:buClr>
            </a:pPr>
            <a:r>
              <a:rPr lang="en-US" dirty="0">
                <a:solidFill>
                  <a:srgbClr val="E6E6E6"/>
                </a:solidFill>
              </a:rPr>
              <a:t>Partner with nearly 500 clinics across the state and connect patients to other needed resources as well.</a:t>
            </a:r>
          </a:p>
        </p:txBody>
      </p:sp>
    </p:spTree>
    <p:extLst>
      <p:ext uri="{BB962C8B-B14F-4D97-AF65-F5344CB8AC3E}">
        <p14:creationId xmlns:p14="http://schemas.microsoft.com/office/powerpoint/2010/main" val="415886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7968C3-7B7E-411D-B105-08F43D0B3F8A}" type="slidenum">
              <a:rPr lang="en-US" smtClean="0"/>
              <a:t>5</a:t>
            </a:fld>
            <a:endParaRPr lang="en-US"/>
          </a:p>
        </p:txBody>
      </p:sp>
      <p:sp>
        <p:nvSpPr>
          <p:cNvPr id="4" name="Footer Placeholder 3"/>
          <p:cNvSpPr>
            <a:spLocks noGrp="1"/>
          </p:cNvSpPr>
          <p:nvPr>
            <p:ph type="ftr" sz="quarter" idx="3"/>
          </p:nvPr>
        </p:nvSpPr>
        <p:spPr/>
        <p:txBody>
          <a:bodyPr/>
          <a:lstStyle/>
          <a:p>
            <a:r>
              <a:rPr lang="en-US"/>
              <a:t>PROTECTING, MAINTAINING AND IMPROVING THE HEALTH OF ALL MINNESOTANS</a:t>
            </a:r>
          </a:p>
        </p:txBody>
      </p:sp>
      <p:sp>
        <p:nvSpPr>
          <p:cNvPr id="5" name="Date Placeholder 4"/>
          <p:cNvSpPr>
            <a:spLocks noGrp="1"/>
          </p:cNvSpPr>
          <p:nvPr>
            <p:ph type="dt" sz="half" idx="14"/>
          </p:nvPr>
        </p:nvSpPr>
        <p:spPr/>
        <p:txBody>
          <a:bodyPr/>
          <a:lstStyle/>
          <a:p>
            <a:fld id="{B03B318F-DCD9-4300-8D6C-27366D417958}" type="datetime1">
              <a:rPr lang="en-US" smtClean="0"/>
              <a:t>9/22/2021</a:t>
            </a:fld>
            <a:endParaRPr lang="en-US"/>
          </a:p>
        </p:txBody>
      </p:sp>
      <p:graphicFrame>
        <p:nvGraphicFramePr>
          <p:cNvPr id="10" name="Content Placeholder 9"/>
          <p:cNvGraphicFramePr>
            <a:graphicFrameLocks noGrp="1" noChangeAspect="1"/>
          </p:cNvGraphicFramePr>
          <p:nvPr>
            <p:ph sz="half" idx="2"/>
            <p:extLst>
              <p:ext uri="{D42A27DB-BD31-4B8C-83A1-F6EECF244321}">
                <p14:modId xmlns:p14="http://schemas.microsoft.com/office/powerpoint/2010/main" val="2516863053"/>
              </p:ext>
            </p:extLst>
          </p:nvPr>
        </p:nvGraphicFramePr>
        <p:xfrm>
          <a:off x="1199638" y="478971"/>
          <a:ext cx="10099733" cy="5855640"/>
        </p:xfrm>
        <a:graphic>
          <a:graphicData uri="http://schemas.openxmlformats.org/presentationml/2006/ole">
            <mc:AlternateContent xmlns:mc="http://schemas.openxmlformats.org/markup-compatibility/2006">
              <mc:Choice xmlns:v="urn:schemas-microsoft-com:vml" Requires="v">
                <p:oleObj name="Document" r:id="rId2" imgW="11362404" imgH="6793712" progId="Word.Document.8">
                  <p:embed/>
                </p:oleObj>
              </mc:Choice>
              <mc:Fallback>
                <p:oleObj name="Document" r:id="rId2" imgW="11362404" imgH="6793712" progId="Word.Document.8">
                  <p:embed/>
                  <p:pic>
                    <p:nvPicPr>
                      <p:cNvPr id="0" name=""/>
                      <p:cNvPicPr/>
                      <p:nvPr/>
                    </p:nvPicPr>
                    <p:blipFill>
                      <a:blip r:embed="rId3"/>
                      <a:stretch>
                        <a:fillRect/>
                      </a:stretch>
                    </p:blipFill>
                    <p:spPr>
                      <a:xfrm>
                        <a:off x="1199638" y="478971"/>
                        <a:ext cx="10099733" cy="5855640"/>
                      </a:xfrm>
                      <a:prstGeom prst="rect">
                        <a:avLst/>
                      </a:prstGeom>
                    </p:spPr>
                  </p:pic>
                </p:oleObj>
              </mc:Fallback>
            </mc:AlternateContent>
          </a:graphicData>
        </a:graphic>
      </p:graphicFrame>
    </p:spTree>
    <p:extLst>
      <p:ext uri="{BB962C8B-B14F-4D97-AF65-F5344CB8AC3E}">
        <p14:creationId xmlns:p14="http://schemas.microsoft.com/office/powerpoint/2010/main" val="107672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6</a:t>
            </a:fld>
            <a:endParaRPr lang="en-US"/>
          </a:p>
        </p:txBody>
      </p:sp>
      <p:sp>
        <p:nvSpPr>
          <p:cNvPr id="3" name="Footer Placeholder 2"/>
          <p:cNvSpPr>
            <a:spLocks noGrp="1"/>
          </p:cNvSpPr>
          <p:nvPr>
            <p:ph type="ftr" sz="quarter" idx="3"/>
          </p:nvPr>
        </p:nvSpPr>
        <p:spPr/>
        <p:txBody>
          <a:bodyPr/>
          <a:lstStyle/>
          <a:p>
            <a:r>
              <a:rPr lang="en-US"/>
              <a:t>PROTECTING, MAINTAINING AND IMPROVING THE HEALTH OF ALL MINNESOTANS</a:t>
            </a:r>
          </a:p>
        </p:txBody>
      </p:sp>
      <p:sp>
        <p:nvSpPr>
          <p:cNvPr id="4" name="Date Placeholder 3"/>
          <p:cNvSpPr>
            <a:spLocks noGrp="1"/>
          </p:cNvSpPr>
          <p:nvPr>
            <p:ph type="dt" sz="half" idx="14"/>
          </p:nvPr>
        </p:nvSpPr>
        <p:spPr/>
        <p:txBody>
          <a:bodyPr/>
          <a:lstStyle/>
          <a:p>
            <a:fld id="{B03B318F-DCD9-4300-8D6C-27366D417958}" type="datetime1">
              <a:rPr lang="en-US" smtClean="0"/>
              <a:t>9/22/2021</a:t>
            </a:fld>
            <a:endParaRPr lang="en-US"/>
          </a:p>
        </p:txBody>
      </p:sp>
      <p:sp>
        <p:nvSpPr>
          <p:cNvPr id="5" name="Title 4"/>
          <p:cNvSpPr>
            <a:spLocks noGrp="1"/>
          </p:cNvSpPr>
          <p:nvPr>
            <p:ph type="title"/>
          </p:nvPr>
        </p:nvSpPr>
        <p:spPr/>
        <p:txBody>
          <a:bodyPr/>
          <a:lstStyle/>
          <a:p>
            <a:r>
              <a:rPr lang="en-US" dirty="0"/>
              <a:t>WHAT DO NAVIGATORS DO</a:t>
            </a:r>
          </a:p>
        </p:txBody>
      </p:sp>
      <p:sp>
        <p:nvSpPr>
          <p:cNvPr id="6" name="Content Placeholder 5"/>
          <p:cNvSpPr>
            <a:spLocks noGrp="1"/>
          </p:cNvSpPr>
          <p:nvPr>
            <p:ph sz="half" idx="2"/>
          </p:nvPr>
        </p:nvSpPr>
        <p:spPr/>
        <p:txBody>
          <a:bodyPr>
            <a:normAutofit fontScale="92500" lnSpcReduction="20000"/>
          </a:bodyPr>
          <a:lstStyle/>
          <a:p>
            <a:r>
              <a:rPr lang="en-US" b="1" u="sng" dirty="0"/>
              <a:t>PLACE AND RECEIVE CALLS</a:t>
            </a:r>
            <a:br>
              <a:rPr lang="en-US" b="1" dirty="0"/>
            </a:br>
            <a:endParaRPr lang="en-US" b="1" dirty="0"/>
          </a:p>
          <a:p>
            <a:pPr marL="0" lvl="0" indent="0">
              <a:buNone/>
            </a:pPr>
            <a:r>
              <a:rPr lang="en-US" dirty="0"/>
              <a:t>	</a:t>
            </a:r>
            <a:r>
              <a:rPr lang="en-US" b="1" dirty="0"/>
              <a:t>I</a:t>
            </a:r>
            <a:r>
              <a:rPr lang="en-US" dirty="0"/>
              <a:t>ncoming calls: average about 9,000 annually</a:t>
            </a:r>
          </a:p>
          <a:p>
            <a:pPr marL="0" lvl="0" indent="0">
              <a:buNone/>
            </a:pPr>
            <a:r>
              <a:rPr lang="en-US" dirty="0"/>
              <a:t>	</a:t>
            </a:r>
            <a:r>
              <a:rPr lang="en-US" b="1" dirty="0"/>
              <a:t>O</a:t>
            </a:r>
            <a:r>
              <a:rPr lang="en-US" dirty="0"/>
              <a:t>utgoing calls: average over 10,000 annually	</a:t>
            </a:r>
          </a:p>
          <a:p>
            <a:pPr marL="0" lvl="0" indent="0">
              <a:buNone/>
            </a:pPr>
            <a:endParaRPr lang="en-US" dirty="0"/>
          </a:p>
          <a:p>
            <a:r>
              <a:rPr lang="en-US" b="1" u="sng" dirty="0"/>
              <a:t>CONDUCT PATIENT FOLLOW-UP</a:t>
            </a:r>
            <a:br>
              <a:rPr lang="en-US" b="1" dirty="0"/>
            </a:br>
            <a:endParaRPr lang="en-US" dirty="0"/>
          </a:p>
          <a:p>
            <a:pPr marL="0" lvl="0" indent="0">
              <a:buNone/>
            </a:pPr>
            <a:r>
              <a:rPr lang="en-US" dirty="0"/>
              <a:t>	Follow-up calls, up to five calls for each patient </a:t>
            </a:r>
          </a:p>
          <a:p>
            <a:pPr marL="0" lvl="0" indent="0">
              <a:buNone/>
            </a:pPr>
            <a:r>
              <a:rPr lang="en-US" dirty="0"/>
              <a:t>	Reminder calls to patients that are due for screening</a:t>
            </a:r>
          </a:p>
          <a:p>
            <a:pPr marL="0" lvl="0" indent="0">
              <a:buNone/>
            </a:pP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273584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85000" lnSpcReduction="20000"/>
          </a:bodyPr>
          <a:lstStyle/>
          <a:p>
            <a:pPr marL="0" indent="0">
              <a:buNone/>
            </a:pPr>
            <a:r>
              <a:rPr lang="en-US" sz="4100" u="sng" dirty="0"/>
              <a:t>Screening and mobile mammography events</a:t>
            </a:r>
          </a:p>
          <a:p>
            <a:pPr marL="0" indent="0">
              <a:buNone/>
            </a:pPr>
            <a:r>
              <a:rPr lang="en-US" sz="4100" dirty="0"/>
              <a:t>Assist community and clinic partners in coordination and implementation of screening and mobile mammography events</a:t>
            </a:r>
            <a:r>
              <a:rPr lang="en-US" sz="4100" dirty="0">
                <a:solidFill>
                  <a:srgbClr val="FFFFFF"/>
                </a:solidFill>
              </a:rPr>
              <a:t>. </a:t>
            </a:r>
          </a:p>
          <a:p>
            <a:r>
              <a:rPr lang="en-US" sz="4100" dirty="0">
                <a:solidFill>
                  <a:srgbClr val="FFFFFF"/>
                </a:solidFill>
              </a:rPr>
              <a:t>Prior to screening event navigators:</a:t>
            </a:r>
          </a:p>
          <a:p>
            <a:pPr marL="1658937" lvl="3" indent="-571500">
              <a:buClr>
                <a:srgbClr val="78BE21"/>
              </a:buClr>
              <a:buFont typeface="Wingdings" panose="05000000000000000000" pitchFamily="2" charset="2"/>
              <a:buChar char="q"/>
            </a:pPr>
            <a:r>
              <a:rPr lang="en-US" sz="3300" dirty="0">
                <a:solidFill>
                  <a:srgbClr val="FFFFFF"/>
                </a:solidFill>
              </a:rPr>
              <a:t>Coordinate logistics with partner clinics, community 	site hosts</a:t>
            </a:r>
          </a:p>
          <a:p>
            <a:pPr marL="1658937" lvl="3" indent="-571500">
              <a:buClr>
                <a:srgbClr val="78BE21"/>
              </a:buClr>
              <a:buFont typeface="Wingdings" panose="05000000000000000000" pitchFamily="2" charset="2"/>
              <a:buChar char="q"/>
            </a:pPr>
            <a:r>
              <a:rPr lang="en-US" sz="3300" dirty="0">
                <a:solidFill>
                  <a:srgbClr val="FFFFFF"/>
                </a:solidFill>
              </a:rPr>
              <a:t> Create fliers for event, prepare forms </a:t>
            </a:r>
          </a:p>
          <a:p>
            <a:pPr marL="1658937" lvl="3" indent="-571500">
              <a:buClr>
                <a:srgbClr val="78BE21"/>
              </a:buClr>
              <a:buFont typeface="Wingdings" panose="05000000000000000000" pitchFamily="2" charset="2"/>
              <a:buChar char="q"/>
            </a:pPr>
            <a:r>
              <a:rPr lang="en-US" sz="3300" dirty="0">
                <a:solidFill>
                  <a:srgbClr val="FFFFFF"/>
                </a:solidFill>
              </a:rPr>
              <a:t>Recruit patients, mailing and calling, scheduling patients </a:t>
            </a:r>
            <a:r>
              <a:rPr lang="en-US" dirty="0">
                <a:solidFill>
                  <a:srgbClr val="FFFFFF"/>
                </a:solidFill>
              </a:rPr>
              <a:t>	</a:t>
            </a:r>
          </a:p>
          <a:p>
            <a:pPr marL="0" lvl="0" indent="0">
              <a:buClr>
                <a:srgbClr val="78BE21"/>
              </a:buClr>
              <a:buNone/>
            </a:pPr>
            <a:endParaRPr lang="en-US" dirty="0">
              <a:solidFill>
                <a:srgbClr val="FFFFFF"/>
              </a:solidFill>
            </a:endParaRPr>
          </a:p>
        </p:txBody>
      </p:sp>
      <p:sp>
        <p:nvSpPr>
          <p:cNvPr id="3" name="Slide Number Placeholder 2"/>
          <p:cNvSpPr>
            <a:spLocks noGrp="1"/>
          </p:cNvSpPr>
          <p:nvPr>
            <p:ph type="sldNum" sz="quarter" idx="12"/>
          </p:nvPr>
        </p:nvSpPr>
        <p:spPr/>
        <p:txBody>
          <a:bodyPr/>
          <a:lstStyle/>
          <a:p>
            <a:fld id="{C77968C3-7B7E-411D-B105-08F43D0B3F8A}" type="slidenum">
              <a:rPr lang="en-US" smtClean="0"/>
              <a:t>7</a:t>
            </a:fld>
            <a:endParaRPr lang="en-US"/>
          </a:p>
        </p:txBody>
      </p:sp>
      <p:sp>
        <p:nvSpPr>
          <p:cNvPr id="4" name="Footer Placeholder 3"/>
          <p:cNvSpPr>
            <a:spLocks noGrp="1"/>
          </p:cNvSpPr>
          <p:nvPr>
            <p:ph type="ftr" sz="quarter" idx="3"/>
          </p:nvPr>
        </p:nvSpPr>
        <p:spPr/>
        <p:txBody>
          <a:bodyPr/>
          <a:lstStyle/>
          <a:p>
            <a:r>
              <a:rPr lang="en-US"/>
              <a:t>PROTECTING, MAINTAINING AND IMPROVING THE HEALTH OF ALL MINNESOTANS</a:t>
            </a:r>
          </a:p>
        </p:txBody>
      </p:sp>
      <p:sp>
        <p:nvSpPr>
          <p:cNvPr id="5" name="Date Placeholder 4"/>
          <p:cNvSpPr>
            <a:spLocks noGrp="1"/>
          </p:cNvSpPr>
          <p:nvPr>
            <p:ph type="dt" sz="half" idx="14"/>
          </p:nvPr>
        </p:nvSpPr>
        <p:spPr/>
        <p:txBody>
          <a:bodyPr/>
          <a:lstStyle/>
          <a:p>
            <a:fld id="{B03B318F-DCD9-4300-8D6C-27366D417958}" type="datetime1">
              <a:rPr lang="en-US" smtClean="0"/>
              <a:t>9/22/2021</a:t>
            </a:fld>
            <a:endParaRPr lang="en-US"/>
          </a:p>
        </p:txBody>
      </p:sp>
      <p:sp>
        <p:nvSpPr>
          <p:cNvPr id="6" name="Title 5"/>
          <p:cNvSpPr>
            <a:spLocks noGrp="1"/>
          </p:cNvSpPr>
          <p:nvPr>
            <p:ph type="title"/>
          </p:nvPr>
        </p:nvSpPr>
        <p:spPr/>
        <p:txBody>
          <a:bodyPr/>
          <a:lstStyle/>
          <a:p>
            <a:r>
              <a:rPr lang="en-US" dirty="0">
                <a:solidFill>
                  <a:srgbClr val="FFFFFF"/>
                </a:solidFill>
              </a:rPr>
              <a:t>WHAT DO NAVIGATORS DO</a:t>
            </a:r>
            <a:endParaRPr lang="en-US" dirty="0"/>
          </a:p>
        </p:txBody>
      </p:sp>
    </p:spTree>
    <p:extLst>
      <p:ext uri="{BB962C8B-B14F-4D97-AF65-F5344CB8AC3E}">
        <p14:creationId xmlns:p14="http://schemas.microsoft.com/office/powerpoint/2010/main" val="395452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US" sz="3500" dirty="0">
                <a:solidFill>
                  <a:srgbClr val="FFFFFF"/>
                </a:solidFill>
              </a:rPr>
              <a:t>Day of screening event: </a:t>
            </a:r>
          </a:p>
          <a:p>
            <a:pPr marL="1198563" lvl="2" indent="-457200">
              <a:buFont typeface="Wingdings" panose="05000000000000000000" pitchFamily="2" charset="2"/>
              <a:buChar char="q"/>
            </a:pPr>
            <a:r>
              <a:rPr lang="en-US" sz="3200" dirty="0">
                <a:solidFill>
                  <a:srgbClr val="FFFFFF"/>
                </a:solidFill>
              </a:rPr>
              <a:t>Attend and navigate patients through enrollment and screening </a:t>
            </a:r>
          </a:p>
          <a:p>
            <a:r>
              <a:rPr lang="en-US" sz="3500" dirty="0">
                <a:solidFill>
                  <a:srgbClr val="FFFFFF"/>
                </a:solidFill>
              </a:rPr>
              <a:t>Post screening event:</a:t>
            </a:r>
          </a:p>
          <a:p>
            <a:pPr marL="0" indent="0">
              <a:buNone/>
            </a:pPr>
            <a:r>
              <a:rPr lang="en-US" dirty="0">
                <a:solidFill>
                  <a:srgbClr val="FFFFFF"/>
                </a:solidFill>
              </a:rPr>
              <a:t>	Enter completed form data into Sage’s database</a:t>
            </a:r>
          </a:p>
          <a:p>
            <a:pPr marL="0" indent="0">
              <a:buNone/>
            </a:pPr>
            <a:r>
              <a:rPr lang="en-US" dirty="0">
                <a:solidFill>
                  <a:srgbClr val="FFFFFF"/>
                </a:solidFill>
              </a:rPr>
              <a:t>	Schedule F/U appointments with patients if needed</a:t>
            </a:r>
            <a:endParaRPr lang="en-US" dirty="0"/>
          </a:p>
        </p:txBody>
      </p:sp>
      <p:sp>
        <p:nvSpPr>
          <p:cNvPr id="3" name="Slide Number Placeholder 2"/>
          <p:cNvSpPr>
            <a:spLocks noGrp="1"/>
          </p:cNvSpPr>
          <p:nvPr>
            <p:ph type="sldNum" sz="quarter" idx="12"/>
          </p:nvPr>
        </p:nvSpPr>
        <p:spPr/>
        <p:txBody>
          <a:bodyPr/>
          <a:lstStyle/>
          <a:p>
            <a:fld id="{C77968C3-7B7E-411D-B105-08F43D0B3F8A}" type="slidenum">
              <a:rPr lang="en-US" smtClean="0"/>
              <a:t>8</a:t>
            </a:fld>
            <a:endParaRPr lang="en-US"/>
          </a:p>
        </p:txBody>
      </p:sp>
      <p:sp>
        <p:nvSpPr>
          <p:cNvPr id="4" name="Footer Placeholder 3"/>
          <p:cNvSpPr>
            <a:spLocks noGrp="1"/>
          </p:cNvSpPr>
          <p:nvPr>
            <p:ph type="ftr" sz="quarter" idx="3"/>
          </p:nvPr>
        </p:nvSpPr>
        <p:spPr/>
        <p:txBody>
          <a:bodyPr/>
          <a:lstStyle/>
          <a:p>
            <a:r>
              <a:rPr lang="en-US"/>
              <a:t>PROTECTING, MAINTAINING AND IMPROVING THE HEALTH OF ALL MINNESOTANS</a:t>
            </a:r>
          </a:p>
        </p:txBody>
      </p:sp>
      <p:sp>
        <p:nvSpPr>
          <p:cNvPr id="5" name="Date Placeholder 4"/>
          <p:cNvSpPr>
            <a:spLocks noGrp="1"/>
          </p:cNvSpPr>
          <p:nvPr>
            <p:ph type="dt" sz="half" idx="14"/>
          </p:nvPr>
        </p:nvSpPr>
        <p:spPr/>
        <p:txBody>
          <a:bodyPr/>
          <a:lstStyle/>
          <a:p>
            <a:fld id="{B03B318F-DCD9-4300-8D6C-27366D417958}" type="datetime1">
              <a:rPr lang="en-US" smtClean="0"/>
              <a:t>9/22/2021</a:t>
            </a:fld>
            <a:endParaRPr lang="en-US"/>
          </a:p>
        </p:txBody>
      </p:sp>
      <p:sp>
        <p:nvSpPr>
          <p:cNvPr id="6" name="Title 5"/>
          <p:cNvSpPr>
            <a:spLocks noGrp="1"/>
          </p:cNvSpPr>
          <p:nvPr>
            <p:ph type="title"/>
          </p:nvPr>
        </p:nvSpPr>
        <p:spPr/>
        <p:txBody>
          <a:bodyPr/>
          <a:lstStyle/>
          <a:p>
            <a:r>
              <a:rPr lang="en-US" dirty="0">
                <a:solidFill>
                  <a:srgbClr val="FFFFFF"/>
                </a:solidFill>
              </a:rPr>
              <a:t>WHAT DO NAVIGATORS DO</a:t>
            </a:r>
            <a:endParaRPr lang="en-US" dirty="0"/>
          </a:p>
        </p:txBody>
      </p:sp>
    </p:spTree>
    <p:extLst>
      <p:ext uri="{BB962C8B-B14F-4D97-AF65-F5344CB8AC3E}">
        <p14:creationId xmlns:p14="http://schemas.microsoft.com/office/powerpoint/2010/main" val="402813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7968C3-7B7E-411D-B105-08F43D0B3F8A}" type="slidenum">
              <a:rPr lang="en-US" smtClean="0"/>
              <a:pPr/>
              <a:t>9</a:t>
            </a:fld>
            <a:endParaRPr lang="en-US"/>
          </a:p>
        </p:txBody>
      </p:sp>
      <p:sp>
        <p:nvSpPr>
          <p:cNvPr id="4" name="Footer Placeholder 3"/>
          <p:cNvSpPr>
            <a:spLocks noGrp="1"/>
          </p:cNvSpPr>
          <p:nvPr>
            <p:ph type="ftr" sz="quarter" idx="3"/>
          </p:nvPr>
        </p:nvSpPr>
        <p:spPr/>
        <p:txBody>
          <a:bodyPr/>
          <a:lstStyle/>
          <a:p>
            <a:r>
              <a:rPr lang="en-US"/>
              <a:t>PROTECTING, MAINTAINING AND IMPROVING THE HEALTH OF ALL MINNESOTANS</a:t>
            </a:r>
          </a:p>
        </p:txBody>
      </p:sp>
      <p:sp>
        <p:nvSpPr>
          <p:cNvPr id="5" name="Date Placeholder 4"/>
          <p:cNvSpPr>
            <a:spLocks noGrp="1"/>
          </p:cNvSpPr>
          <p:nvPr>
            <p:ph type="dt" sz="half" idx="14"/>
          </p:nvPr>
        </p:nvSpPr>
        <p:spPr/>
        <p:txBody>
          <a:bodyPr/>
          <a:lstStyle/>
          <a:p>
            <a:fld id="{B03B318F-DCD9-4300-8D6C-27366D417958}" type="datetime1">
              <a:rPr lang="en-US" smtClean="0"/>
              <a:pPr/>
              <a:t>9/22/2021</a:t>
            </a:fld>
            <a:endParaRPr lang="en-US"/>
          </a:p>
        </p:txBody>
      </p:sp>
      <p:sp>
        <p:nvSpPr>
          <p:cNvPr id="17" name="Title 16"/>
          <p:cNvSpPr>
            <a:spLocks noGrp="1"/>
          </p:cNvSpPr>
          <p:nvPr>
            <p:ph type="title"/>
          </p:nvPr>
        </p:nvSpPr>
        <p:spPr>
          <a:xfrm>
            <a:off x="5438274" y="693019"/>
            <a:ext cx="6029826" cy="722207"/>
          </a:xfrm>
          <a:solidFill>
            <a:srgbClr val="70B31F"/>
          </a:solidFill>
        </p:spPr>
        <p:txBody>
          <a:bodyPr>
            <a:normAutofit/>
          </a:bodyPr>
          <a:lstStyle/>
          <a:p>
            <a:r>
              <a:rPr lang="en-US" sz="3200" dirty="0">
                <a:solidFill>
                  <a:srgbClr val="003258"/>
                </a:solidFill>
                <a:latin typeface="+mn-lt"/>
              </a:rPr>
              <a:t>Mobile Screening Event </a:t>
            </a:r>
          </a:p>
        </p:txBody>
      </p:sp>
      <p:pic>
        <p:nvPicPr>
          <p:cNvPr id="8" name="Picture 7"/>
          <p:cNvPicPr>
            <a:picLocks noChangeAspect="1"/>
          </p:cNvPicPr>
          <p:nvPr/>
        </p:nvPicPr>
        <p:blipFill>
          <a:blip r:embed="rId2"/>
          <a:stretch>
            <a:fillRect/>
          </a:stretch>
        </p:blipFill>
        <p:spPr>
          <a:xfrm>
            <a:off x="843506" y="1330207"/>
            <a:ext cx="4305333" cy="5030040"/>
          </a:xfrm>
          <a:prstGeom prst="rect">
            <a:avLst/>
          </a:prstGeom>
        </p:spPr>
      </p:pic>
      <p:pic>
        <p:nvPicPr>
          <p:cNvPr id="9" name="Picture 8"/>
          <p:cNvPicPr>
            <a:picLocks noChangeAspect="1"/>
          </p:cNvPicPr>
          <p:nvPr/>
        </p:nvPicPr>
        <p:blipFill>
          <a:blip r:embed="rId3"/>
          <a:stretch>
            <a:fillRect/>
          </a:stretch>
        </p:blipFill>
        <p:spPr>
          <a:xfrm>
            <a:off x="712980" y="624561"/>
            <a:ext cx="4566387" cy="8587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3075" y="1807029"/>
            <a:ext cx="6180224" cy="3776554"/>
          </a:xfrm>
          <a:prstGeom prst="rect">
            <a:avLst/>
          </a:prstGeom>
        </p:spPr>
      </p:pic>
    </p:spTree>
    <p:extLst>
      <p:ext uri="{BB962C8B-B14F-4D97-AF65-F5344CB8AC3E}">
        <p14:creationId xmlns:p14="http://schemas.microsoft.com/office/powerpoint/2010/main" val="2628428285"/>
      </p:ext>
    </p:extLst>
  </p:cSld>
  <p:clrMapOvr>
    <a:masterClrMapping/>
  </p:clrMapOvr>
</p:sld>
</file>

<file path=ppt/theme/theme1.xml><?xml version="1.0" encoding="utf-8"?>
<a:theme xmlns:a="http://schemas.openxmlformats.org/drawingml/2006/main" name="Office Theme">
  <a:themeElements>
    <a:clrScheme name="custom-mn">
      <a:dk1>
        <a:srgbClr val="000000"/>
      </a:dk1>
      <a:lt1>
        <a:srgbClr val="FFFFFF"/>
      </a:lt1>
      <a:dk2>
        <a:srgbClr val="000000"/>
      </a:dk2>
      <a:lt2>
        <a:srgbClr val="FFFFFF"/>
      </a:lt2>
      <a:accent1>
        <a:srgbClr val="003865"/>
      </a:accent1>
      <a:accent2>
        <a:srgbClr val="78BE21"/>
      </a:accent2>
      <a:accent3>
        <a:srgbClr val="0070CB"/>
      </a:accent3>
      <a:accent4>
        <a:srgbClr val="5D295F"/>
      </a:accent4>
      <a:accent5>
        <a:srgbClr val="12737A"/>
      </a:accent5>
      <a:accent6>
        <a:srgbClr val="8D3F2B"/>
      </a:accent6>
      <a:hlink>
        <a:srgbClr val="003865"/>
      </a:hlink>
      <a:folHlink>
        <a:srgbClr val="0038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dark option.potx" id="{3BFDC3A8-5003-4C9E-B2AF-79CDFD510800}" vid="{D3978BAC-13A0-4789-9995-7921C986B7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D8D07049D57B4CBA0C566D784410A4" ma:contentTypeVersion="8" ma:contentTypeDescription="Create a new document." ma:contentTypeScope="" ma:versionID="1f84116ac75ec07e053df0cb99f6e2fa">
  <xsd:schema xmlns:xsd="http://www.w3.org/2001/XMLSchema" xmlns:xs="http://www.w3.org/2001/XMLSchema" xmlns:p="http://schemas.microsoft.com/office/2006/metadata/properties" xmlns:ns2="ac9e9acb-c05c-4713-a5c0-19da492e95cc" xmlns:ns3="74ab2638-f9e7-4acf-b801-118470f2926f" targetNamespace="http://schemas.microsoft.com/office/2006/metadata/properties" ma:root="true" ma:fieldsID="eb27b0b953b7440e3c26a5f619cdb3c1" ns2:_="" ns3:_="">
    <xsd:import namespace="ac9e9acb-c05c-4713-a5c0-19da492e95cc"/>
    <xsd:import namespace="74ab2638-f9e7-4acf-b801-118470f2926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e9acb-c05c-4713-a5c0-19da492e9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ab2638-f9e7-4acf-b801-118470f292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b0ce259-51f7-40f3-a112-80400c82f658}" ma:internalName="TaxCatchAll" ma:showField="CatchAllData" ma:web="74ab2638-f9e7-4acf-b801-118470f292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9e9acb-c05c-4713-a5c0-19da492e95cc">
      <Terms xmlns="http://schemas.microsoft.com/office/infopath/2007/PartnerControls"/>
    </lcf76f155ced4ddcb4097134ff3c332f>
    <TaxCatchAll xmlns="74ab2638-f9e7-4acf-b801-118470f2926f" xsi:nil="true"/>
  </documentManagement>
</p:properties>
</file>

<file path=customXml/itemProps1.xml><?xml version="1.0" encoding="utf-8"?>
<ds:datastoreItem xmlns:ds="http://schemas.openxmlformats.org/officeDocument/2006/customXml" ds:itemID="{3CA2FAEC-DEAA-4799-9B70-EF44003AF253}"/>
</file>

<file path=customXml/itemProps2.xml><?xml version="1.0" encoding="utf-8"?>
<ds:datastoreItem xmlns:ds="http://schemas.openxmlformats.org/officeDocument/2006/customXml" ds:itemID="{818DE448-ABF8-4855-BD97-F5292B50C7FF}"/>
</file>

<file path=customXml/itemProps3.xml><?xml version="1.0" encoding="utf-8"?>
<ds:datastoreItem xmlns:ds="http://schemas.openxmlformats.org/officeDocument/2006/customXml" ds:itemID="{B60A77AB-4FA4-4807-AF1B-A901A4ADCB69}"/>
</file>

<file path=docProps/app.xml><?xml version="1.0" encoding="utf-8"?>
<Properties xmlns="http://schemas.openxmlformats.org/officeDocument/2006/extended-properties" xmlns:vt="http://schemas.openxmlformats.org/officeDocument/2006/docPropsVTypes">
  <Template>PowerPoint dark option</Template>
  <TotalTime>1203</TotalTime>
  <Words>500</Words>
  <Application>Microsoft Office PowerPoint</Application>
  <PresentationFormat>Widescreen</PresentationFormat>
  <Paragraphs>84</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Wingdings</vt:lpstr>
      <vt:lpstr>Office Theme</vt:lpstr>
      <vt:lpstr>Document</vt:lpstr>
      <vt:lpstr>Minnesota Sage Patient Navigation Center</vt:lpstr>
      <vt:lpstr>Sage Programs</vt:lpstr>
      <vt:lpstr>WHO ARE WE?</vt:lpstr>
      <vt:lpstr>Navigation Center Facts and Purpose</vt:lpstr>
      <vt:lpstr>PowerPoint Presentation</vt:lpstr>
      <vt:lpstr>WHAT DO NAVIGATORS DO</vt:lpstr>
      <vt:lpstr>WHAT DO NAVIGATORS DO</vt:lpstr>
      <vt:lpstr>WHAT DO NAVIGATORS DO</vt:lpstr>
      <vt:lpstr>Mobile Screening Event </vt:lpstr>
      <vt:lpstr>WHAT DO NAVIGATORS DO</vt:lpstr>
      <vt:lpstr>PowerPoint Presentation</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Daily Life of The Call Center</dc:title>
  <dc:creator>Marie Tran</dc:creator>
  <cp:lastModifiedBy>Nelson, Christina (MDH)</cp:lastModifiedBy>
  <cp:revision>94</cp:revision>
  <cp:lastPrinted>2019-05-16T20:41:41Z</cp:lastPrinted>
  <dcterms:created xsi:type="dcterms:W3CDTF">2019-05-14T13:58:00Z</dcterms:created>
  <dcterms:modified xsi:type="dcterms:W3CDTF">2021-09-22T18:30:41Z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0x01010088D8D07049D57B4CBA0C566D784410A4</vt:lpwstr>
  </property>
</Properties>
</file>