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6"/>
  </p:notesMasterIdLst>
  <p:sldIdLst>
    <p:sldId id="257" r:id="rId2"/>
    <p:sldId id="258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4EDF02-3EAC-4D66-80CE-E6FABE25412C}" v="4" dt="2022-10-06T17:39:51.491"/>
    <p1510:client id="{3E13D3ED-69C0-4006-8069-FE60D1209F04}" v="9" dt="2022-10-06T14:15:32.7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712" autoAdjust="0"/>
  </p:normalViewPr>
  <p:slideViewPr>
    <p:cSldViewPr snapToGrid="0">
      <p:cViewPr varScale="1">
        <p:scale>
          <a:sx n="103" d="100"/>
          <a:sy n="103" d="100"/>
        </p:scale>
        <p:origin x="12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ca, Fatima" userId="50802a53-9da5-42d9-b2c5-03cf5d80eba9" providerId="ADAL" clId="{314EDF02-3EAC-4D66-80CE-E6FABE25412C}"/>
    <pc:docChg chg="modSld">
      <pc:chgData name="Vaca, Fatima" userId="50802a53-9da5-42d9-b2c5-03cf5d80eba9" providerId="ADAL" clId="{314EDF02-3EAC-4D66-80CE-E6FABE25412C}" dt="2022-10-06T17:40:15.877" v="21" actId="1076"/>
      <pc:docMkLst>
        <pc:docMk/>
      </pc:docMkLst>
      <pc:sldChg chg="addSp modSp mod">
        <pc:chgData name="Vaca, Fatima" userId="50802a53-9da5-42d9-b2c5-03cf5d80eba9" providerId="ADAL" clId="{314EDF02-3EAC-4D66-80CE-E6FABE25412C}" dt="2022-10-06T17:39:31.518" v="14" actId="1076"/>
        <pc:sldMkLst>
          <pc:docMk/>
          <pc:sldMk cId="1106209524" sldId="257"/>
        </pc:sldMkLst>
        <pc:picChg chg="add mod">
          <ac:chgData name="Vaca, Fatima" userId="50802a53-9da5-42d9-b2c5-03cf5d80eba9" providerId="ADAL" clId="{314EDF02-3EAC-4D66-80CE-E6FABE25412C}" dt="2022-10-06T17:39:31.518" v="14" actId="1076"/>
          <ac:picMkLst>
            <pc:docMk/>
            <pc:sldMk cId="1106209524" sldId="257"/>
            <ac:picMk id="6" creationId="{7872FA75-CE37-A929-50E1-4A0F3D26C61A}"/>
          </ac:picMkLst>
        </pc:picChg>
      </pc:sldChg>
      <pc:sldChg chg="addSp modSp mod">
        <pc:chgData name="Vaca, Fatima" userId="50802a53-9da5-42d9-b2c5-03cf5d80eba9" providerId="ADAL" clId="{314EDF02-3EAC-4D66-80CE-E6FABE25412C}" dt="2022-10-06T17:40:15.877" v="21" actId="1076"/>
        <pc:sldMkLst>
          <pc:docMk/>
          <pc:sldMk cId="3604374018" sldId="258"/>
        </pc:sldMkLst>
        <pc:picChg chg="add mod">
          <ac:chgData name="Vaca, Fatima" userId="50802a53-9da5-42d9-b2c5-03cf5d80eba9" providerId="ADAL" clId="{314EDF02-3EAC-4D66-80CE-E6FABE25412C}" dt="2022-10-06T17:40:15.877" v="21" actId="1076"/>
          <ac:picMkLst>
            <pc:docMk/>
            <pc:sldMk cId="3604374018" sldId="258"/>
            <ac:picMk id="2" creationId="{DFA882DE-C3D3-95AC-0813-DC1CED8CF3DE}"/>
          </ac:picMkLst>
        </pc:picChg>
      </pc:sldChg>
      <pc:sldChg chg="addSp modSp mod">
        <pc:chgData name="Vaca, Fatima" userId="50802a53-9da5-42d9-b2c5-03cf5d80eba9" providerId="ADAL" clId="{314EDF02-3EAC-4D66-80CE-E6FABE25412C}" dt="2022-10-06T17:40:04.053" v="19" actId="1076"/>
        <pc:sldMkLst>
          <pc:docMk/>
          <pc:sldMk cId="2863713070" sldId="259"/>
        </pc:sldMkLst>
        <pc:picChg chg="add mod">
          <ac:chgData name="Vaca, Fatima" userId="50802a53-9da5-42d9-b2c5-03cf5d80eba9" providerId="ADAL" clId="{314EDF02-3EAC-4D66-80CE-E6FABE25412C}" dt="2022-10-06T17:40:04.053" v="19" actId="1076"/>
          <ac:picMkLst>
            <pc:docMk/>
            <pc:sldMk cId="2863713070" sldId="259"/>
            <ac:picMk id="4" creationId="{E3CFC716-E02D-4071-AFAA-8853CE55A9E5}"/>
          </ac:picMkLst>
        </pc:picChg>
      </pc:sldChg>
      <pc:sldChg chg="addSp modSp mod">
        <pc:chgData name="Vaca, Fatima" userId="50802a53-9da5-42d9-b2c5-03cf5d80eba9" providerId="ADAL" clId="{314EDF02-3EAC-4D66-80CE-E6FABE25412C}" dt="2022-10-06T17:40:08.286" v="20" actId="1076"/>
        <pc:sldMkLst>
          <pc:docMk/>
          <pc:sldMk cId="4226192165" sldId="261"/>
        </pc:sldMkLst>
        <pc:picChg chg="add mod">
          <ac:chgData name="Vaca, Fatima" userId="50802a53-9da5-42d9-b2c5-03cf5d80eba9" providerId="ADAL" clId="{314EDF02-3EAC-4D66-80CE-E6FABE25412C}" dt="2022-10-06T17:40:08.286" v="20" actId="1076"/>
          <ac:picMkLst>
            <pc:docMk/>
            <pc:sldMk cId="4226192165" sldId="261"/>
            <ac:picMk id="4" creationId="{8BB3461C-C5D8-BA25-C9B6-74B95270C65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BB3B4-FD0F-48A7-97D9-72A0D9E134D2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55333-3E66-4931-BBF5-5A51FCCC5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372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755333-3E66-4931-BBF5-5A51FCCC5F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923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Please circle who’s leaving. C-Suite refers to leadership, care providers refers to clinical staff.</a:t>
            </a:r>
          </a:p>
          <a:p>
            <a:r>
              <a:rPr lang="en-US" sz="1200" b="0" dirty="0">
                <a:solidFill>
                  <a:srgbClr val="002060"/>
                </a:solidFill>
              </a:rPr>
              <a:t>EBI Roles: Add notes for who thes</a:t>
            </a:r>
            <a:r>
              <a:rPr lang="en-US" sz="1200" dirty="0">
                <a:solidFill>
                  <a:srgbClr val="002060"/>
                </a:solidFill>
              </a:rPr>
              <a:t>e people are and their roles in EBI</a:t>
            </a:r>
            <a:r>
              <a:rPr lang="en-US" sz="1200" b="0" dirty="0">
                <a:solidFill>
                  <a:srgbClr val="002060"/>
                </a:solidFill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755333-3E66-4931-BBF5-5A51FCCC5F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200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Has this affected your clinic:  tell us how this has affected your CRC screening and/or your clinic environment overall.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755333-3E66-4931-BBF5-5A51FCCC5F1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38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F159-E796-4F1D-96BC-D8AF8427491C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FD0C6D1-307D-4040-8D9A-ED3211197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40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F159-E796-4F1D-96BC-D8AF8427491C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FD0C6D1-307D-4040-8D9A-ED3211197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903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F159-E796-4F1D-96BC-D8AF8427491C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FD0C6D1-307D-4040-8D9A-ED321119769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4596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F159-E796-4F1D-96BC-D8AF8427491C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FD0C6D1-307D-4040-8D9A-ED3211197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41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F159-E796-4F1D-96BC-D8AF8427491C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FD0C6D1-307D-4040-8D9A-ED321119769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02532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F159-E796-4F1D-96BC-D8AF8427491C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FD0C6D1-307D-4040-8D9A-ED3211197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3656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F159-E796-4F1D-96BC-D8AF8427491C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C6D1-307D-4040-8D9A-ED3211197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6512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F159-E796-4F1D-96BC-D8AF8427491C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C6D1-307D-4040-8D9A-ED3211197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05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F159-E796-4F1D-96BC-D8AF8427491C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C6D1-307D-4040-8D9A-ED3211197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861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F159-E796-4F1D-96BC-D8AF8427491C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FD0C6D1-307D-4040-8D9A-ED3211197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55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F159-E796-4F1D-96BC-D8AF8427491C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FD0C6D1-307D-4040-8D9A-ED3211197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809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F159-E796-4F1D-96BC-D8AF8427491C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FD0C6D1-307D-4040-8D9A-ED3211197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961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F159-E796-4F1D-96BC-D8AF8427491C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C6D1-307D-4040-8D9A-ED3211197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734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F159-E796-4F1D-96BC-D8AF8427491C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C6D1-307D-4040-8D9A-ED3211197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13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F159-E796-4F1D-96BC-D8AF8427491C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C6D1-307D-4040-8D9A-ED3211197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39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F159-E796-4F1D-96BC-D8AF8427491C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FD0C6D1-307D-4040-8D9A-ED3211197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46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6F159-E796-4F1D-96BC-D8AF8427491C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FD0C6D1-307D-4040-8D9A-ED3211197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72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>
            <a:extLst>
              <a:ext uri="{FF2B5EF4-FFF2-40B4-BE49-F238E27FC236}">
                <a16:creationId xmlns:a16="http://schemas.microsoft.com/office/drawing/2014/main" id="{EB9B5B69-A297-4D2F-8B89-529DA8A273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48" name="Freeform 11">
              <a:extLst>
                <a:ext uri="{FF2B5EF4-FFF2-40B4-BE49-F238E27FC236}">
                  <a16:creationId xmlns:a16="http://schemas.microsoft.com/office/drawing/2014/main" id="{3E39D215-BF38-4094-82D7-61DED11452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9" name="Freeform 12">
              <a:extLst>
                <a:ext uri="{FF2B5EF4-FFF2-40B4-BE49-F238E27FC236}">
                  <a16:creationId xmlns:a16="http://schemas.microsoft.com/office/drawing/2014/main" id="{7412700A-91C4-4126-8F17-3B9449DBB3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0" name="Freeform 13">
              <a:extLst>
                <a:ext uri="{FF2B5EF4-FFF2-40B4-BE49-F238E27FC236}">
                  <a16:creationId xmlns:a16="http://schemas.microsoft.com/office/drawing/2014/main" id="{DF985802-25A8-4B99-89F0-2A42EC325F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1" name="Freeform 14">
              <a:extLst>
                <a:ext uri="{FF2B5EF4-FFF2-40B4-BE49-F238E27FC236}">
                  <a16:creationId xmlns:a16="http://schemas.microsoft.com/office/drawing/2014/main" id="{F54C35AF-DB92-4205-A779-2A385B7143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2" name="Freeform 15">
              <a:extLst>
                <a:ext uri="{FF2B5EF4-FFF2-40B4-BE49-F238E27FC236}">
                  <a16:creationId xmlns:a16="http://schemas.microsoft.com/office/drawing/2014/main" id="{9F845211-1F53-4E0A-891E-B78A206F07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3" name="Freeform 16">
              <a:extLst>
                <a:ext uri="{FF2B5EF4-FFF2-40B4-BE49-F238E27FC236}">
                  <a16:creationId xmlns:a16="http://schemas.microsoft.com/office/drawing/2014/main" id="{9149C7DD-9998-4805-BFC8-CEF5F5DF31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4" name="Freeform 17">
              <a:extLst>
                <a:ext uri="{FF2B5EF4-FFF2-40B4-BE49-F238E27FC236}">
                  <a16:creationId xmlns:a16="http://schemas.microsoft.com/office/drawing/2014/main" id="{47C8036D-3ECA-43DA-BAF5-3C65CF4112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5" name="Freeform 18">
              <a:extLst>
                <a:ext uri="{FF2B5EF4-FFF2-40B4-BE49-F238E27FC236}">
                  <a16:creationId xmlns:a16="http://schemas.microsoft.com/office/drawing/2014/main" id="{29C15912-CDE8-4DF3-9324-273FB4C86D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6" name="Freeform 19">
              <a:extLst>
                <a:ext uri="{FF2B5EF4-FFF2-40B4-BE49-F238E27FC236}">
                  <a16:creationId xmlns:a16="http://schemas.microsoft.com/office/drawing/2014/main" id="{37C68D51-B7DA-4572-AB7E-708540B3C6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7" name="Freeform 20">
              <a:extLst>
                <a:ext uri="{FF2B5EF4-FFF2-40B4-BE49-F238E27FC236}">
                  <a16:creationId xmlns:a16="http://schemas.microsoft.com/office/drawing/2014/main" id="{1AF802CB-4E9E-4895-9363-C119914909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8" name="Freeform 21">
              <a:extLst>
                <a:ext uri="{FF2B5EF4-FFF2-40B4-BE49-F238E27FC236}">
                  <a16:creationId xmlns:a16="http://schemas.microsoft.com/office/drawing/2014/main" id="{615760E5-5F27-4735-B01C-78E05F3FB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9" name="Freeform 22">
              <a:extLst>
                <a:ext uri="{FF2B5EF4-FFF2-40B4-BE49-F238E27FC236}">
                  <a16:creationId xmlns:a16="http://schemas.microsoft.com/office/drawing/2014/main" id="{DB9C6516-B2DB-432F-BD3A-A1792BD46F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BC9C8D0D-644B-4B97-B83C-CC8E64361D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62" name="Freeform 27">
              <a:extLst>
                <a:ext uri="{FF2B5EF4-FFF2-40B4-BE49-F238E27FC236}">
                  <a16:creationId xmlns:a16="http://schemas.microsoft.com/office/drawing/2014/main" id="{F8BE1EA6-80CF-446B-A4FE-3F935A51C0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3" name="Freeform 28">
              <a:extLst>
                <a:ext uri="{FF2B5EF4-FFF2-40B4-BE49-F238E27FC236}">
                  <a16:creationId xmlns:a16="http://schemas.microsoft.com/office/drawing/2014/main" id="{10E39808-F4F7-43DE-AB53-82B7B55EA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4" name="Freeform 29">
              <a:extLst>
                <a:ext uri="{FF2B5EF4-FFF2-40B4-BE49-F238E27FC236}">
                  <a16:creationId xmlns:a16="http://schemas.microsoft.com/office/drawing/2014/main" id="{6ED5109A-600A-4C23-9BB3-C4C19C2D9F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5" name="Freeform 30">
              <a:extLst>
                <a:ext uri="{FF2B5EF4-FFF2-40B4-BE49-F238E27FC236}">
                  <a16:creationId xmlns:a16="http://schemas.microsoft.com/office/drawing/2014/main" id="{D76FF73F-8CA3-42B0-A680-353805CD2A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6" name="Freeform 31">
              <a:extLst>
                <a:ext uri="{FF2B5EF4-FFF2-40B4-BE49-F238E27FC236}">
                  <a16:creationId xmlns:a16="http://schemas.microsoft.com/office/drawing/2014/main" id="{B26A6949-3BEB-422A-854C-D4E26E4CF1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7" name="Freeform 32">
              <a:extLst>
                <a:ext uri="{FF2B5EF4-FFF2-40B4-BE49-F238E27FC236}">
                  <a16:creationId xmlns:a16="http://schemas.microsoft.com/office/drawing/2014/main" id="{FE07AD25-30AF-40CD-B901-DF1EDBD682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8" name="Freeform 33">
              <a:extLst>
                <a:ext uri="{FF2B5EF4-FFF2-40B4-BE49-F238E27FC236}">
                  <a16:creationId xmlns:a16="http://schemas.microsoft.com/office/drawing/2014/main" id="{5AA460AF-7760-4F15-881A-6F0BFDBCDF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9" name="Freeform 34">
              <a:extLst>
                <a:ext uri="{FF2B5EF4-FFF2-40B4-BE49-F238E27FC236}">
                  <a16:creationId xmlns:a16="http://schemas.microsoft.com/office/drawing/2014/main" id="{EE53C70E-5D92-4C42-A34F-9F7D16006B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0" name="Freeform 35">
              <a:extLst>
                <a:ext uri="{FF2B5EF4-FFF2-40B4-BE49-F238E27FC236}">
                  <a16:creationId xmlns:a16="http://schemas.microsoft.com/office/drawing/2014/main" id="{C27614EE-0086-4D34-99BD-52F03708D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1" name="Freeform 36">
              <a:extLst>
                <a:ext uri="{FF2B5EF4-FFF2-40B4-BE49-F238E27FC236}">
                  <a16:creationId xmlns:a16="http://schemas.microsoft.com/office/drawing/2014/main" id="{326919B9-3ED4-4744-A713-326B3BAF62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2" name="Freeform 37">
              <a:extLst>
                <a:ext uri="{FF2B5EF4-FFF2-40B4-BE49-F238E27FC236}">
                  <a16:creationId xmlns:a16="http://schemas.microsoft.com/office/drawing/2014/main" id="{898BDBF5-8AA3-49CD-999A-ABA1F7AE34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3" name="Freeform 38">
              <a:extLst>
                <a:ext uri="{FF2B5EF4-FFF2-40B4-BE49-F238E27FC236}">
                  <a16:creationId xmlns:a16="http://schemas.microsoft.com/office/drawing/2014/main" id="{AF8ED3E0-CBE7-48C4-8F9E-FF98079CDB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5" name="Rectangle 74">
            <a:extLst>
              <a:ext uri="{FF2B5EF4-FFF2-40B4-BE49-F238E27FC236}">
                <a16:creationId xmlns:a16="http://schemas.microsoft.com/office/drawing/2014/main" id="{A84F153B-2093-4171-BD2D-1631695C9B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7" name="Freeform 11">
            <a:extLst>
              <a:ext uri="{FF2B5EF4-FFF2-40B4-BE49-F238E27FC236}">
                <a16:creationId xmlns:a16="http://schemas.microsoft.com/office/drawing/2014/main" id="{99499096-7355-478E-8CCB-A47EA1B797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B5898079-081F-4617-AC6B-4290266737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19A7BC-4139-A972-BAB6-E7B86E9F9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5122652" cy="125989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fontAlgn="auto">
              <a:lnSpc>
                <a:spcPct val="90000"/>
              </a:lnSpc>
              <a:spcAft>
                <a:spcPts val="0"/>
              </a:spcAft>
              <a:tabLst/>
              <a:defRPr/>
            </a:pPr>
            <a:r>
              <a:rPr kumimoji="0" lang="en-US" b="0" i="0" u="none" strike="noStrike" cap="none" spc="0" normalizeH="0" baseline="0" noProof="0">
                <a:ln>
                  <a:noFill/>
                </a:ln>
                <a:effectLst/>
                <a:uLnTx/>
                <a:uFillTx/>
              </a:rPr>
              <a:t>Presenter’s name: </a:t>
            </a:r>
            <a:br>
              <a:rPr kumimoji="0" lang="en-US" b="0" i="0" u="none" strike="noStrike" cap="none" spc="0" normalizeH="0" baseline="0" noProof="0">
                <a:ln>
                  <a:noFill/>
                </a:ln>
                <a:effectLst/>
                <a:uLnTx/>
                <a:uFillTx/>
              </a:rPr>
            </a:br>
            <a:r>
              <a:rPr kumimoji="0" lang="en-US" b="0" i="0" u="none" strike="noStrike" cap="none" spc="0" normalizeH="0" baseline="0" noProof="0">
                <a:ln>
                  <a:noFill/>
                </a:ln>
                <a:effectLst/>
                <a:uLnTx/>
                <a:uFillTx/>
              </a:rPr>
              <a:t>Role/Title: </a:t>
            </a:r>
            <a:br>
              <a:rPr kumimoji="0" lang="en-US" b="0" i="0" u="none" strike="noStrike" cap="none" spc="0" normalizeH="0" baseline="0" noProof="0">
                <a:ln>
                  <a:noFill/>
                </a:ln>
                <a:effectLst/>
                <a:uLnTx/>
                <a:uFillTx/>
              </a:rPr>
            </a:br>
            <a:br>
              <a:rPr kumimoji="0" lang="en-US" b="0" i="0" u="none" strike="noStrike" cap="none" spc="0" normalizeH="0" baseline="0" noProof="0">
                <a:ln>
                  <a:noFill/>
                </a:ln>
                <a:effectLst/>
                <a:uLnTx/>
                <a:uFillTx/>
              </a:rPr>
            </a:br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BB829EC8-5B3D-469E-942E-5E6E569E5C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7869D-BB5A-CFCB-ABEC-27654049C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5" y="2133600"/>
            <a:ext cx="5122652" cy="375925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/>
            <a:endParaRPr lang="en-US"/>
          </a:p>
          <a:p>
            <a:pPr marL="171450" indent="-171450"/>
            <a:r>
              <a:rPr lang="en-US"/>
              <a:t>Number of current clinics:  </a:t>
            </a:r>
          </a:p>
          <a:p>
            <a:pPr marL="171450" indent="-171450"/>
            <a:r>
              <a:rPr lang="en-US"/>
              <a:t>What are your EBIs?</a:t>
            </a:r>
          </a:p>
          <a:p>
            <a:pPr marL="0" indent="0"/>
            <a:endParaRPr lang="en-US"/>
          </a:p>
          <a:p>
            <a:r>
              <a:rPr lang="en-US"/>
              <a:t>Staff (number of staff): RNs, LPNs, MAs, MDs, PNs, CHWs, CNAs, techs, desk staff, Volunteers, etc.</a:t>
            </a:r>
          </a:p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AD816C5-C5AC-3BC0-C046-5C715925EC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0914" y="4168392"/>
            <a:ext cx="3504976" cy="2698831"/>
          </a:xfrm>
          <a:prstGeom prst="rect">
            <a:avLst/>
          </a:prstGeom>
        </p:spPr>
      </p:pic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4C682FA7-5B01-6105-3AC0-E18C34877F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1164" y="364875"/>
            <a:ext cx="5451627" cy="1516233"/>
          </a:xfrm>
          <a:prstGeom prst="rect">
            <a:avLst/>
          </a:prstGeom>
        </p:spPr>
      </p:pic>
      <p:sp>
        <p:nvSpPr>
          <p:cNvPr id="83" name="Freeform 12">
            <a:extLst>
              <a:ext uri="{FF2B5EF4-FFF2-40B4-BE49-F238E27FC236}">
                <a16:creationId xmlns:a16="http://schemas.microsoft.com/office/drawing/2014/main" id="{55D72A3F-A083-4502-838A-2C32C9800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7872FA75-CE37-A929-50E1-4A0F3D26C6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2312" y="6036000"/>
            <a:ext cx="717656" cy="817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209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 descr="Text&#10;&#10;Description automatically generated">
            <a:extLst>
              <a:ext uri="{FF2B5EF4-FFF2-40B4-BE49-F238E27FC236}">
                <a16:creationId xmlns:a16="http://schemas.microsoft.com/office/drawing/2014/main" id="{4C0CFF88-F43B-9037-65E5-22D545D16E9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4156" y="92280"/>
            <a:ext cx="3048000" cy="847725"/>
          </a:xfr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D69D49C-B34D-AA53-B1E7-1C8A2EC401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94142" y="1023454"/>
            <a:ext cx="5183188" cy="62779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EBI Role(s)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3B7A0-B975-B4D1-CC2D-37037653F8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902498" y="1023455"/>
            <a:ext cx="3162662" cy="51245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>
                <a:solidFill>
                  <a:srgbClr val="002060"/>
                </a:solidFill>
                <a:latin typeface="+mj-lt"/>
              </a:rPr>
              <a:t>Staff duty change/turnover</a:t>
            </a:r>
          </a:p>
          <a:p>
            <a:pPr marL="0" indent="0" algn="ctr">
              <a:buNone/>
            </a:pPr>
            <a:endParaRPr lang="en-US" sz="2800" dirty="0">
              <a:solidFill>
                <a:srgbClr val="002060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c-suite</a:t>
            </a:r>
          </a:p>
          <a:p>
            <a:pPr marL="0" indent="0" algn="ctr">
              <a:buNone/>
            </a:pPr>
            <a:endParaRPr lang="en-US" sz="2800" dirty="0">
              <a:solidFill>
                <a:srgbClr val="002060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care providers </a:t>
            </a:r>
          </a:p>
          <a:p>
            <a:pPr marL="0" indent="0" algn="ctr">
              <a:buNone/>
            </a:pPr>
            <a:endParaRPr lang="en-US" sz="2800" dirty="0">
              <a:solidFill>
                <a:srgbClr val="002060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support staff</a:t>
            </a:r>
          </a:p>
          <a:p>
            <a:endParaRPr lang="en-US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50CD6A66-A720-D9F3-815A-D9B3E1BEDB24}"/>
              </a:ext>
            </a:extLst>
          </p:cNvPr>
          <p:cNvSpPr txBox="1">
            <a:spLocks/>
          </p:cNvSpPr>
          <p:nvPr/>
        </p:nvSpPr>
        <p:spPr>
          <a:xfrm>
            <a:off x="1273207" y="1023455"/>
            <a:ext cx="5183188" cy="9747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800" dirty="0">
              <a:solidFill>
                <a:srgbClr val="002060"/>
              </a:solidFill>
            </a:endParaRPr>
          </a:p>
        </p:txBody>
      </p:sp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DFA882DE-C3D3-95AC-0813-DC1CED8CF3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4344" y="6040748"/>
            <a:ext cx="717656" cy="817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374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F968C-66C5-ECE5-76B1-5834E60FE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995408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Consequences of turnover/reassignment on CRC screening?</a:t>
            </a:r>
            <a:br>
              <a:rPr lang="en-US" dirty="0">
                <a:solidFill>
                  <a:srgbClr val="002060"/>
                </a:solidFill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A1B3B-313A-8B01-2770-70A1F2145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8761" y="1635853"/>
            <a:ext cx="8915400" cy="4924338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Prompts:</a:t>
            </a:r>
          </a:p>
          <a:p>
            <a:r>
              <a:rPr lang="en-US" sz="2400" dirty="0"/>
              <a:t>How, if at all, has this affected your clinic’s approach? </a:t>
            </a:r>
          </a:p>
          <a:p>
            <a:r>
              <a:rPr lang="en-US" sz="2400" dirty="0"/>
              <a:t>In which phase? Implementation, data tracking, EHR usage, etc.?</a:t>
            </a:r>
          </a:p>
          <a:p>
            <a:endParaRPr lang="en-US" sz="2400" dirty="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F23C6C9D-9D91-62CA-A781-A96A1FBB40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880" y="131308"/>
            <a:ext cx="3048000" cy="847725"/>
          </a:xfrm>
          <a:prstGeom prst="rect">
            <a:avLst/>
          </a:prstGeom>
        </p:spPr>
      </p:pic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E3CFC716-E02D-4071-AFAA-8853CE55A9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7224" y="6040748"/>
            <a:ext cx="717656" cy="817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713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F968C-66C5-ECE5-76B1-5834E60FE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979033"/>
            <a:ext cx="8911687" cy="104975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How are you overcoming these challenges?</a:t>
            </a:r>
            <a:br>
              <a:rPr lang="en-US" dirty="0">
                <a:solidFill>
                  <a:srgbClr val="002060"/>
                </a:solidFill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A1B3B-313A-8B01-2770-70A1F2145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939" y="1912690"/>
            <a:ext cx="8915400" cy="48140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Prompts:</a:t>
            </a:r>
          </a:p>
          <a:p>
            <a:r>
              <a:rPr lang="en-US" sz="2400" dirty="0"/>
              <a:t>What’s your ‘plan B’?</a:t>
            </a:r>
          </a:p>
          <a:p>
            <a:r>
              <a:rPr lang="en-US" sz="2400" dirty="0"/>
              <a:t>Who’s taking over the void? </a:t>
            </a:r>
          </a:p>
          <a:p>
            <a:r>
              <a:rPr lang="en-US" sz="2400" dirty="0"/>
              <a:t>How’s it working out?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F23C6C9D-9D91-62CA-A781-A96A1FBB40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880" y="131308"/>
            <a:ext cx="3048000" cy="847725"/>
          </a:xfrm>
          <a:prstGeom prst="rect">
            <a:avLst/>
          </a:prstGeom>
        </p:spPr>
      </p:pic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8BB3461C-C5D8-BA25-C9B6-74B95270C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7224" y="6040748"/>
            <a:ext cx="717656" cy="817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19216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249</TotalTime>
  <Words>188</Words>
  <Application>Microsoft Office PowerPoint</Application>
  <PresentationFormat>Widescreen</PresentationFormat>
  <Paragraphs>34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Wisp</vt:lpstr>
      <vt:lpstr>Presenter’s name:  Role/Title:   </vt:lpstr>
      <vt:lpstr>PowerPoint Presentation</vt:lpstr>
      <vt:lpstr>Consequences of turnover/reassignment on CRC screening? </vt:lpstr>
      <vt:lpstr>How are you overcoming these challenges?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 to fill out this template</dc:title>
  <dc:creator>Vaca, Fatima</dc:creator>
  <cp:lastModifiedBy>Vaca, Fatima</cp:lastModifiedBy>
  <cp:revision>3</cp:revision>
  <dcterms:created xsi:type="dcterms:W3CDTF">2022-09-23T15:07:40Z</dcterms:created>
  <dcterms:modified xsi:type="dcterms:W3CDTF">2022-10-06T17:40:18Z</dcterms:modified>
</cp:coreProperties>
</file>