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4147" r:id="rId2"/>
    <p:sldMasterId id="2147484163" r:id="rId3"/>
    <p:sldMasterId id="2147484188" r:id="rId4"/>
  </p:sldMasterIdLst>
  <p:notesMasterIdLst>
    <p:notesMasterId r:id="rId38"/>
  </p:notesMasterIdLst>
  <p:handoutMasterIdLst>
    <p:handoutMasterId r:id="rId39"/>
  </p:handoutMasterIdLst>
  <p:sldIdLst>
    <p:sldId id="429" r:id="rId5"/>
    <p:sldId id="423" r:id="rId6"/>
    <p:sldId id="458" r:id="rId7"/>
    <p:sldId id="417" r:id="rId8"/>
    <p:sldId id="416" r:id="rId9"/>
    <p:sldId id="459" r:id="rId10"/>
    <p:sldId id="446" r:id="rId11"/>
    <p:sldId id="432" r:id="rId12"/>
    <p:sldId id="364" r:id="rId13"/>
    <p:sldId id="465" r:id="rId14"/>
    <p:sldId id="437" r:id="rId15"/>
    <p:sldId id="430" r:id="rId16"/>
    <p:sldId id="461" r:id="rId17"/>
    <p:sldId id="436" r:id="rId18"/>
    <p:sldId id="440" r:id="rId19"/>
    <p:sldId id="441" r:id="rId20"/>
    <p:sldId id="418" r:id="rId21"/>
    <p:sldId id="464" r:id="rId22"/>
    <p:sldId id="428" r:id="rId23"/>
    <p:sldId id="425" r:id="rId24"/>
    <p:sldId id="424" r:id="rId25"/>
    <p:sldId id="442" r:id="rId26"/>
    <p:sldId id="443" r:id="rId27"/>
    <p:sldId id="427" r:id="rId28"/>
    <p:sldId id="462" r:id="rId29"/>
    <p:sldId id="445" r:id="rId30"/>
    <p:sldId id="434" r:id="rId31"/>
    <p:sldId id="420" r:id="rId32"/>
    <p:sldId id="421" r:id="rId33"/>
    <p:sldId id="422" r:id="rId34"/>
    <p:sldId id="352" r:id="rId35"/>
    <p:sldId id="463" r:id="rId36"/>
    <p:sldId id="466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34" autoAdjust="0"/>
  </p:normalViewPr>
  <p:slideViewPr>
    <p:cSldViewPr>
      <p:cViewPr varScale="1">
        <p:scale>
          <a:sx n="53" d="100"/>
          <a:sy n="53" d="100"/>
        </p:scale>
        <p:origin x="16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cancancer-my.sharepoint.com/personal/richard_killewald_cancer_org/Documents/Walgreens/AIAN/Progress%20reports/1st%20progress%20reports%20-%20completed/AIAN%201st%20Progress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dirty="0">
                <a:latin typeface="Source Sans Pro" panose="020B0503030403020204" pitchFamily="34" charset="0"/>
              </a:rPr>
              <a:t>Colon Cancer Survival Rates by Disease Stage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Source Sans Pro" panose="020B05030304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963384598045365E-2"/>
          <c:y val="0.17541168465052978"/>
          <c:w val="0.94803661540195461"/>
          <c:h val="0.67186513722821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5-yr survival</c:v>
                </c:pt>
              </c:strCache>
            </c:strRef>
          </c:tx>
          <c:spPr>
            <a:solidFill>
              <a:srgbClr val="C41E3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3.472222222222095E-3"/>
                  <c:y val="8.730497827115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3-4FB6-91D4-E10A71B05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Local </c:v>
                </c:pt>
                <c:pt idx="1">
                  <c:v>Regional</c:v>
                </c:pt>
                <c:pt idx="2">
                  <c:v>Distant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0.71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3-4FB6-91D4-E10A71B05E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63005416"/>
        <c:axId val="563006400"/>
      </c:barChart>
      <c:catAx>
        <c:axId val="56300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563006400"/>
        <c:crosses val="autoZero"/>
        <c:auto val="1"/>
        <c:lblAlgn val="ctr"/>
        <c:lblOffset val="100"/>
        <c:noMultiLvlLbl val="0"/>
      </c:catAx>
      <c:valAx>
        <c:axId val="563006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300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3"/>
          <c:tx>
            <c:strRef>
              <c:f>Sheet1!$E$22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Sheet1!$A$23:$A$27</c:f>
              <c:strCache>
                <c:ptCount val="5"/>
                <c:pt idx="0">
                  <c:v>Arctic Slope Native Association</c:v>
                </c:pt>
                <c:pt idx="1">
                  <c:v>Fond du Lac Human Services Division</c:v>
                </c:pt>
                <c:pt idx="2">
                  <c:v>Keweenaw Bay Indian Community</c:v>
                </c:pt>
                <c:pt idx="3">
                  <c:v>Native Americans for Community Action (NACA)</c:v>
                </c:pt>
                <c:pt idx="4">
                  <c:v>Riverside San Bernardino County Indian Health, Inc</c:v>
                </c:pt>
              </c:strCache>
            </c:strRef>
          </c:cat>
          <c:val>
            <c:numRef>
              <c:f>Sheet1!$E$23:$E$27</c:f>
              <c:numCache>
                <c:formatCode>0.0%</c:formatCode>
                <c:ptCount val="5"/>
                <c:pt idx="0">
                  <c:v>0.11993627674101047</c:v>
                </c:pt>
                <c:pt idx="1">
                  <c:v>0.43532818532818535</c:v>
                </c:pt>
                <c:pt idx="2">
                  <c:v>0.51</c:v>
                </c:pt>
                <c:pt idx="3">
                  <c:v>0.252</c:v>
                </c:pt>
                <c:pt idx="4">
                  <c:v>0.22010582010582011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0-449C-95B3-D7FF48D780CE}"/>
            </c:ext>
          </c:extLst>
        </c:ser>
        <c:ser>
          <c:idx val="4"/>
          <c:order val="4"/>
          <c:tx>
            <c:strRef>
              <c:f>Sheet1!$F$22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Sheet1!$A$23:$A$27</c:f>
              <c:strCache>
                <c:ptCount val="5"/>
                <c:pt idx="0">
                  <c:v>Arctic Slope Native Association</c:v>
                </c:pt>
                <c:pt idx="1">
                  <c:v>Fond du Lac Human Services Division</c:v>
                </c:pt>
                <c:pt idx="2">
                  <c:v>Keweenaw Bay Indian Community</c:v>
                </c:pt>
                <c:pt idx="3">
                  <c:v>Native Americans for Community Action (NACA)</c:v>
                </c:pt>
                <c:pt idx="4">
                  <c:v>Riverside San Bernardino County Indian Health, Inc</c:v>
                </c:pt>
              </c:strCache>
            </c:strRef>
          </c:cat>
          <c:val>
            <c:numRef>
              <c:f>Sheet1!$F$23:$F$27</c:f>
              <c:numCache>
                <c:formatCode>0.0%</c:formatCode>
                <c:ptCount val="5"/>
                <c:pt idx="0">
                  <c:v>8.0063723258989541E-2</c:v>
                </c:pt>
                <c:pt idx="1">
                  <c:v>0.16467181467181463</c:v>
                </c:pt>
                <c:pt idx="2">
                  <c:v>0.12</c:v>
                </c:pt>
                <c:pt idx="3">
                  <c:v>7.5000000000000011E-2</c:v>
                </c:pt>
                <c:pt idx="4">
                  <c:v>9.9894179894179896E-2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0-449C-95B3-D7FF48D780CE}"/>
            </c:ext>
          </c:extLst>
        </c:ser>
        <c:ser>
          <c:idx val="6"/>
          <c:order val="5"/>
          <c:tx>
            <c:strRef>
              <c:f>Sheet1!$G$22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Sheet1!$A$23:$A$27</c:f>
              <c:strCache>
                <c:ptCount val="5"/>
                <c:pt idx="0">
                  <c:v>Arctic Slope Native Association</c:v>
                </c:pt>
                <c:pt idx="1">
                  <c:v>Fond du Lac Human Services Division</c:v>
                </c:pt>
                <c:pt idx="2">
                  <c:v>Keweenaw Bay Indian Community</c:v>
                </c:pt>
                <c:pt idx="3">
                  <c:v>Native Americans for Community Action (NACA)</c:v>
                </c:pt>
                <c:pt idx="4">
                  <c:v>Riverside San Bernardino County Indian Health, Inc</c:v>
                </c:pt>
              </c:strCache>
            </c:strRef>
          </c:cat>
          <c:val>
            <c:numRef>
              <c:f>Sheet1!$G$23:$G$27</c:f>
              <c:numCache>
                <c:formatCode>0.0%</c:formatCode>
                <c:ptCount val="5"/>
                <c:pt idx="0">
                  <c:v>4.9999999999999989E-2</c:v>
                </c:pt>
                <c:pt idx="1">
                  <c:v>0.10499999999999998</c:v>
                </c:pt>
                <c:pt idx="2">
                  <c:v>0.12</c:v>
                </c:pt>
                <c:pt idx="3">
                  <c:v>7.5000000000000011E-2</c:v>
                </c:pt>
                <c:pt idx="4">
                  <c:v>0.10199999999999998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0-449C-95B3-D7FF48D78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915925864"/>
        <c:axId val="915923240"/>
      </c:barChart>
      <c:scatterChart>
        <c:scatterStyle val="lineMarker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BASELINE SCREENING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</c:marker>
          <c:xVal>
            <c:strRef>
              <c:f>Sheet1!$A$23:$A$27</c:f>
              <c:strCache>
                <c:ptCount val="5"/>
                <c:pt idx="0">
                  <c:v>Arctic Slope Native Association</c:v>
                </c:pt>
                <c:pt idx="1">
                  <c:v>Fond du Lac Human Services Division</c:v>
                </c:pt>
                <c:pt idx="2">
                  <c:v>Keweenaw Bay Indian Community</c:v>
                </c:pt>
                <c:pt idx="3">
                  <c:v>Native Americans for Community Action (NACA)</c:v>
                </c:pt>
                <c:pt idx="4">
                  <c:v>Riverside San Bernardino County Indian Health, Inc</c:v>
                </c:pt>
              </c:strCache>
            </c:strRef>
          </c:xVal>
          <c:yVal>
            <c:numRef>
              <c:f>Sheet1!$B$23:$B$27</c:f>
              <c:numCache>
                <c:formatCode>0.0%</c:formatCode>
                <c:ptCount val="5"/>
                <c:pt idx="0">
                  <c:v>0.11993627674101047</c:v>
                </c:pt>
                <c:pt idx="1">
                  <c:v>0.43532818532818535</c:v>
                </c:pt>
                <c:pt idx="2">
                  <c:v>0.51</c:v>
                </c:pt>
                <c:pt idx="3">
                  <c:v>0.252</c:v>
                </c:pt>
                <c:pt idx="4">
                  <c:v>0.22010582010582011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060-449C-95B3-D7FF48D780CE}"/>
            </c:ext>
          </c:extLst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YEAR 1 TARGET SCREENING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rgbClr val="0038A8"/>
              </a:solidFill>
              <a:ln w="9525">
                <a:noFill/>
              </a:ln>
              <a:effectLst/>
            </c:spPr>
          </c:marker>
          <c:dPt>
            <c:idx val="9"/>
            <c:marker>
              <c:symbol val="circle"/>
              <c:size val="13"/>
              <c:spPr>
                <a:solidFill>
                  <a:srgbClr val="C41E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060-449C-95B3-D7FF48D780CE}"/>
              </c:ext>
            </c:extLst>
          </c:dPt>
          <c:dPt>
            <c:idx val="11"/>
            <c:marker>
              <c:symbol val="circle"/>
              <c:size val="13"/>
              <c:spPr>
                <a:solidFill>
                  <a:srgbClr val="C41E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060-449C-95B3-D7FF48D780CE}"/>
              </c:ext>
            </c:extLst>
          </c:dPt>
          <c:dPt>
            <c:idx val="17"/>
            <c:marker>
              <c:symbol val="circle"/>
              <c:size val="13"/>
              <c:spPr>
                <a:solidFill>
                  <a:srgbClr val="C41E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060-449C-95B3-D7FF48D780CE}"/>
              </c:ext>
            </c:extLst>
          </c:dPt>
          <c:dPt>
            <c:idx val="18"/>
            <c:marker>
              <c:symbol val="circle"/>
              <c:size val="13"/>
              <c:spPr>
                <a:solidFill>
                  <a:srgbClr val="C41E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060-449C-95B3-D7FF48D780CE}"/>
              </c:ext>
            </c:extLst>
          </c:dPt>
          <c:xVal>
            <c:strRef>
              <c:f>Sheet1!$A$23:$A$27</c:f>
              <c:strCache>
                <c:ptCount val="5"/>
                <c:pt idx="0">
                  <c:v>Arctic Slope Native Association</c:v>
                </c:pt>
                <c:pt idx="1">
                  <c:v>Fond du Lac Human Services Division</c:v>
                </c:pt>
                <c:pt idx="2">
                  <c:v>Keweenaw Bay Indian Community</c:v>
                </c:pt>
                <c:pt idx="3">
                  <c:v>Native Americans for Community Action (NACA)</c:v>
                </c:pt>
                <c:pt idx="4">
                  <c:v>Riverside San Bernardino County Indian Health, Inc</c:v>
                </c:pt>
              </c:strCache>
            </c:strRef>
          </c:xVal>
          <c:yVal>
            <c:numRef>
              <c:f>Sheet1!$C$23:$C$27</c:f>
              <c:numCache>
                <c:formatCode>0.0%</c:formatCode>
                <c:ptCount val="5"/>
                <c:pt idx="0">
                  <c:v>0.2</c:v>
                </c:pt>
                <c:pt idx="1">
                  <c:v>0.6</c:v>
                </c:pt>
                <c:pt idx="2">
                  <c:v>0.63</c:v>
                </c:pt>
                <c:pt idx="3">
                  <c:v>0.32700000000000001</c:v>
                </c:pt>
                <c:pt idx="4">
                  <c:v>0.32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060-449C-95B3-D7FF48D780CE}"/>
            </c:ext>
          </c:extLst>
        </c:ser>
        <c:ser>
          <c:idx val="2"/>
          <c:order val="2"/>
          <c:tx>
            <c:strRef>
              <c:f>Sheet1!$D$22</c:f>
              <c:strCache>
                <c:ptCount val="1"/>
                <c:pt idx="0">
                  <c:v>YEAR 2 TARGET SCREENING RATE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rgbClr val="C41E3A"/>
              </a:solidFill>
              <a:ln w="9525">
                <a:noFill/>
              </a:ln>
              <a:effectLst/>
            </c:spPr>
          </c:marker>
          <c:xVal>
            <c:strRef>
              <c:f>Sheet1!$A$23:$A$27</c:f>
              <c:strCache>
                <c:ptCount val="5"/>
                <c:pt idx="0">
                  <c:v>Arctic Slope Native Association</c:v>
                </c:pt>
                <c:pt idx="1">
                  <c:v>Fond du Lac Human Services Division</c:v>
                </c:pt>
                <c:pt idx="2">
                  <c:v>Keweenaw Bay Indian Community</c:v>
                </c:pt>
                <c:pt idx="3">
                  <c:v>Native Americans for Community Action (NACA)</c:v>
                </c:pt>
                <c:pt idx="4">
                  <c:v>Riverside San Bernardino County Indian Health, Inc</c:v>
                </c:pt>
              </c:strCache>
            </c:strRef>
          </c:xVal>
          <c:yVal>
            <c:numRef>
              <c:f>Sheet1!$D$23:$D$27</c:f>
              <c:numCache>
                <c:formatCode>0.0%</c:formatCode>
                <c:ptCount val="5"/>
                <c:pt idx="0">
                  <c:v>0.25</c:v>
                </c:pt>
                <c:pt idx="1">
                  <c:v>0.70499999999999996</c:v>
                </c:pt>
                <c:pt idx="2">
                  <c:v>0.75</c:v>
                </c:pt>
                <c:pt idx="3">
                  <c:v>0.40200000000000002</c:v>
                </c:pt>
                <c:pt idx="4">
                  <c:v>0.42199999999999999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060-449C-95B3-D7FF48D78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925864"/>
        <c:axId val="915923240"/>
      </c:scatterChart>
      <c:catAx>
        <c:axId val="915925864"/>
        <c:scaling>
          <c:orientation val="minMax"/>
        </c:scaling>
        <c:delete val="0"/>
        <c:axPos val="b"/>
        <c:majorGridlines>
          <c:spPr>
            <a:ln w="317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23240"/>
        <c:crosses val="autoZero"/>
        <c:auto val="1"/>
        <c:lblAlgn val="ctr"/>
        <c:lblOffset val="100"/>
        <c:noMultiLvlLbl val="0"/>
      </c:catAx>
      <c:valAx>
        <c:axId val="915923240"/>
        <c:scaling>
          <c:orientation val="minMax"/>
          <c:max val="1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38A8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91592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2B436D79-F94B-467C-AC44-A239F56A93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D01A3FD-33DC-4865-B5B8-A6ADB96158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5534A2F9-53EE-4591-9AB0-40247F2A12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7605ECBE-7D56-49A3-BD61-2888A5AD3AF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D571E9-FA7C-4CBE-BB35-DB874FDB3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068CC38-A7FE-43F4-A66A-AEA79B2D1E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5CF883E-23BD-4FD8-91A9-7C4CC91FF5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45E07B40-112E-4270-AB6B-11ABEF21F5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CC6DDD9-436C-45C4-9F64-13717A01DC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0DC198E8-622F-41A3-84C9-FE76B25039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066E89DB-38BC-4DC4-BDCF-D5E2E88FC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30FCDAFD-EE44-4709-83E0-9B972173E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2900F7BC-4FD2-499A-A079-275CAB8FDC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81D41553-2AC8-44E9-9F15-8E0F2BF8B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major risk factors for CRC that are potentially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modifiable include physical inactivity, being overweight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and obese, and a diet high in red and processed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meats</a:t>
            </a: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6AE57657-59A3-4655-9E7B-71BEB4142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054281-14EF-4E58-83F0-F8D24DD7099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5F4AD75F-2C60-45D8-995C-7BEACB81E6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FC13D114-40FA-42BE-9DC2-1AEC74E5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45AFE7AF-B340-4BA0-ADDA-B6A013892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F9C30-6D3C-4C2F-9FD7-4C086D140C5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CDAFD-EE44-4709-83E0-9B972173E87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93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2DA870AD-6CCF-45E5-9A39-347541C1E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1B9BC2C2-5D0A-4FAA-B61B-80CE9BE7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model predicted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that, with only changes in risk factors, CRC mortality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would decrease by 9%, explaining 35% of the observed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mortality decline. Screening decreased mortality by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another 14%, explaining 53% of the mortality reduction,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whereas treatment added another 3% decline, explaining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final12%of the observed decline inCRCmortality.</a:t>
            </a: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149D1DE-4F63-485B-8257-35F377D5F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30706-F078-48D8-9303-766CFC862F30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506DE1F-CB22-493F-9ABD-ADB38CB4A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1181863-F308-4D1D-9EE8-0872B084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7601601E-3932-4AAC-BE67-2E3A5748C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F0783-C819-40E2-BE3A-FC8423FAF016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1C69BCD2-9C35-4769-A955-65A747133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08624-D00A-4166-A147-E5665AF09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Another point of emphasis of the guideline is the importance of options.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Making sure that patients are aware that there are multiple screening options for colorectal cancer, including stool based tests- fecal immunochemical tests or high sensitivity guaiac tests, along with multi-target stool-DNA testing.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In addition there are structural exams, visual exams which are more invasive exams.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Those include colonoscopy, CT colonography, which is sometimes referred to as virtual colonoscopy, and flexible sigmoidoscopy.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There is evidence supporting the use of all of these tests for colorectal cancer screening and all have demonstrated potential positive outcomes.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So, any of these that are available to you and your patients is a reasonable approach to colorectal cancer screening, so long as they are utilized at the intervals as defined and performed in a high quality manner.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BCAA0931-150C-4A3F-AD65-D9D6B0E12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fld id="{EF27719B-2A2C-4B8D-82CE-4F32D297721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Source Sans Pro" panose="020B0503030403020204" pitchFamily="34" charset="0"/>
              </a:rPr>
              <a:pPr defTabSz="914400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Source Sans Pro" panose="020B0503030403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D1FDBAD5-D5A6-4CFE-8528-4379C98452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954D0950-5758-45D3-9386-7C22AF79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http://www.youtube.com/watch?v=ewCIqAAJGPg</a:t>
            </a: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02313075-C3A5-48A2-8314-F360D3664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EDC25A-741E-4E31-BCE3-1C5250AE9EBE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BDBCE3AE-E458-4538-B280-8B9D634FB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E5775C40-0406-4B19-950F-D307CBA5C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474BC8DA-B08F-42F0-ADFB-8C51326FA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fld id="{03DB7801-3EBD-4CA3-8199-5F7FB13BD1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14400"/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302F4D5-A0CF-4D71-872D-13AAB01E6D7A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E1B6B6-F638-44B7-AEC2-184FAFB00D4C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0F776C1-79CB-48D6-B2C2-A8EED82C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429CAC9D-BB6E-4068-9AA2-6DC971DE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D7041D4-9930-4BAF-8F14-3B50BB66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7F9F6-FA86-4DBF-B84D-D3795FE40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59BA6CEC-F484-4C9B-9856-61C0738B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D222A53-22DC-4091-9C4D-5AD090AC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336A2E8-7F4D-405B-995C-31B5F55F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C2486-02CC-4F23-B251-2BC25435A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6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C172B8C-A36E-4C1E-97F2-CC3CF08C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A494148-07A8-4E78-928E-70C1BA3F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86AF5BD-C89F-4482-A26C-5B827796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5FD10-FFC5-48FE-B0DB-4D9D13E43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5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49996-25C1-42C5-B35F-248781BA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0A051-65F2-41C8-B55B-2F31BF13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3162F-ECDC-4FFB-9110-404CB50F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777071D-B5AD-4538-9DF9-4B66C37A5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74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40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7137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261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  <a:lvl2pPr>
              <a:lnSpc>
                <a:spcPct val="90000"/>
              </a:lnSpc>
              <a:defRPr>
                <a:effectLst/>
              </a:defRPr>
            </a:lvl2pPr>
            <a:lvl3pPr>
              <a:lnSpc>
                <a:spcPct val="90000"/>
              </a:lnSpc>
              <a:defRPr>
                <a:effectLst/>
              </a:defRPr>
            </a:lvl3pPr>
            <a:lvl4pPr>
              <a:lnSpc>
                <a:spcPct val="90000"/>
              </a:lnSpc>
              <a:defRPr>
                <a:effectLst/>
              </a:defRPr>
            </a:lvl4pPr>
            <a:lvl5pPr>
              <a:lnSpc>
                <a:spcPct val="90000"/>
              </a:lnSpc>
              <a:defRPr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82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0701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916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39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C6122F01-D8D2-4435-8121-FA68ED66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8E102120-9167-4638-BB17-66E6252A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4A598F7F-784E-4EC2-9D7A-5FC9A22A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7B48-2370-4825-BC8C-AD89B0B4E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1536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908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375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9983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732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FABFC15-C4D3-4E5D-80B6-059BBC59A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C35B921-9BDF-4A1D-B1F2-0287F5DA3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F7F39821-5CA9-47CB-B3E4-F9E45BCF1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3B05A0-2623-48D2-AEA7-1015D6BFC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07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642962-56DB-442D-8301-CD62FB7E9A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6FFD71A-114E-43CF-9648-E5CC07F14D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AC908A-780C-4F01-9AA5-C114EB9F14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9EBBFC-A95E-4942-8BFB-74698F2D989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9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C04F-67A7-4486-B9F3-B812C506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2204F-B799-49A6-8362-1D983B96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887D-FDBE-413D-BA9B-6CCDE3B9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026BC2-4BB3-4945-AC43-44615B1D0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5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AA02A06-37B9-4D21-B814-D118B02D5D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550988"/>
            <a:ext cx="12287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2346668"/>
            <a:ext cx="7886700" cy="2823552"/>
          </a:xfrm>
        </p:spPr>
        <p:txBody>
          <a:bodyPr>
            <a:normAutofit/>
          </a:bodyPr>
          <a:lstStyle>
            <a:lvl1pPr algn="ctr">
              <a:defRPr sz="30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F61FFB0-A587-4F88-AAA3-BDEFCFF6FC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700588"/>
            <a:ext cx="3463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1725688"/>
            <a:ext cx="7886700" cy="2823552"/>
          </a:xfrm>
        </p:spPr>
        <p:txBody>
          <a:bodyPr>
            <a:normAutofit/>
          </a:bodyPr>
          <a:lstStyle>
            <a:lvl1pPr algn="ctr">
              <a:defRPr sz="30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5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4ADE3D-7323-4110-B35F-482AB0B6BFC8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A104F-85A9-40F1-80DB-FE818C3E67A6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D1BF7F-16FA-4BD1-BBA5-03E5F47EA11B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410307-F2DE-4A2B-92AA-7A40BFA46BBB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BB63F0-1636-46F1-A97B-FD8DBD3E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896245-BEAD-468A-872F-D00D5AF2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6CF90E-15DF-4CA3-B5F0-5ECEE71E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D3AB0-2C2D-44E6-B815-D7851F85E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350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0574FB7-EB67-48C1-95DD-E3FCE8614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1C8DEE-D238-4E4C-8A1D-7C439D51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A3ED-1F31-4FE9-99E6-6B607382D2F6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E099C3-A61C-48F4-B839-0CC5D81B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EB231A-21FC-4ED5-8729-1B32F798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4BC2-5B7E-4262-B91D-DFB2C849F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30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B1ED9F3-457D-4E56-A25A-68C3E6B932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22C9C9-9531-4789-A0CD-E14BBB87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70A1-928A-4C14-8669-66A8097A58F0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0019DA-A34D-46FC-AA2C-5C000CA7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3EC411-E098-489D-BF3C-06C0EB89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7DCC0-59EB-4053-9FB4-5B4911E63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61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51DDB04-1202-4A4D-87E4-C33EF49B1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768A9A-40EA-40F4-8E82-F5EFEBCF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EF0D-A7AA-459E-8F2E-F99B230ED535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7AC85A-2A2B-4671-840F-3D3A7935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2BEAA2-014A-4E1E-8B4D-028EE555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00DA-1AA0-4E28-9A77-CCB805948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12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2E0C363-20A4-4F63-8978-92DBA1C82F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938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0910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28BD7E-E511-4287-82F6-FE6E26DF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4A78-BBB5-46B6-9F7C-8CF39B39EA36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7D9E73-A24D-45A8-B643-0B9BCC97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9C81B-2857-4019-A6AD-F2B366E1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96AF-FDEE-4DF9-9242-45B059CB1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44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D97ECFF-CEAB-4951-9A13-B00397784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268788"/>
            <a:ext cx="12223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920241"/>
            <a:ext cx="8229600" cy="1804267"/>
          </a:xfrm>
          <a:effectLst>
            <a:outerShdw blurRad="355600" dist="50800" dir="5400000" algn="ctr" rotWithShape="0">
              <a:srgbClr val="000000">
                <a:alpha val="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7125" b="1" i="0" cap="all" spc="75" baseline="0">
                <a:solidFill>
                  <a:srgbClr val="1D345E"/>
                </a:solidFill>
                <a:effectLst>
                  <a:outerShdw blurRad="152400" sx="25000" sy="25000" algn="ctr" rotWithShape="0">
                    <a:srgbClr val="000000">
                      <a:alpha val="1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1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A30C96D-78D8-4569-9B66-5A51688E8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075113"/>
            <a:ext cx="387191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920241"/>
            <a:ext cx="8229600" cy="1804267"/>
          </a:xfrm>
          <a:effectLst>
            <a:outerShdw blurRad="355600" dist="50800" dir="5400000" algn="ctr" rotWithShape="0">
              <a:srgbClr val="000000">
                <a:alpha val="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7125" b="1" i="0" cap="all" spc="75" baseline="0">
                <a:solidFill>
                  <a:srgbClr val="1D345E"/>
                </a:solidFill>
                <a:effectLst>
                  <a:outerShdw blurRad="152400" sx="25000" sy="25000" algn="ctr" rotWithShape="0">
                    <a:srgbClr val="000000">
                      <a:alpha val="1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2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1923E23-345D-45D5-8869-F79FD517F1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73460"/>
            <a:ext cx="8229600" cy="1804267"/>
          </a:xfrm>
          <a:effectLst>
            <a:outerShdw blurRad="355600" dist="50800" dir="5400000" algn="ctr" rotWithShape="0">
              <a:srgbClr val="000000">
                <a:alpha val="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7125" b="1" i="0" cap="all" spc="75" baseline="0">
                <a:solidFill>
                  <a:srgbClr val="1D345E"/>
                </a:solidFill>
                <a:effectLst>
                  <a:outerShdw blurRad="152400" sx="25000" sy="25000" algn="ctr" rotWithShape="0">
                    <a:srgbClr val="000000">
                      <a:alpha val="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8DB0FAC-F2CB-42E7-86F0-3CDD7D2A5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C8FC08-CDCB-426A-A164-9A0945958274}"/>
              </a:ext>
            </a:extLst>
          </p:cNvPr>
          <p:cNvCxnSpPr/>
          <p:nvPr userDrawn="1"/>
        </p:nvCxnSpPr>
        <p:spPr>
          <a:xfrm>
            <a:off x="628650" y="1690688"/>
            <a:ext cx="7886700" cy="0"/>
          </a:xfrm>
          <a:prstGeom prst="line">
            <a:avLst/>
          </a:prstGeom>
          <a:ln>
            <a:solidFill>
              <a:srgbClr val="0D4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1144085-C26D-4B90-BA97-BF9AEE79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43A6-CD7D-4469-8C41-47B9A826015B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CD35EFF-BDF0-43F4-A310-42E54E37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ABE5390-F722-4C24-B6EC-9639B511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10FA-8366-42A3-9D6A-71BFAA507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960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2872F71-3079-4E13-8C26-D9382A8106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15270-61F3-4DE6-ADC3-7E923CCB1098}"/>
              </a:ext>
            </a:extLst>
          </p:cNvPr>
          <p:cNvCxnSpPr/>
          <p:nvPr userDrawn="1"/>
        </p:nvCxnSpPr>
        <p:spPr>
          <a:xfrm>
            <a:off x="628650" y="1690688"/>
            <a:ext cx="7886700" cy="0"/>
          </a:xfrm>
          <a:prstGeom prst="line">
            <a:avLst/>
          </a:prstGeom>
          <a:ln>
            <a:solidFill>
              <a:srgbClr val="0D4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E1D0701-2FDF-482D-B0C4-8A9F4AD6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7A60-CC6F-4849-865B-2117FFD52BD6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4BC48FC-8649-42CD-9170-1F30E47C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7FEEDC0-E37E-406A-9A3B-D8CA7ABE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8D67-823E-407F-AA0B-E1DD154DB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19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EF06A9-4D41-4497-8C83-4A4D6D831E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8D18187-9FE1-4D7E-B5FF-27AF86D2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EE25-A802-421B-A151-088D11A05C51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CC8306C-B8CA-4717-AE9E-A5DF9EEC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F839FD1-4A72-4AF7-B25C-4C8F85A4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8C3AD-B5EA-4EBC-B12D-B58400153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D35FB044-C196-420E-A1BB-F3EDFD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3FBB28D3-1796-418E-AB50-A3C19571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6A9E74B6-F969-48CB-A39F-66BAC24A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1117-5517-4D1E-9806-5567469A0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987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9E26E-16B4-45F6-9E7E-F5A6DE54DF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228CC42-3979-4D62-8C40-61094891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10E9-3A4B-48E9-ABAD-7965B62E2170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98D667-95BF-49EE-9987-D56384AF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A019F3-DDEE-4CC3-8E90-0840881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92B74-4EED-4A37-A32B-0DF7CD83F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556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F3D649E-FA92-404F-8AC6-EF5683A3D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F829BB9-53C9-4758-B5EC-C5B9D14E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9BBC-64F4-464D-BB06-6A7F8956665D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BEAD505-CC2E-4A9E-93AB-BF4B39AC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5EE111C-61DA-44E3-BBD4-3FAB8E35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AC017-C68A-45C4-9CC1-9A3E5E0D7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5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941732B-848E-40CC-BFCC-79982B07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17708AB-3923-42A8-96DB-982E6505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5EFD-11FF-44F4-A57F-82BA4E055B46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F64B9F-1C0E-4B51-A187-09E7C6C9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3DDE9F-00A6-4AA4-A754-7357A8AD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E59B7-F69A-4933-8EC7-7F8D6E816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22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FB02259-0F77-4242-B901-9C6A4B7E5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FEABFC-B004-46AD-9359-BC4FC16D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2EB6-8641-4E94-AC16-7ADC4FDB28F1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E37C2EA-C91A-46A8-AE0C-BDDA5DAF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0B67A2-8BD1-43E9-8401-079E1A8C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1DD5-D108-477A-A6B6-8D214A034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325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D94AF41-374E-40E1-BB67-30DE32CC7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81CCA51-6E1C-4093-8A6D-86B0D680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F41E-0F25-4E15-8751-D54A5F8EEDF4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3EE479-B9D4-40F1-93CE-10DAB81C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25742F5-B12D-4467-8382-98EAEADB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DF54-0CF0-4D49-8BF2-4F5514A1D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97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1E5922F-BCAD-432C-8FC2-9B1E66568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2B1B02F-EB9A-43F6-8A6E-1B28BB49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1552-4180-4D83-BAF4-65A6E598097D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42D3C91-AAA0-4BEB-A52E-3DD9D6B8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FBDF58-83D2-4B11-B8FC-CE9E36DB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CB5F-8E82-4DE3-8D38-09D5F27AD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05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C264C81-F12D-44A3-ADB7-391D912C6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9C18A97-1B06-401A-80AE-CCE0A490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C4F4-0B0E-44AD-8645-7AAC79794C98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87ECEF6-2745-4C11-B513-B837A489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777BAB2-42EF-4DE1-9897-058EEBB1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5ED9B-7C7E-4DB2-9CD5-45AF7C14E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15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60A5271-1226-4E90-902A-A748AA781B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F174B25-C6A7-4954-8278-70CDB237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DC5B-9B6C-4C5E-9702-A2B44B763840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7CFCD42-A78B-49E9-99FC-4CD38127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CD1476A-032A-4CD5-B14A-96A2A4C5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767F-7739-43AA-A506-DD45E8014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52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D8A10E1-5E16-496D-B6AE-C469550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CA55AE6-2C1E-414D-9DA9-0D47B296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36B0-9ED4-48C6-94F8-D9173D028FAC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B7D09B-99A0-469B-BA2A-60BBE350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E5D9E1-2E9E-44B2-8995-1E7DB1F2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25A4-44C6-4840-A0E0-099FED764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76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9373E55-CA08-4B00-8ED1-A7A9DC2CF1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001AD93-ED4E-43E1-BD74-5EF7183C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3B98-8E12-4C84-81F7-1E2A3E98CB06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21A516-46E4-4EE0-AA7F-7B1A00BE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6C84B29-37BA-4812-805C-07DF85FA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8411-17F6-4B92-A5E1-ED537D348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011FB3-813A-4AF5-B0C4-9533D05F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891A8-8FAB-4C2B-ACC2-6E4E5C80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1475C-DFF7-4E91-8A8B-BDDFF089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87DBA-EB5E-476D-BF9E-90651ACC0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345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4C19E8F-FC20-4824-8CFA-FA502D728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55047E3-A50C-438B-944B-DBA34878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1DD1-D2B8-4E13-B96E-A336CF18FCC4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75AFE4C-B88A-4C7E-A9D5-F7FAC0DF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7060F50-19C7-42A3-A47F-23832067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06E-09FE-49DB-8678-B69139AF6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48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BF83EC8-4A1D-4F86-820A-D39570D17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550988"/>
            <a:ext cx="12287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2346668"/>
            <a:ext cx="7886700" cy="2823552"/>
          </a:xfrm>
        </p:spPr>
        <p:txBody>
          <a:bodyPr>
            <a:normAutofit/>
          </a:bodyPr>
          <a:lstStyle>
            <a:lvl1pPr algn="ctr">
              <a:defRPr sz="30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17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F835B7D-6FCD-45CE-857B-5FACB138E8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4700588"/>
            <a:ext cx="3463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1725688"/>
            <a:ext cx="7886700" cy="2823552"/>
          </a:xfrm>
        </p:spPr>
        <p:txBody>
          <a:bodyPr>
            <a:normAutofit/>
          </a:bodyPr>
          <a:lstStyle>
            <a:lvl1pPr algn="ctr">
              <a:defRPr sz="307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7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2310308-F7E6-4EFF-B29C-90B79BF1A3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F3777-77B1-4237-A2C1-8EB6D392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BE3C-907E-417B-9251-3E3795FBD899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10BD03-1B5F-4A40-92F1-FB7CCAA7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4A4A9D-9FCD-4AF8-886E-A1F8DC16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870F-33AF-4453-B677-AAAF4F3E3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012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109A0EF-FD2E-4AB6-A0D9-613E08410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16CEED-CC14-420A-BB54-24C00918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E183-69D2-4EDA-BAF7-3174554C3462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CD94DD-95E7-4F14-972A-CC3E98DD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4F6C4A-EA6E-4E1D-A349-D35A6154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0399-5432-4ED4-B1D2-B8E713784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25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026A55B-2411-4876-876C-1393EB0133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991492-06EB-4A73-B4DB-50CE2A97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9D6B-09BE-4156-BA2F-6D9134D1D707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6D134C-EF78-4EC6-AF6C-9D4AFF2F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A48F06-37D1-4C99-B045-F6D11F13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076E8-3C1F-4BBE-A6C1-BDE827884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469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B6F09B5-9953-479A-8866-F0ADC8151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938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0910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3D6023-E625-4E3C-9B02-7CF9199B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5B09-E71A-449B-BD50-74F6C816DF39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069B53-4AFF-43E9-A5B5-CD69B53C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20F615-6C93-4F1D-B288-62832FBF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1BAF-73CF-4466-9871-7758E3791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71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080DA70-958D-440F-B404-BB85A0532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268788"/>
            <a:ext cx="12223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920242"/>
            <a:ext cx="8229600" cy="1804267"/>
          </a:xfrm>
          <a:effectLst>
            <a:outerShdw blurRad="355600" dist="50800" dir="5400000" algn="ctr" rotWithShape="0">
              <a:srgbClr val="000000">
                <a:alpha val="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7125" b="1" i="0" cap="all" spc="75" baseline="0">
                <a:solidFill>
                  <a:srgbClr val="1D345E"/>
                </a:solidFill>
                <a:effectLst>
                  <a:outerShdw blurRad="152400" sx="25000" sy="25000" algn="ctr" rotWithShape="0">
                    <a:srgbClr val="000000">
                      <a:alpha val="1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3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896B90D-7880-4408-A77E-A82DD04D61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075113"/>
            <a:ext cx="387191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920242"/>
            <a:ext cx="8229600" cy="1804267"/>
          </a:xfrm>
          <a:effectLst>
            <a:outerShdw blurRad="355600" dist="50800" dir="5400000" algn="ctr" rotWithShape="0">
              <a:srgbClr val="000000">
                <a:alpha val="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7125" b="1" i="0" cap="all" spc="75" baseline="0">
                <a:solidFill>
                  <a:srgbClr val="1D345E"/>
                </a:solidFill>
                <a:effectLst>
                  <a:outerShdw blurRad="152400" sx="25000" sy="25000" algn="ctr" rotWithShape="0">
                    <a:srgbClr val="000000">
                      <a:alpha val="1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74FE2F5-3829-4CE9-9FA7-F42C3201FD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73461"/>
            <a:ext cx="8229600" cy="1804267"/>
          </a:xfrm>
          <a:effectLst>
            <a:outerShdw blurRad="355600" dist="50800" dir="5400000" algn="ctr" rotWithShape="0">
              <a:srgbClr val="000000">
                <a:alpha val="0"/>
              </a:srgbClr>
            </a:outerShdw>
          </a:effectLst>
        </p:spPr>
        <p:txBody>
          <a:bodyPr anchor="b">
            <a:normAutofit/>
          </a:bodyPr>
          <a:lstStyle>
            <a:lvl1pPr algn="ctr">
              <a:defRPr sz="7125" b="1" i="0" cap="all" spc="75" baseline="0">
                <a:solidFill>
                  <a:srgbClr val="1D345E"/>
                </a:solidFill>
                <a:effectLst>
                  <a:outerShdw blurRad="152400" sx="25000" sy="25000" algn="ctr" rotWithShape="0">
                    <a:srgbClr val="000000">
                      <a:alpha val="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9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93E560A1-0EA2-4878-A8F3-3B053904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FB94FBA-40A1-4DDC-BC7B-39456E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DCBF22B4-7A22-4D1A-B445-7A5278DB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044D-DBA2-4850-A3DB-17E3DE7A9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145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6AA597C-63E1-4510-BAB6-E94DB831C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52B977-D122-4FB5-965F-F9FED78A3675}"/>
              </a:ext>
            </a:extLst>
          </p:cNvPr>
          <p:cNvCxnSpPr/>
          <p:nvPr userDrawn="1"/>
        </p:nvCxnSpPr>
        <p:spPr>
          <a:xfrm>
            <a:off x="628650" y="1690688"/>
            <a:ext cx="7886700" cy="0"/>
          </a:xfrm>
          <a:prstGeom prst="line">
            <a:avLst/>
          </a:prstGeom>
          <a:ln>
            <a:solidFill>
              <a:srgbClr val="0D4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FF45043-C97C-4C86-989E-2F2CE90A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B856-6882-47CB-B46F-047B13DE2961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BBAD91B-DA96-47BE-8D5C-50C4DB48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CDD3D4B-3CFF-4E62-B6C9-AA0BA028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D1A8-10EF-483F-BD50-F30C205AF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0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2349AE4-47BE-4E70-8193-EA834F67F1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B1CFB8-9118-4AD2-BF9B-283764D41D4E}"/>
              </a:ext>
            </a:extLst>
          </p:cNvPr>
          <p:cNvCxnSpPr/>
          <p:nvPr userDrawn="1"/>
        </p:nvCxnSpPr>
        <p:spPr>
          <a:xfrm>
            <a:off x="628650" y="1690688"/>
            <a:ext cx="7886700" cy="0"/>
          </a:xfrm>
          <a:prstGeom prst="line">
            <a:avLst/>
          </a:prstGeom>
          <a:ln>
            <a:solidFill>
              <a:srgbClr val="0D4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8069"/>
            <a:ext cx="3886200" cy="4228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85BE846-E3C6-49EF-B891-6BB9078F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A2B2-D724-4F3D-A65D-8FF8B9A5DBEA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1450390-1DD2-4A7B-8563-D50D011E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C2FFC43-D1C3-40FF-BD89-65E579E4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3460-833E-4312-9537-4E9F3AE56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34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1B1559-BC39-46D0-BE84-99824DBB2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0F1C124-804F-4891-9737-3E72E62E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001C-8777-43BD-8F57-54EFBDA70D30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DEA42D4-95DB-4066-BDEA-B4CF48CC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B1CE416-2379-4E6B-A486-31853F8D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94936-F506-4CE9-9012-C731395E4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93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DFB6BF-6004-4D0F-8348-9A73F1CA1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3CFD3D4-0468-4BC3-B719-C2E7F5BA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D606-505B-4831-9470-0D6BBA2FA4B7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C7B2F5B-6BEE-4154-B47D-E36AC92B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291192C-D858-4B6F-A85D-17718A73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FE7C4-91D7-462A-882B-796BA64F1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72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3F71035A-62A6-4808-AAA0-3E291F03C9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5C32F59-2208-49B5-95B7-81BA995C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2088-0C65-4A53-80CD-9E697B54F575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7343F33-F2E5-4079-88F9-F335611B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0E7387D-3CED-485E-921D-227DF90B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9A2EC-56E7-4E97-824D-699C7B6C2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586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5B0F09D-E29E-4FCE-BAA1-224A7551A5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8C1DBE2-FE70-401C-AEDE-852A0B1F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B1B5-F4E6-4A26-A46F-CFF47E185669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43D333-0BC3-42A3-BBC4-B7159C27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09A76EB-1B33-42D0-B5F8-2720D44A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36E0-568B-40F7-AC18-3924FB4D9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206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C8B5415-9902-48E4-B56E-3EF116E9AF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8F35765-BCE9-407E-8D16-6F978FE9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74C8-6A60-40D3-B074-E5331D9E8C94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2C36901-5331-433C-90D7-55049B79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BC449C2-7CC0-428E-9889-9CBBEAB4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40A9-9D79-4D5C-A6A9-9A6B83380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83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7DD6ECA-2DE6-498E-AAF6-8087CBCBA2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41FF516-0A2B-41DA-81CA-158469DB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42CE-5B57-43CF-81A5-758EDF947CE7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02EAC60-6580-4AC5-8B4A-8DA1C788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AA5D31-AE1E-4C14-A6F2-729AAE40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CF59-340D-4F27-A007-80ADA9EBC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74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6C074C8F-8FD5-4FD5-94AC-4C7563DB31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9BC4813-DD15-4402-839F-A64225AC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2A41-A592-4E0B-8E0B-3C6585349508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2C1AB62-4368-4A27-B4EA-0FC437E6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5E77CF6-CC95-4EA7-8199-D15E777D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3F70D-5CB5-42A8-ACC4-1FA056EDE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91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E9515F0-ACB2-4E98-8656-7964DF403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82F0AAC-43CA-4ABE-9467-476FBDAC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B06D-1D39-4BD5-9F21-635604673B57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8B00F2E-3B73-4E11-A20A-141B600D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D8F0E-4A28-474A-8025-413EC603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10A4-8D93-49AF-A7DD-B1604EBC8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09A9-7701-4422-8923-58AC941B8830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19698E-07F5-4D73-A87A-6678E7C91318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67FE829-F919-4258-99BB-1EF60E44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827821B-A8C4-4064-B53C-C5385086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848E2DB-29AB-4367-BA55-42B32CF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B7B9-505F-4F1C-AB25-530988825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0178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6785AF1-B88D-47A2-8ED3-9D1ABD9448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E90BC5-1CBA-46DA-B7CD-D7DEB149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6631-B233-4018-9CFC-9683077491A8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99CEA7B-62B1-4351-9042-2E2F29E3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2C07FB6-64E5-45FE-9155-142BE544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79BE-32BF-409A-AA6F-CBBC6348F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959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483757A-EEDA-498E-B192-0359DA4F7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A446A7C-AD97-4B03-BA02-CF88362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C81A-9E1A-456C-A9D2-4475DA12E6E7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BC9ABDC-B8FD-4817-BE90-54E071E4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9D73248-2319-493C-B97F-676B9BC0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24127-0A47-4F41-9FF7-E6F09DD18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440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6A2FBC5-09C3-4F80-8791-A07EC70D1F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5737225"/>
            <a:ext cx="8651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DEE9DF9-AB1D-405F-95FC-03DBA2B6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7011-939A-4B20-B06D-A70DEB17965F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5F7E282-4648-4771-8B29-8B791374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B364FBA-7D9E-4A5D-9BC3-974AAB6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7FE1-63E1-462B-837F-D6158C041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289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D90F8FC-0E50-4501-9988-204D453B9C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408613"/>
            <a:ext cx="26336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8D9B2BE-6475-4849-9FBF-56B3472A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3FFF-1488-41C0-8326-212899A81488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CABA9EF-4E8A-4E5A-A077-2A60B877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507E11B-BBC1-4D58-8CA8-49E7D24F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0679C-02D9-43B5-A634-A07E67A5D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92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CS-RGB-no stroke.pdf">
            <a:extLst>
              <a:ext uri="{FF2B5EF4-FFF2-40B4-BE49-F238E27FC236}">
                <a16:creationId xmlns:a16="http://schemas.microsoft.com/office/drawing/2014/main" id="{95EA78A0-79DC-4832-8BFC-3749849E8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15038"/>
            <a:ext cx="6604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2DBD6-63B4-4078-92FC-3F410FA7A1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1888" y="6369050"/>
            <a:ext cx="1276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</a:rPr>
              <a:t>@RichWender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FFF6DB8-9D5F-470D-A637-9E2CDD0D8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6364288"/>
            <a:ext cx="1651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32" y="1415514"/>
            <a:ext cx="7981118" cy="4598939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 marL="685783" indent="-228594">
              <a:buFont typeface="Arial" panose="020B0604020202020204" pitchFamily="34" charset="0"/>
              <a:buChar char="-"/>
              <a:defRPr sz="2400">
                <a:latin typeface="Calibri" panose="020F0502020204030204" pitchFamily="34" charset="0"/>
              </a:defRPr>
            </a:lvl2pPr>
            <a:lvl3pPr marL="1142972" indent="-228594">
              <a:buFont typeface="Courier New" panose="02070309020205020404" pitchFamily="49" charset="0"/>
              <a:buChar char="o"/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07632" y="455123"/>
            <a:ext cx="7981118" cy="7994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 b="1" cap="none" spc="12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1605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5399-654F-4A50-A1B8-AB207DEF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0D50F-5625-461D-BF12-FC45DE73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F22C-9AC4-4668-A505-C3CEACA6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6374-C0F9-443B-AEE2-32B1F8526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32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E6144-8E76-4C1B-A3C9-24F60F99D076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D44CB6D-F635-458B-92A8-AD8D27D9FAE0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39876E9-3031-4F4E-870D-A2372DECF235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8E89A6E-F0F7-429D-BB1B-76CEF77C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BA71BAD-2A96-484D-BF6D-E160256D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847F6B-1238-4553-94CA-989B03DF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084B-0059-4C09-A331-AB7CB5659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2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D18BA153-9767-470C-B2E2-BFEAC8509A0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E05DB7-7A7C-4BE5-88C4-CD972E61A7E9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768468F0-52EC-4A6F-8243-0C1EF0A640EB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A0385-82C5-4C37-9373-DD1E6268B552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5AD12DB-6241-41B6-B16C-21927EFC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4E260A8D-C401-4105-8C7C-4AA5977DD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A45FDA7-4234-4CC4-84CC-DCABC85C0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CC7BAB-6B97-4375-8C6C-3346BCCED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B4782F6-282D-42AF-8DB9-757FFE9E7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74B0C0CE-0BBD-4568-B32D-79624465AF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B55BF6-110E-4047-86E6-18623D8C1F9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67" r:id="rId2"/>
    <p:sldLayoutId id="2147484892" r:id="rId3"/>
    <p:sldLayoutId id="2147484868" r:id="rId4"/>
    <p:sldLayoutId id="2147484893" r:id="rId5"/>
    <p:sldLayoutId id="2147484869" r:id="rId6"/>
    <p:sldLayoutId id="2147484894" r:id="rId7"/>
    <p:sldLayoutId id="2147484895" r:id="rId8"/>
    <p:sldLayoutId id="2147484896" r:id="rId9"/>
    <p:sldLayoutId id="2147484870" r:id="rId10"/>
    <p:sldLayoutId id="2147484871" r:id="rId11"/>
    <p:sldLayoutId id="2147484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7-00029_BAK_v03TOP">
            <a:extLst>
              <a:ext uri="{FF2B5EF4-FFF2-40B4-BE49-F238E27FC236}">
                <a16:creationId xmlns:a16="http://schemas.microsoft.com/office/drawing/2014/main" id="{B700FEF8-F117-46C5-9A9D-DDEFF057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0454-CB2C-4672-BB1D-6BF52921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505A812-FDE2-4BFF-8D55-C2DBA808C9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85" r:id="rId6"/>
    <p:sldLayoutId id="2147484886" r:id="rId7"/>
    <p:sldLayoutId id="2147484887" r:id="rId8"/>
    <p:sldLayoutId id="2147484888" r:id="rId9"/>
    <p:sldLayoutId id="2147484901" r:id="rId10"/>
    <p:sldLayoutId id="2147484902" r:id="rId11"/>
    <p:sldLayoutId id="2147484889" r:id="rId12"/>
    <p:sldLayoutId id="2147484903" r:id="rId13"/>
    <p:sldLayoutId id="2147484904" r:id="rId14"/>
    <p:sldLayoutId id="2147484905" r:id="rId15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A938B78-4961-49F7-8F48-F302C3BAA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E2587BA2-BF36-40CD-B29F-9B5CC8DAC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6FC06-F5BF-4AE1-9EA5-96FA7B20C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86E124-C1D1-4920-B22A-60ED69FCC62C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D615-5907-4ED6-8232-EE9686EF5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DDA07-39B4-462F-9F29-AA7419F85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885EC68-91D8-47FD-9A22-EC9C7332E7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  <p:sldLayoutId id="2147484917" r:id="rId12"/>
    <p:sldLayoutId id="2147484918" r:id="rId13"/>
    <p:sldLayoutId id="2147484919" r:id="rId14"/>
    <p:sldLayoutId id="2147484920" r:id="rId15"/>
    <p:sldLayoutId id="2147484921" r:id="rId16"/>
    <p:sldLayoutId id="2147484922" r:id="rId17"/>
    <p:sldLayoutId id="2147484923" r:id="rId18"/>
    <p:sldLayoutId id="2147484924" r:id="rId19"/>
    <p:sldLayoutId id="2147484925" r:id="rId20"/>
    <p:sldLayoutId id="2147484926" r:id="rId21"/>
    <p:sldLayoutId id="2147484927" r:id="rId22"/>
    <p:sldLayoutId id="2147484928" r:id="rId2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1D345E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rgbClr val="403F41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3F41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3F41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3F4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6ED3110D-9694-4355-9088-F88E6B083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24D9068-04ED-4141-8414-FFE0B8A29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25E3-66C5-4830-BAD5-4396E38A8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17008B-F52F-4D68-B52A-021014023A38}" type="datetimeFigureOut">
              <a:rPr lang="en-US"/>
              <a:pPr>
                <a:defRPr/>
              </a:pPr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19AB-EE35-403D-B9A3-52DDE60CD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F8E1-5E12-4D7C-86E8-835BD944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013ED80-16D1-4744-A4A2-076891CD4D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  <p:sldLayoutId id="2147484940" r:id="rId12"/>
    <p:sldLayoutId id="2147484941" r:id="rId13"/>
    <p:sldLayoutId id="2147484942" r:id="rId14"/>
    <p:sldLayoutId id="2147484943" r:id="rId15"/>
    <p:sldLayoutId id="2147484944" r:id="rId16"/>
    <p:sldLayoutId id="2147484945" r:id="rId17"/>
    <p:sldLayoutId id="2147484946" r:id="rId18"/>
    <p:sldLayoutId id="2147484947" r:id="rId19"/>
    <p:sldLayoutId id="2147484948" r:id="rId20"/>
    <p:sldLayoutId id="2147484949" r:id="rId21"/>
    <p:sldLayoutId id="2147484950" r:id="rId22"/>
    <p:sldLayoutId id="2147484951" r:id="rId23"/>
    <p:sldLayoutId id="2147484952" r:id="rId24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1D345E"/>
          </a:solidFill>
          <a:latin typeface="Arial" charset="0"/>
          <a:ea typeface="Arial" charset="0"/>
          <a:cs typeface="Arial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D345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rgbClr val="403F41"/>
          </a:solidFill>
          <a:latin typeface="Arial" charset="0"/>
          <a:ea typeface="Arial" charset="0"/>
          <a:cs typeface="Arial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3F41"/>
          </a:solidFill>
          <a:latin typeface="Arial" charset="0"/>
          <a:ea typeface="Arial" charset="0"/>
          <a:cs typeface="Arial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3F41"/>
          </a:solidFill>
          <a:latin typeface="Arial" charset="0"/>
          <a:ea typeface="Arial" charset="0"/>
          <a:cs typeface="Arial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3F41"/>
          </a:solidFill>
          <a:latin typeface="Arial" charset="0"/>
          <a:ea typeface="Arial" charset="0"/>
          <a:cs typeface="Arial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3F4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Jean\Desktop\8%20ways%20CRC%20talk\polypectomy%20video.wmv" TargetMode="External"/><Relationship Id="rId1" Type="http://schemas.microsoft.com/office/2007/relationships/media" Target="file:///C:\Users\Jean\Desktop\8%20ways%20CRC%20talk\polypectomy%20video.wmv" TargetMode="Externa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crt.org/resource/colorectal-cancer-screening-data-set-update-how-are-we-doing-on-our-efforts-to-reach-80-january-28-2019/" TargetMode="Externa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278C7A5E-F86C-4553-A7A8-334B5657CB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8305800" cy="1471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Colorectal Cancer Learning Collaborative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100" dirty="0"/>
              <a:t>Missouri Partnerships to Increase Colorectal Cancer Screening Rates in Clinical Settings (MPICCS)</a:t>
            </a:r>
            <a:endParaRPr lang="en-US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19286A7-01E9-47E3-8E65-B7050ECFC2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1763" y="4648200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Jean Wang, M.D., Ph.D.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Division of Gastroenterology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Washington University / Barnes-Jewish Hospital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721C0E3-FDAE-47D0-896D-1EE6232C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Colorectal Cancer Develops from Some Types of Polyps</a:t>
            </a:r>
          </a:p>
        </p:txBody>
      </p:sp>
      <p:pic>
        <p:nvPicPr>
          <p:cNvPr id="81923" name="Picture 2">
            <a:extLst>
              <a:ext uri="{FF2B5EF4-FFF2-40B4-BE49-F238E27FC236}">
                <a16:creationId xmlns:a16="http://schemas.microsoft.com/office/drawing/2014/main" id="{5895E034-9403-4DC0-998D-862028290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8725" y="1905000"/>
            <a:ext cx="7761288" cy="41814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DF47-BA80-44E0-BFAE-6BBFFFED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Polyps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BCFA7507-0BB2-4934-A4D4-8E422E76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Hyperplastic</a:t>
            </a:r>
          </a:p>
          <a:p>
            <a:pPr lvl="1"/>
            <a:r>
              <a:rPr lang="en-US" altLang="en-US"/>
              <a:t>Harmless</a:t>
            </a:r>
          </a:p>
          <a:p>
            <a:pPr lvl="1"/>
            <a:endParaRPr lang="en-US" altLang="en-US"/>
          </a:p>
          <a:p>
            <a:r>
              <a:rPr lang="en-US" altLang="en-US"/>
              <a:t>Adenomas</a:t>
            </a:r>
          </a:p>
          <a:p>
            <a:pPr lvl="1"/>
            <a:r>
              <a:rPr lang="en-US" altLang="en-US"/>
              <a:t>Precancerous – not cancer, but if not removed it can keep growing and eventually turn into cancer (takes about 10 years)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0462-A42A-4108-B6DA-C4B6ECF8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Polyp to Colon Cancer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E56E6564-659B-428B-AC30-78A10D0B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2" name="Picture 2" descr="http://www.metrohealth.org/images/Patient%20Services/Cancer%20Care%20Center/colon_cancer.jpg">
            <a:extLst>
              <a:ext uri="{FF2B5EF4-FFF2-40B4-BE49-F238E27FC236}">
                <a16:creationId xmlns:a16="http://schemas.microsoft.com/office/drawing/2014/main" id="{634BEA06-53B5-487D-9670-602B28DF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8565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275A079-F409-4D7D-B6EB-42EA616C391E}"/>
              </a:ext>
            </a:extLst>
          </p:cNvPr>
          <p:cNvGraphicFramePr>
            <a:graphicFrameLocks/>
          </p:cNvGraphicFramePr>
          <p:nvPr/>
        </p:nvGraphicFramePr>
        <p:xfrm>
          <a:off x="1371600" y="1371600"/>
          <a:ext cx="731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BC96BF0-6A85-4B1A-8A84-99B30A42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Early Detection Saves Lives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B796-0CB0-4196-B736-7DAE131A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Colorectal Cancer is Preventable</a:t>
            </a: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1962F03B-60F5-4D8B-94A9-C201DD24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75% of colorectal cancer is PREVENTABLE!</a:t>
            </a:r>
          </a:p>
          <a:p>
            <a:endParaRPr lang="en-US" altLang="en-US"/>
          </a:p>
          <a:p>
            <a:r>
              <a:rPr lang="en-US" altLang="en-US"/>
              <a:t>Of all the types of cancer, colorectal cancer is one of the most preventable and curable.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>
            <a:extLst>
              <a:ext uri="{FF2B5EF4-FFF2-40B4-BE49-F238E27FC236}">
                <a16:creationId xmlns:a16="http://schemas.microsoft.com/office/drawing/2014/main" id="{DE3B725A-62B2-408A-894B-EB587076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23026" r="24667" b="32964"/>
          <a:stretch>
            <a:fillRect/>
          </a:stretch>
        </p:blipFill>
        <p:spPr bwMode="auto">
          <a:xfrm>
            <a:off x="1984375" y="1009650"/>
            <a:ext cx="6115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 descr="U.S. Preventive Services Task Force banner">
            <a:extLst>
              <a:ext uri="{FF2B5EF4-FFF2-40B4-BE49-F238E27FC236}">
                <a16:creationId xmlns:a16="http://schemas.microsoft.com/office/drawing/2014/main" id="{5738B5DF-388C-4D5A-B5AF-B9F77563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3467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>
            <a:extLst>
              <a:ext uri="{FF2B5EF4-FFF2-40B4-BE49-F238E27FC236}">
                <a16:creationId xmlns:a16="http://schemas.microsoft.com/office/drawing/2014/main" id="{32F21DD8-4E87-4FF5-A292-3F04AE4D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21565" r="22986" b="24174"/>
          <a:stretch>
            <a:fillRect/>
          </a:stretch>
        </p:blipFill>
        <p:spPr bwMode="auto">
          <a:xfrm>
            <a:off x="1295400" y="381000"/>
            <a:ext cx="7391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AD46-79B3-45B5-8AFD-8C9B8FE3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9525"/>
            <a:ext cx="7924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Colon Cancer Screening Options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satMod val="130000"/>
                  </a:schemeClr>
                </a:solidFill>
              </a:rPr>
              <a:t>Choose One (for People with No Family History of Colon Cancer)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51E7F0DB-3C0E-4AC6-A640-14BF0B24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7802563" cy="48006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MOST COMMON</a:t>
            </a:r>
          </a:p>
          <a:p>
            <a:pPr>
              <a:defRPr/>
            </a:pPr>
            <a:r>
              <a:rPr lang="en-US" altLang="en-US" dirty="0"/>
              <a:t>Colonoscopy - every 10 years</a:t>
            </a:r>
          </a:p>
          <a:p>
            <a:pPr>
              <a:defRPr/>
            </a:pPr>
            <a:r>
              <a:rPr lang="en-US" altLang="en-US" dirty="0"/>
              <a:t>Stool tests </a:t>
            </a:r>
          </a:p>
          <a:p>
            <a:pPr lvl="1">
              <a:defRPr/>
            </a:pPr>
            <a:r>
              <a:rPr lang="en-US" altLang="en-US" dirty="0"/>
              <a:t>Detect blood (FOBT, FIT) – every year</a:t>
            </a:r>
          </a:p>
          <a:p>
            <a:pPr lvl="1">
              <a:defRPr/>
            </a:pPr>
            <a:r>
              <a:rPr lang="en-US" altLang="en-US" dirty="0"/>
              <a:t>Detect blood + abnormal DNA (</a:t>
            </a:r>
            <a:r>
              <a:rPr lang="en-US" altLang="en-US" dirty="0" err="1"/>
              <a:t>Cologuard</a:t>
            </a:r>
            <a:r>
              <a:rPr lang="en-US" altLang="en-US" dirty="0"/>
              <a:t>) – every 3 years</a:t>
            </a:r>
          </a:p>
          <a:p>
            <a:pPr lvl="1">
              <a:defRPr/>
            </a:pPr>
            <a:endParaRPr lang="en-US" altLang="en-US" sz="1200" dirty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LESS COMMON</a:t>
            </a:r>
          </a:p>
          <a:p>
            <a:pPr>
              <a:defRPr/>
            </a:pPr>
            <a:r>
              <a:rPr lang="en-US" altLang="en-US" dirty="0"/>
              <a:t>CT colonography (“virtual colonoscopy”) – every 5 years</a:t>
            </a:r>
          </a:p>
          <a:p>
            <a:pPr>
              <a:defRPr/>
            </a:pPr>
            <a:r>
              <a:rPr lang="en-US" altLang="en-US" dirty="0"/>
              <a:t>Flexible sigmoidoscopy – every 5 years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D13E-4AB4-43BD-9260-7E39C965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Family History of Colon Cancer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90123D13-F9A2-4B4F-81E4-4C186F62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you have a first-degree relative with colon or rectal cancer (parent, sibling, child)	</a:t>
            </a:r>
          </a:p>
          <a:p>
            <a:pPr lvl="1"/>
            <a:r>
              <a:rPr lang="en-US" altLang="en-US"/>
              <a:t>Chance of getting colon cancer is 2-4 times higher than someone without a family history</a:t>
            </a:r>
          </a:p>
          <a:p>
            <a:pPr lvl="2"/>
            <a:r>
              <a:rPr lang="en-US" altLang="en-US"/>
              <a:t>But nearly completely preventable!</a:t>
            </a:r>
          </a:p>
          <a:p>
            <a:pPr lvl="1"/>
            <a:r>
              <a:rPr lang="en-US" altLang="en-US"/>
              <a:t>Recommend colonoscopy every 5 years</a:t>
            </a:r>
          </a:p>
          <a:p>
            <a:pPr lvl="1"/>
            <a:r>
              <a:rPr lang="en-US" altLang="en-US"/>
              <a:t>Other screening tests are not options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0F7F776-D55D-412A-8430-9B441FB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Colonoscopy</a:t>
            </a:r>
          </a:p>
        </p:txBody>
      </p:sp>
      <p:pic>
        <p:nvPicPr>
          <p:cNvPr id="97283" name="Picture 2" descr="http://hopkins-gi.org/Upload/200710261449_5652_000.jpg">
            <a:extLst>
              <a:ext uri="{FF2B5EF4-FFF2-40B4-BE49-F238E27FC236}">
                <a16:creationId xmlns:a16="http://schemas.microsoft.com/office/drawing/2014/main" id="{86996A21-EFAA-4FF0-9F28-84FBD7CE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267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9BF51A2-6F9D-45A1-9183-9E49F542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Where is the Colon and Rectum?</a:t>
            </a:r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C95CACB9-BA6B-4698-8336-DBE9D61B8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6"/>
          <a:stretch>
            <a:fillRect/>
          </a:stretch>
        </p:blipFill>
        <p:spPr>
          <a:xfrm>
            <a:off x="2971800" y="1425575"/>
            <a:ext cx="4343400" cy="507365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A726FA-CF07-4E9F-8EE6-328BF80C7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11" b="27778"/>
          <a:stretch/>
        </p:blipFill>
        <p:spPr>
          <a:xfrm>
            <a:off x="1022784" y="1905000"/>
            <a:ext cx="8042176" cy="4495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14DBAC-80BC-41DC-B130-F0FC0A14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34" y="228600"/>
            <a:ext cx="79116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Stool testing </a:t>
            </a:r>
            <a:br>
              <a:rPr lang="en-US" dirty="0"/>
            </a:br>
            <a:r>
              <a:rPr lang="en-US" dirty="0"/>
              <a:t>(to detect traces of blood)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 descr="data:image/jpg;base64,/9j/4AAQSkZJRgABAQAAAQABAAD/2wCEAAkGBhQQERIUEBQUEhIVFRcUFRUUFBQWGRUXFBAWGBQVFBQXGyYgFxojGRcVIC8gIycpLCwsFx4xNTAqNScrLCkBCQoKDgwOGg8PGS4hHSQpLCwtKSwtKi0tLCksLCwsKSwsKiw0LCw2LCwsLCwsLCwqLCwsLCwsKSwsKSwpLCwsLP/AABEIAQYAwAMBIgACEQEDEQH/xAAcAAEAAQUBAQAAAAAAAAAAAAAABgIDBAUHAQj/xABCEAABAwIDBAYHBQcDBQEAAAABAAIRAwQSITEFQVFhBhNxgZGhByIyQlKxwSMzYtHxFGNykrLh8BWCoiRDU7PiFv/EABkBAQADAQEAAAAAAAAAAAAAAAABAwQCBf/EADARAAICAQMCAgoBBQEAAAAAAAABAgMRBBIhMUEyoQUTFFFhcYGRscEiIzPR8PEV/9oADAMBAAIRAxEAPwDuKIiAIiIAiIgCIiAIiIAiIgCIiAIrF5cimwuO5Yezr41qYfmA6YHIEifJSlkhvBs5VOMTEie1WMK8IU7TjeZSLHNco2sZCbWdb0ZCIi5OgiIgCIiAIiIAiIgCIiAIiIAiIgC1Fxtn/qGURkXSZ/haT9Ft1DbzLaVA8cQ8abgpRD6EldSDhDhiH4s/mq2gAQMhwRFYU5BZO9CkrwolgNhAi9CkgykRFSaAiIgCIiAIiIAiIgCIiAIiIAiIgCh22MtoWx/HHi0qYqH9IMr21P7xqEPoSVEXquM54iIgCBECAy0RFSaQiIgCIiAIiIAiIgCIiAIiIAiIgCh3SvK5tj+9Z/WFMVD+meVWgf3tP/2NQElXq8RXGY9RF4gPUXi9QGUiIqTSEREAREQBERAEREAREQBERAEREAUU225lW7oUnzGKct5aC5o7JAUrUM276t/bH94B4yPqiIfQlCL0L2FaZzwIqgxe4EyThlC9VWFUvdCjJOxmSEVFF8hVqsvCIiAIiIAiIgCIiAIrbq7RqQrTtoNGklAZKLTP6Rg+wx7849VjjGvIcFjXe26jabnuDaTGguc6o9rQ1rRJc7Diyhc7kTgkRKtuuGjUhQmj0rpVqIrftMsLiwmnTeCHRiEioMTRhjMiDPMK5YXLLl5aGVntHtPqPa1oIcYAY12ZlrtBl3iWWMEnudt0qftODf4iB81pbu1beVWPa4t6tzX+y7OHSM3Rw3LIIpUGOeQymxolzogADe4jcM+xXbHalOqJpuxCS2YdBLXua6DGcOa4dyLIwbZpWD/qDzoxrf4qkkdzAfmrxggggEHIgiQQRmCDrvVPUtmYB7cx3A5Bd5OcIqp30wIl2+MhpmROcKvG/wDCO8n8lR1nAJjTJJ68H4j3QP7qgmP7qnEvHFRkF60q5xxWatRigra0n4gDxQFSIiAKh1UDUhaDpbtZ9u0ObpvVNSg2pDiXHIEQ5wBGokAwe9cyeCUsm4rbWps1cB3gfPsPgsP/APSMcYphz+xriMvxRh81h29kxmTGNb2NE6cdVGNo2Zp3xuqm0BTpNAHUl04ZpmG9XiwwYc8ktJMHQAlc7mdbSWV9r1s4Y1g3Oe9rRnxAn/N6sB1WoMXXNwnNpptDso3OJIOc5xwUQdWsGes6pUuYrCmCMODHBcR1jyGlvEl5GYG+De2h0nvajg2wtDDMQearfVJxVAwNMtABFMGZiKzNEwMEpds1pnE6o7XI1HAAHcA2FlDL5KO3VrWN22oa2G2wtLqTqpaQ4seHYWtmIIpECSPb4rJ2pe5AMJLdS7PPPQE6/oqrZqqLkWVw3ywi7tbpVbWrsFeqGPhjsJmS2pV6trhuIxaxoBJyWovvSDaFrmtbVuQcbS2nSMODGy7N+HEIDj6sn1XcFcqmnWINekyqcBozUmOre5rntcBk4S1p03Lb0bcsaeqbTbjOImi1tMF05lxzxE7yRKVXQsWYk2Vyg+SM2Nas1hZZbLbRHrOaa5yFWDic53v+s3APWBMtIhpkZ1SlevxYrmnRb9mWBobLcJGNlSmwO9uHZtqnCHACSJO7Ng53tYT/ABYne9JB0HLRUVSxhdOMxm7AAA3FnmWwee9XNpFLNDsHorTs3VKnW1q76tNzKuNtNjX4jLpDhIJf1r9c8bpxBb3YtkKFPBbMDaf4qjn5gAE78zEnPM571ltbSGfqkx2mNyu9dAya4xwEeExPcpBkh6qxrFoVi4SWlueh7Nf84K9KkFWJMSsvrtBguAPCROemSsNuTLjBc3LDhaQQMInEXED2pjkoxyDLLlT1gzG8aidJ0kblh1LwzAwDLe4uOnwtH1Vlt01rnGAXGJIaGzhGQkmXclOCDYErM2dW1b3j6rWse46gAbs5PfkvadUtcCNx/VGxg36LxrpEjQr1SQaDpjaY6DuSjgpVbiyodRV6mox9Ml24tpVIqNcCCCCyciCJiVONp0cdJw5KF9F3x19I+6/EBycM/NvmuZHUTTW/Q7E0U6l9c1KeGpTDWOe0YXvqFpc8HCXAVACS05sBELLt+idkwmKDcRkes86l73OAFLT7yppucRpkpU+I9aI5xHmrX7ZTbkCByA3n9QucneDEt7ctg06bGSADgotYSGwGhxMGAAAJ5d179ke6ZPKHuc4RInJsAaKu9Y97CGy3I6kScshlMKmzuS6mwue1pIzgCZGR9o5+C5zzgguULANdMjfkGtGvExJWTUDXDC+CDuPzCsZH43+IH0CpZbgOxBgaf4uUeyMv1XRPQ117sRzc6frN1/EO0b+0eCxLW/dT072nT+xUna5aq/sGPec3YzpAEcp881gs0uHuq4ZrhqMrbPlHtptM1Dm5rRwHtTuyIOXMLy+t3PIDWF7Dm/E7DijQHFmR2ArVXNq+k4YhhO5wOR7CFmWm2JMVS4cCIHjAlK9Tn+FvDObNPlboco3FHGGiQxkfDJA4RpyTrQffJ5M/+QT5rCLqdRwAa5x5kgd5zI0/yVlPxtaMOAAZesTpHxHuXoIyFbKwDgA13rbzO7jnI74WQHLWtLjrUnMGGNJEcCRA71nBykgxrik5gGDSTk1rW4QZIHjOcjVYxpz7bhMRBdi5H1RPzWZcUMRBAbMESZOWsAae0BrzWGDU90EDUQA0dnu/X8xAFrlBx78/ZHZLyeeiqaQ2CMOR4vfHIYchkVXTsJzfM5ZSDw3kSM+ayW2TRmACecnfzUpZBiNupIlzzBPshsZDTC2SswOkT81S6oG6kNHcFi1Nq0x709gnzVNl9VXjkl82dxrlLwrJINmVpbh3j5FZqidhtz7RuFji0mCeR35KWKKNRXem63nAnXKvxLBS9sghQGkOqv3t3VGnxb6w8sS6AoL0uZ1VxRq7g8T2EwfIq99DhdTJuaYxn7Nzyc9cleY2ILsNMxoAJy0zOvgqL0gQXOc0aQN68p3P/jp+Ij6ZqotL8g/G7+aPoF5m0fZ02jkC0d5jLzVp1R+8tZ2xP1XgozEue7TQED/llHJAXhVMfaODDwEac5kqxXr03AiXu35EzA1ide79MnCYgNa0f5uAXnVxq7CPwhrR9fmpyQXaNSQN2WhVF44wCHhg0JI46QqaNVpkNdig55zCuVBI0B4A6SNFJBr8bCIcX1e7fGsaju/OcG42W6SWMdh1gxI4xvPgtq+sRMuYwcsz5rHqXlPe57+QJA8oWHU2abGLJJP58min1qf8E2a61v3Myk4eEkfotxRvabvZaXO3iJInmfzWqu6rH+w3AeM69o+qxpcwg5tPh3jivP02vgpOEJbkvn+zXbp9y3NYZJOvefcDR+J/0H5rxl6BAe9pdPu6Z+Kj9OoXmHOjm4krX33SqxoTirmq4e7SaXZjdi0HirPbtVY8V1JL3uX/AAzzqoqWbJ+RM6l+xurh3Z/JYz9st90OcfBcyufScP8AsWzRzqvc/wD4tj5rTXnpBvamQqikOFJjWeYE+a7durn1lGPyTb88LyMMtXpIdE5eR2GrtGpE4QxvxPIA8XEBai76X29P768ZzbSJedP3YK4xc3j6pmo97zxe5zj4kq3ijRceqbebJyl8M4X2WDPL0n2rgl5s6Rfeke1aT1VKtW5vLaY+pK0l36TK5nqaVGkOOE1HeLzHkocbgcZ80c+RIzPBTDT1weYwS+n7M89dqbOHJ/g2190su633lxVI+FrsA/lZAXdfRd0k/bbCniM1aP2NTicI9R3e2M+IK+bnNJ1gcpJ+ULoPoZ2463vRS9Z1KuMDoBIa8Z03GNN7f93JbqpYlyzimxqfLzk7+ot07s8VGeClK123rfHReOS3npEds65qUabmkYi1pk8Yh27tXjm/HVnfDfyz+S1WxdoBlJ1NwJLXOEcjn9T4LL/1M+41o815Oo9I6eiTjKXK7I216eyxZS4MxtJoMtY5xBmSYAPeY8lfNR2/C0cSZWs62s/4vkqH2uH1qr2sHFzvqVl/9Oyf9mmT+L4Rb7NGPjml5mwfcNHtVSeTRHy/NYrrumPZZiPF5n5ytTc9IrKl7VwHnhTBd/SD81qLv0lW7J6i3e87jUIaPDMqt2a+zq4w83+0Vyt0lfVuRKjtJ5yaAOwSqri9qFpxBtNu9ziGjL8TiuZX3pLvHyGGnRHCmzMf7nyovXu31XE1HueTqXEk+fNT7PY01O6Us9e3+f0Y5+k60/6da+p2itWoU2h1W4otacx67TPZnmtVc9OLCnOF1SuRuY0gGOBdhC5G6oBx7gUp1iTlu3yF1DRaeC/jWvrz+TPZ6V1E/gdEuPSxGVvatHAvdJ8GgfNanaHTq+qxje2m0GcIaxg1/HLvNRivfuYIBiRo31Z354RmsQvcd3l9T+S1rw4XC+xilqLpPLkzpuxeltOrDahayrpkTgd2E6HlpzXu3+i1O5lzfs6vxAZO/iG/t1XOLO3qPMMa554NBcc93qhdD6J2F/6rKtF/VaB1RzWuZwjEZcOUKl1POYnpUatXL1d6yvf/AL+SB3uz6tu8srNwncRmHDiHRBWvqPOKJ/zuErsl/s1tQOp1mhw3g8eRGhWDszoRZgw9lSq8nIOqQOz1Y+q7rlultawyu70c4vdXzH8HLqbI7e0/VbC36M3FyQaVGo9u44DH8zsl2/Z3RXq/ubajR54QXeOvmtxT6OVHe3UPY2B8ltjp3nLZnjpe7ZxWz9Fdy7Oq6nRH46knwZl5rdWPowt2/eV6lQ/DRYGj+bP6LrlDoxSbmRiPE5+ZWwpWDG6NCuVEe5cqII5xs7oLbs+6sw4/FWJd5OlS7Y+wyyMbWNaNGsGEDwUgDQF6rFFLoi5RS6IK3XZLSOSuIuiTj+2trs2fWqOqUnVGuIADSBBzg56jco/delOqZFCjSpDcXS8/QeRUm9KuzZDyBunwMrkLabiY/IT81518YxnuSSb745+5TbZb4U+CR1em14+cdd4B+GGx2YQIWpua+My97qh5yT4uKpo2sa69pPzVf+nOqmGAu5AOJ8Asrnl8sytSlw2W/wBra0aDvP0EKmldBxzgA6ECPFbmz6AXVQiKTmg734WDzzW6t/RW4Z161OmYzwguPi6F2q93RE+qm+xBqgcd0dp/JWm0cJ1z7P8ACus2fQC0bEitXPOQPKPmVJNndGQz7i1pUuZAJ8YnzWiNE+/B17M31eDiNv0auLgg0qNRw44DH8zsgpDZejG6cAanV0W/idJHc2R5rs1Lo7Vd7dSBwaAPPVZdHotSGbpcfxEn5q5add2WLTQ78nKLT0Z0B99cPqHhTaB5+sfkpDs/oPbMjq7TGfirEu8iSPJdGo7Nps9lo8FkhgGgVqpguxaqoR6IilrsGqBDQyi3gxoy+nksxvRUOH2j3O78vAZKQIrMYLDnm2uiL6JL6Gm8bj2haVlxJhwwu4H6HeuuOaDqo3t7ogysCWCHclTdRG1c9feXV3Sh06Gr2H0tdShlaXs0Dveb+YU0trptRocxwc07wuU3dtUoHDVBI3Oj58Vk7M2vUt3YqbsjqNWu7R9VljZZQ9tnK95e4QtWYcP3HUkWp2N0jp3Ij2Km9hOvNp94ea2y3xkpLKMcouLwwiIuiAiIgIZ6Q7HHTmJUJs+gduAC+q5xIBwsABzEwdSuxXVm2oIcJCtUNk02aNHgqrKY2Y3DC7nPrHotbt+7tTUPGpn/AFE/Jb+12NWiGNp0m8Gt/QeSljaYGgCqUxqhHoic46Eep9FyfvKjjyBgeSzbfo7RZo0EraIrCC1Ttmt0ACuAL1EAREQBERAEREAREQGFtDZTKzSHAKBbZ6LVLcl1L1m727l0pU1KYcIIlQ4qSwyU2nlHH6VfPKWuBmNCOY/spdsLprEMucxoKm8fxga9oWR0g6GtqS6nk7XJRJmxqxeWYZcOGU/3WGVM6nuq+xqVsbFts+51enVDgC0gg5ggyD2FVLB2Ls4W9FlPeBLjxcc3HxWctyy1yZXjPAREUkBERAEREAREQBERAEREAREQBERAEREAREQBW/2dszAlXEQBERAEREAREQBERAEREAREQBERAEREAREQBERAEREAREQBERAEREAREQBERAEREAREQBERAEREAREQBERAEREAREQBERAEREAREQBERAEREAREQBERAEREAREQBERAEREAREQBERAEREAREQBERAEREAREQBERAEREAREQBERAEREAREQBERAf/9k=">
            <a:extLst>
              <a:ext uri="{FF2B5EF4-FFF2-40B4-BE49-F238E27FC236}">
                <a16:creationId xmlns:a16="http://schemas.microsoft.com/office/drawing/2014/main" id="{ED8E0D08-FFBD-482C-AF0B-2F72D7F02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854075"/>
            <a:ext cx="1295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8307" name="Picture 4" descr="http://www.ucalgary.ca/coloncancer/files/coloncancer/images/FOB%20test%20kit.jpg">
            <a:extLst>
              <a:ext uri="{FF2B5EF4-FFF2-40B4-BE49-F238E27FC236}">
                <a16:creationId xmlns:a16="http://schemas.microsoft.com/office/drawing/2014/main" id="{4E018FAC-F9D3-4E11-9D2E-BEDC7183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" b="23737"/>
          <a:stretch>
            <a:fillRect/>
          </a:stretch>
        </p:blipFill>
        <p:spPr bwMode="auto">
          <a:xfrm>
            <a:off x="1394796" y="2666999"/>
            <a:ext cx="3405804" cy="348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2725BC-658C-4330-83EE-0D425111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Stool tests </a:t>
            </a:r>
            <a:br>
              <a:rPr lang="en-US" dirty="0"/>
            </a:br>
            <a:endParaRPr lang="en-US" dirty="0"/>
          </a:p>
        </p:txBody>
      </p:sp>
      <p:sp>
        <p:nvSpPr>
          <p:cNvPr id="98309" name="Content Placeholder 1">
            <a:extLst>
              <a:ext uri="{FF2B5EF4-FFF2-40B4-BE49-F238E27FC236}">
                <a16:creationId xmlns:a16="http://schemas.microsoft.com/office/drawing/2014/main" id="{85C13254-814E-4C9D-83B6-D7C1AE0DC9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FOBT </a:t>
            </a:r>
          </a:p>
          <a:p>
            <a:pPr marL="82550" indent="0">
              <a:buNone/>
            </a:pPr>
            <a:r>
              <a:rPr lang="en-US" altLang="en-US" sz="2400" dirty="0"/>
              <a:t>(Fecal Occult Blood Test)</a:t>
            </a:r>
          </a:p>
          <a:p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716FC-E169-4E80-9898-B4F881153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867912" cy="4663440"/>
          </a:xfrm>
        </p:spPr>
        <p:txBody>
          <a:bodyPr/>
          <a:lstStyle/>
          <a:p>
            <a:r>
              <a:rPr lang="en-US" altLang="en-US" dirty="0"/>
              <a:t>FIT - better</a:t>
            </a:r>
          </a:p>
          <a:p>
            <a:pPr marL="82550" indent="0">
              <a:buNone/>
            </a:pPr>
            <a:r>
              <a:rPr lang="en-US" altLang="en-US" sz="2400" dirty="0"/>
              <a:t>(Fecal Immunochemical Test)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4ABAB-E4B4-4C7B-8383-C823F838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69" y="3009743"/>
            <a:ext cx="234315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8749-D31D-4426-AA4D-AE1526E0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64797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err="1"/>
              <a:t>Cologuard</a:t>
            </a:r>
            <a:r>
              <a:t> Stool DNA Test</a:t>
            </a: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1C6EE74F-1D80-4FC2-B920-7BC1A20F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95350"/>
            <a:ext cx="89884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age result for ct colonography">
            <a:extLst>
              <a:ext uri="{FF2B5EF4-FFF2-40B4-BE49-F238E27FC236}">
                <a16:creationId xmlns:a16="http://schemas.microsoft.com/office/drawing/2014/main" id="{B79CF77E-D9BF-4264-BF83-22A59D33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990600"/>
            <a:ext cx="7546975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41B0F-ED89-4331-9CE8-3EA1C12A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t>CT </a:t>
            </a:r>
            <a:r>
              <a:rPr err="1"/>
              <a:t>Colonography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hopkins-gi.org/Upload/200710261448_11817_000.jpg">
            <a:extLst>
              <a:ext uri="{FF2B5EF4-FFF2-40B4-BE49-F238E27FC236}">
                <a16:creationId xmlns:a16="http://schemas.microsoft.com/office/drawing/2014/main" id="{A27C7AB8-918F-4F5D-9D33-7C0B68B4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3340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">
            <a:extLst>
              <a:ext uri="{FF2B5EF4-FFF2-40B4-BE49-F238E27FC236}">
                <a16:creationId xmlns:a16="http://schemas.microsoft.com/office/drawing/2014/main" id="{4BC78032-F3C8-4BB2-9B86-EA772C4F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Flexible Sigmoidoscopy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E21B3E-758E-4E1E-8EBF-1C072A0E11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4451" name="Picture 1">
            <a:extLst>
              <a:ext uri="{FF2B5EF4-FFF2-40B4-BE49-F238E27FC236}">
                <a16:creationId xmlns:a16="http://schemas.microsoft.com/office/drawing/2014/main" id="{2412CF43-9B98-4281-95AA-DACBE352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1113"/>
            <a:ext cx="61610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2774DF0D-47D6-4D69-8E18-4FEEEC1C6E32}"/>
              </a:ext>
            </a:extLst>
          </p:cNvPr>
          <p:cNvSpPr/>
          <p:nvPr/>
        </p:nvSpPr>
        <p:spPr>
          <a:xfrm>
            <a:off x="7456488" y="857250"/>
            <a:ext cx="490537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2DF4F4BA-8347-486B-AC29-CCD15FB9DED2}"/>
              </a:ext>
            </a:extLst>
          </p:cNvPr>
          <p:cNvSpPr/>
          <p:nvPr/>
        </p:nvSpPr>
        <p:spPr>
          <a:xfrm>
            <a:off x="735013" y="5257800"/>
            <a:ext cx="490537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3BED67C0-8BDF-4282-8F69-41A0AE6C8476}"/>
              </a:ext>
            </a:extLst>
          </p:cNvPr>
          <p:cNvSpPr/>
          <p:nvPr/>
        </p:nvSpPr>
        <p:spPr>
          <a:xfrm>
            <a:off x="735013" y="857250"/>
            <a:ext cx="490537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4186C8-9AA3-44D2-B7F0-46AA7213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5" y="27432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best test is the one which gets done!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Any abnormal test needs to be followed-up with a colonoscopy.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CD638E-77A2-4368-BA92-9DAECF8D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5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What does a normal colon look like?</a:t>
            </a:r>
          </a:p>
        </p:txBody>
      </p:sp>
      <p:sp>
        <p:nvSpPr>
          <p:cNvPr id="107523" name="AutoShape 2" descr="data:image/jpeg;base64,/9j/4AAQSkZJRgABAQAAAQABAAD/2wCEAAkGBhQSERUUExQVFRUWFxoXGBcYFxgYGBgYHxoYGBYYHBcXHCYeFxojGRwXHy8gJCcpLCwsFR8xNTAqNSYrLCkBCQoKDgwOGg8PGiwkHyQsLCwsLCwsLCwsLCwsLCwsLCwsLCwsLCwsLCwsLCwsLCwsLCwsLCwsLCwsLCwsLCwsLP/AABEIAMcA/QMBIgACEQEDEQH/xAAbAAACAwEBAQAAAAAAAAAAAAAEBQADBgIBB//EAD4QAAEDAgQDBgUCBAUDBQAAAAEAAhEDIQQSMUEFUWETcYGRofAGIjKxwVLRI0Lh8RQVM2JykqLiByQ0gsL/xAAaAQADAQEBAQAAAAAAAAAAAAACAwQFAQAG/8QAKxEAAgICAgEDAwQCAwAAAAAAAAECEQMhEjEEQVFhEyKBBXGxwTKRQtHw/9oADAMBAAIRAxEAPwD4aooovHiKKJpwjh2Y53aDQczz7kMpKKtjMeN5JcUFcG4TbO4XOg5Dn3pwcFdF4WhZG4bCGVnzm5OzdxYljioo5weBtoj24KEbh8LA0RTcFJSJSLccAKhhEa2h0RTaUaIzC4TcpLkVKNK2C4bAblNcLgy5wa0SSYA5lW06HSEyZw51KkK+bK5xApQLifqeZH6M0Dr3QeODm/gnz51BfL0v3GMU8DTOj67hIGw5dzRz1P2ydSoSSSZcSXE7km5KKxDpJJMk3JJkk9Sl+Id1hdyZOX2rSQvxvH4XOTuT9Suo+6FfWtMjzQuL4kBYXPT99kA6q53T7pLi2WNIPq4gDUyfJDmsSuKWG13N7A/lXnAEGDYiy4sSWwbRUCV2AUQzC68lOwIHQpqQDZQZUc0wrjSCrrSTcknzXQSoyuHB3RXkbLgsIGt0VAsENTYqqtTBRZYbidRHh+FU6gUSFyQixeFLSS0AgiHMOjhyjmsXxXh/ZuzMns3G06g7tPUeoX0bE0Ej4rQlkG7dxzH7g6FVYsjiZ3k4FNa7MMoiMZhDTdGo2OxH78wh1d2YzTTpkUUUXjhFFFbhsOXuAC83R1Jt0gjhnD+0df6Rr+y12Gw7bAaIXB4LI0ACITjB0gD82izsuTkzf8Xx1jj8jLA4OYCc4Xhca2QmBpkQZkD35J7hXypnMv8AplTcMTtoreyIHVMGm0LvD4OTJSWx0WorYJhsDuUyp4YC+iJbSDdrrptEuuvJCJ5nL9inDYfMYJhur3fpYPqPlYdSFbxTiRqkH6Wj6G8h16m3dp3+VacAja0j1E+KBxD4lM51HihUcayZFN+nRS90m5hou48mzBjmTYAbkhZbiHEi8lrLDQnfuEeUjVHcWxpM02kyRLo2HM+fqllGmWwQYi4ItHUHYoIou3FneG4daCKYObcntbSIyA/I2ZmQCTvZMqNBoBGW+xzaXvDW2Mi1yVXh8JbrtfXczzMmboprIN72RWBxsp7OIEuIE2OkmJIHgFYGt5eSJptaq6zBMDbfRcs9RRUpQPfmvMhhXG+5HJePfGsRpqiRxooqYfQwq6dHkjDSkb6QuBSi+nf6L1ggzqG6pqsnu9UfEzCpeIXTwA9saLkIl8Ic2NkSAYPXYNUFjMHI70yqlpH8wd1IyxHmL96pIlseSNMVJGJ4lw9ubK+zHGzv0O2Pdsf6BZrGYR1J7mPEObr9we4iD4r6JxfBZmRCS/5f/i6Jpn/5NEfwzvUZ+m+sbd/VWYslaZk+Th5fcuzHqL1zSCQRBFiDqCvFUZh6E/4PgCBO5SvhmFzvHJfUeE/CYHDK2MqPLRmDaLR/O7NlMjlM+RSMrbVI0PFgo/fL9kJ8FQ/umtLDTAHj73XdDh5DWl1s0ZbGCCjsDS1Gh08d1myZv40e4Wrkdpv4dQm9KlleQNNR0B28EH/hd/GN0/OEh4HQA+SnkypNItw2GJAJTrD4K2i8weDIAkJlRaRt39yfDH7mP5HkN9AjMGL297Lx7AwQjzV1jaI63g6ckLiKMXMXTJQpE0cjk6Yqxb50SXiWJDWlx0Hqdh4lNca5ZHj2JlwYD9IDjaPmOg6wPupWrZsYFSsCpPcc0n6yC7rGnki6FPRC0La+ym3DW5nAC5n10ARfA562y/D4KwV7QGk3E+q0uO+HW0qGcvPaWsIynmIi8CTPRJ2USGVG7VOzkkCRkcX277hFPG4NKRJDyVki3DewF17RdcNbdFvw3yZi5tqop5SDmgx/Et/KJO2yCa03AM5S4AjR0EgOHQgA+KHi0rZTCcZWke1D3XUeyAYm4ymNwbEL1jCYn3yXYBi49F5MJxVbKmiNrm6N4NxU4eoXBjHyALj5hExldtre14HJDgfv+POwXmUSBqToBcnuAufBFGTi7QrJCM4uMugnjfFHYmoHFrGZQQI1MkfUT9URa1pPNK3MEaXnWbbRaPyjqtMtzBzS0gN+V3yuu4R8rhJEZjbS0rjE4VzGsc7LFRpc2HB1hEzGhujfKW2Jx/TglCP4FFWn0VFSmmNWjBgwe4hw82khD1GIRrViusLIM4iEwxFI+CW4gI0xUlR28hzTy5rM48Oo1m1m/wApv1G48k37csPMboujTwr2Vv8AEMqPDqR7FzHEZKt4zAEBwNtZjLpdOh2S5OrMn8b8PbmZiaf01heP1f2+yyy3fDaPb4OthnfWwZm/ceqwpEK7G7VGN5EOMrNPwDBQ2TuvqvxJWDsJgsHTk9nS7WoIuHlsAHzqHyWP+G6FJtWl24caQP8AEDdcsdL6wtp8O8Qpsxdd8fwDTq9mH3dAjsxfeJspJT099mt9NJJV1su47D8Hh6jWgGGXGlhBEc0qwrmgwd5v1mVzhazm0hTIESSZvBIAt90VhKE5u+FCamGHFbDadGT3/k+/Nav/AAebEZY0cszhDJGxzNnwI/C3jmxiTbkZ8/fiuwjy/wBom8zI4Ul7P+g1mGgK1+EaVdTC9DVqqCo+ac3YCzCgaHRAY3Q2TLGGAbpPi6sBS5aWizBcnZn+J1hcmw/G6wvbZyXHVxzd03aPIhaL4lxJyEDVxy+GrvQeqzbOUSoI7dn0+ONRSCMO0u9+q0XCW5HNcNiDyuII9QkuDB5WnyT/AA7AQL6ei9dM9NaocYjib6n1n7R6KkehXLLLgvN4ju96L0pt7kSRxqKqKo8r0x72QQaNkRXeTqZJXlOkgWymP2rZxk6rh+nP3dWPcg6mITEEXB7RMgk/IWwYbZ01A7cgtsIurcHxmpQzdmQ3MACcoJtMROmvVZ/GcZDTA+Z3IfkoH/GPfq6Byb++qbFtdE84RlfLd+4/xXFWgkveS43JJlxP3QB4qyTAM7w0/sgaVBoO3ijRljlvK5TOriujz/NGjWR4Hu+/4XjseIJIdAgFxacoJ0BdENJ2BN1a0wCASA4ZSJjM2QbgaiQCvW0yR2eaGPcxzhmIYSPpcRcQDB0P0DkF1JHnZQ5wIkEFBYujZd1sGdRYm/jqqDiCDlfY+7HkuxBkhTiacIOjiC0lp0OnfyTXiDLSlHE+GVGUqVR+UCs0vpw4OdDSAS5o+m5Fj6GU+Ksjm6Yc2myhiMPWo5xSrsNKoHEGKo+sTymCOhWL+KcB2OKqNixOYdxv95T+txA9jGrczXwf5KjTcjvFls+K/wDpieIUMNiqRgvY4P7w8hvoqMb2Z3kr7RdgMNAnuTWlR0+6EwuyOpmNf7qGRuwQQ2wIOqLwwEX5oXPPePZ8VfTGg0SWVxWg/CDdb6uz+OD0WEwrdudv2W+rvl9LmWz5wFRgVp/gyP1J1KP5/oYsFl0vGr1aq6PnQetRkHfvWd4uYb1WmqdVmOPPmVB5KqJoeFuaR88+IMRNUN5Nnxcf2HqgqbgdlVxOtNaqeTso/wDqA37g+arpOsoFpH1VDrAmCnVCnukHDtU+paaoT00GVHgKg1QuH81TrZAxcYIvpCSr3OAC6wdAEw52RoBLnRMCLDvJsBvsl2NxMN5GL9OaNJpWByU58V6FOPxgG6ynEuNSJmGbc3HkBy92VPFeMGoSG/Tcf8v/ABQuH4eSG1Xx8zzTaDMmG5nuaIjI0lrSZnM9si4T8cL2BmzKOkBu7app8jeXsfsrP8qqQCXuh0kGTcSWmBPMEJrWqNptkkBoFydkkdXdWJIJZTOjRYu6uIv4BUJIhnNg2Jf2R/1Gk8oBPiAiMFxthOV/ycnXA/8AFW/5e0tjKG93RBYnhjwHEMLmtAc8taSGNJyy46NBNrrtJgLJJGpoYt7IIOdvIm8dHfunODxoqNlu2vTpC+dcM4gaBDXT2ZNwR9OnzDpzGi1ODxJY7OLg2cOfJ3ekzjRXiyctD/E0jtCU41pIg+HPz/Cairn+ZpkIPFtS1oo7QnN/lc7KP1QXbGDA1kwFn69JrSSBGb6tL9570/xBSfHM+YqiLIMqFLXwXNOhv+Ct38Of+pJwWHZSe6x+YWm+jvsPNfPsScrgfD8e+5CcUdIZ0zfeVRBbIc247Pp2Gq5HMcWh2UgkH6XAbFFtfnkgASScomBe1+Q0VD3Z9d7RCYYGlDQN9Y9+7KFm3H3LMJTM9efK9+9HMaZvt+dV5h4uNN7qwt+YDcwPUpbKIysMay4IFgVtKdMFtE/7cs91x+VkGMtYaFazhb82Hb/scPfkVR4/bXwY/wCo/wCMX7P+Ry1erlhsulqLo+fK64tdZTjjvJa2oLLFfFdTK2oeTHHugEqDzP8AE0v0/eSj5U13aHN+ol3mc35RRIHRB4YwANwB6K2dlCfVLbNHwcSLpuxJeE2E7ppTqFAwZLZbWK6wlPdDvPqjKRgIUtgy1GgrFYgNosY0zn/iVOhBApsnaIJPWNisF8R8VJljTqYcem4HenvxBxPIwNb9T7D8nw/KxWJbeNef5T75SSJ4w+jB+7ZXhqGY399Ewe8MaRMNBLvEhoJnW4Y3/pC8w9HKJsl3FK2ZwaNBdx+wVCJJa2CYmo6s69m/ygjfYnqUTQZE7L0N2OmqIBuF1sBRsjSd1KlxEnSPDWOom8cxKsC5dCGxjghDjcNGqbfDVbPRcwm7DHWCJb+R4IbisZT0VHwjiYxD2fqZPi1w/Dijq4ilLhJGvwFaI5HXof7orEiyBojXv/qjhV+W/cpzQ9BJjmWSbHiwPetHimWIPJZ/Gj5E2BLmM/jbjuVTqeYD3qisS2REc/FD0j9gFRFmfI+lCgSC6AGghpMgGT/tJk+AtKNwhIndBUwSALxtynnCa4WA2JUbNpdBDAdye+ERTaSQSffuFzSba+to7uSsBOdvS/qlMbFjGgwT91oeCXZUZ+ptu/T9kiwlIU2ACYAAG5gWF+77JvwR+Sq0HR1h3lNwuppmZ5f3Y5f+6H+DrZgDzCJS7BPhzmxo4/e3omAK1MT1R8/NUyOWC+OnjsaxIMdm/vPylbuqbFfOPjp80anIgeWYA+ik8x6Ro/pkby2fP2vpCiWlv/uBXa9tSNaJpFrmE8g8B0c3gjde033EoeLkeRRzg3PIFnQ7ukAkeBJHgo5Suj6PHFRb+dj3h7DlR7XaoTBxkRAMJLGBOHpFzhAJmwAEknouqtYAEmwAmffu6b8B/hMdXhpDLXuZiIB/lJLm94BCx/xDiTlDZkm7uu59U3hxgn7kkMryZXH0X8iXHYg1qhfto0cmj8nVLZGcibybTsmRKXYd9g2Il+Z5mc5BcGGCPkytc9vykZpk6JmNA+RL2DajsoSHCYjMXEi5JN+X9ky4pXim7ujxNvulmDaMoHvonJEUt6DWGVc1qoY7or2PQsbA7OiqdKsp/NYZQSQAXGGgkxLnbNGpOwCE4nUDjDc+TbPlDiLRmyEt1nQ6QuIKToQ/EPGgBkZcm+baOnPe6H+DKpGMp/7g9p8WOI9QEt47WzVnRo2GjwEH1le8ArlmJoO0iqzyLgD6StCMEoGHPM3l+Ez6myzii8Nr33/CGIg91vfkrmuuO4rLfZ9FF6K+JNhZfiJsehWt4q1vY0nA/wAT+IKoh2stfTcJt9D8pjcDqsfjzc96alRNOXKIqxGk8oKDY6w6o2tT+Uncg90e5QLgYHcnxImfVadP5gL8vY3TKphHUnlrwWvbFj1AI06IRjQaTn/Vs29wVZhHmziS6YzEkuJ2kk32U0kasW2H0CCJuDpp5q6ZcXW26DSPuq6dQX5ZjB9V52gDy0EG17+5SGUR7GlKsNJ29dk3wjrsPUT6fZJMK0G6aUHQen4299F2Loj8iK6RpHuyuc4AmWlwA1JG3fYBG0XyASCLaHbogalSWMfygHxt94RtN1lqY39x83NaPMQyQsF8b0ZoVY17Nx8QJX0BzllviWgHNItBBHmISfLVxst/T58cqPjh16e5RNN4HKxAje4Jnut6hCtECN22PeJafVX0AAoGfTrTNDga4y+CJomSAk+BfZN8A750B16GlspkCbROcOiTJAjKRbU81leKvzVe5aiu4xckwIEkmByA2Hcspif9UhG90kJxKk2/UqqUkpfQI7M5XtD3V/nJBY/IWH5Wt+ZuUOgzqXAjQw9qshZrFUoqu23B3uB6yAPAKiBLmtnHGHfw+mZv3XFBsQueK3pE9QfUT6KvDVtE1aJJPYaXRZetcuabhsukDHRZewwJlKOIYvIx9Q+HU/yjz/KYV6oa3VZbj+LkQWgz9BJcC2CJdAMEuFrgwNIKPFC5C/JycINmfcZKtw8y2P1C28yFWH2Itfpfz2TP4bwBq4hg2ac7v+LSD6mB4rQbpGDCLlKkfTpJce8q4OsqQd9yrQLLHfZ9WtKj3GA9jJH1OcAc82DWCOzi1yPmm+kWWNxLSYnckm0HVazitNlPDYWpcVK7q5dJOXJTrNp04aTAtJtrJ6LMcSq3kxEkDrafvCa000iGck0692K8W/Ro99FQxkz72C7DSfmPvl76LqjOQEbkn7D8JyEVo3GFrwMs29E6wdaAN9v2Wcpu+ybYXF5GHNF4tvEzI6qdo04u1odMqBsnbXx5qinSzCRrMyqMFjqbqlPtA/sZh4aTmywQCCL2cQY5DwReEokTlJIkgE/KSJOVxGxIgxsluNKymE6dV+fQY8MrbGxPqm9TEAzP1G/dof3CTU2jQ+yiQ0RF+nT3ZL+BeWCk7NTwTFdpRcw6j+4PvkjcJiszWnzHXdZXguKLKoBJvaZ16JrQqhlRzdjDh4+yqIZaS/0Y/keNU5V67/7NA+sI1SLjbJaYRnaW199yX4+sDOqbllyiJ8bHxmmj5Nx3DZMQ8RZ3zjx1/wC4O80EHbLT/GWClgqDVh/7HQHeRynzWVzSol0fS3exnga2ybcOqQ8dR6rN4erB705wzjII2uhZ6zUPmoyW0qbW0m0w+oAQ57jmZM6GTlJGote6yuOEVVo244upgZjkBLsu02JnncTeyS8awhBkggjWRBHv8p0ndMmwR4Nxf4KxdJeO4QgZwNNf+PPwP3Tig4OHvVe4mnI5okz2RehkJzAtO4QVIgnISC7LB132uBeACY/Vqi8bg+ydA01b3HbwKEqD5g/plMddNvYJTl0QSVMNw1zl3tHjYBXdoPP34IEGR1A05hXZi906k+v9VyjqlR5jjJaPFZr4hH0dzvuFpeID5aTxF8zSLWc3KDImbh1M3A+q2izfHbuYOh9Sn4lTJvJfKIqoYcvc1rQS42A5lfSPh/gQw9ODBe76zt0aOg+6VfCvCezHaOHzusNDlb0I3PPlC0w0XM+X/igvD8fj97Oi5dByodVhcsrHXqpEjSk6BfiviYf/AIamCctDDU6ZzACanzGobTZziAP+BWfxBkAm1rDkNvX7p5X+J6f+Dq4VuHBq1qzXurkizGFpptAu7VruQh5NyVnf9SobW5ffwJVMl07M27tUc1nEM6nl10C4xFXKGgbCPt+ZVlZw7QSJAMkTEna/klPEK0u7kUVZycuKNjwPGirSad4g96fYCMwzXBMG2nULBfBuNhzqZNzdvfuFuuHVbidjKDLGpD/Ey84Ia18M2nVcwHeWnbKenmjaDCOvXzSnE8SNSrm00aOgR+HrEfV4HmppI0ItpbGWHkkN8+c8uqYlgbIMhwbI8+XVtvBL8PjAwl8BzogSYANrkfzWkeKs7W47r3ncx6fZK6Ou5OvQu7JziMgzOBkNBEk8hO6a4ivm7OoN2x+ffeljaga5pnKAQZFyLi4TnhQpvoBlhlkAm3ced9EJPnbjUmtL+wrD4m0FeZZbdDYSsASNQLImpStqE+ErRHKPGQg4vhQ4OaRIIIPUaFfM8VhHUnljtQdeY2d4j8r6rjaR5rLcc4YHtGgc2YdzGuUxty5SkvTNfA7jRkGvg+5TnBYinZrp2Mgz6b7bhLnUDpcGbiNCF3h6zqbS3JSe0vz/AMSkH3ylliToAZA2MlGkn2dnaNNTxzGUww0ml5cS2uwkZmT8zXs3cJy30tyu0o8L7fCdrTYCaTnMqZdajA1rmvyzd7RY7m5vZYrD14Zlu4S09RAgnxFlpPhf4pdhCS0F1N5GZhteAJa7+V3fYiE2DV1LohzY5JXj7uxXXoFhzNuDy0PIhcNxAIt7/Za/j7MJUo9th6ga6RmouMOdJ+YhpMhwmZEggeKx+JwRkES3NOUwQHQQHQdHQSJjSRK9KPFh4s31Y7VP5FnGqWYW1CRtESDruE8xeYfUPGLITsA/X+yKLAnD1FT5aZ1H27uYXhcDduvmPHl3o88NcNDPf+6pqcLcTdo7w4/ax8EwQ4sHq8QJYKbwIDnFpgSM2UOAdrl+VpjndCYfhDsTUBI/hiznfqg6N5zpOyf4XhFPQsDv+XzfdOKGEtOjdAYgf8RGlj6LvOujiw8u+iijRAHT36Lt5hUvqR6qh9Yk2SXssVRR1UqckHxTG5WQNXWH7q6vUbTaXOMQs9iMVmdmOlr9NYHejiifJIrD7EBu0EyedkY2mKbZ8VZRogMBgtcTOWBlyxqdy6Y6QguIYmflB7/wEYigR9XU80nrVJJKOxVWAlTnKnHH1IvJnWjqlVLSHNJBFwQt/wDD/Ge3ZsHj6h+e4r56iMDjXUnh7DBHqNweiPJDmqE+PneGd+h9Xot+YSbSnVMWuczQbbDW4O4CynCeLtqsD2nWxB1B3B6rQDFOdAa0S6GwNzt4rLap0z6OMlNWhjTqsBIgkRz0v62VtOtEDnofv91VxHhLWPbTzTVN3QRDW5ZIj9UylxEGzrc/eiW0NxyUhtUxcXmCLprwevNNwWW7bM6/L8/snfB6v1EaaHkNx+fJKkNmk40McFiQ02iNoM+HfsmjcXZZfD1Ye4cim2HrT78kMZ8RGXCnsKrFKcdTn3sj3vlDVKKK7O4vtMjxjDmc1+R7wBfviO9C4dwJLT/RaHiVCdtVm6lLK5FFlMtoudw/dv3g+aoaxzSA8EtFvDlfZG4TFRY+aYsAKbVkrtA7q7Xju0Itb3shxUdJkSNZB3MTLdjYXGsdETV4c12npb7JbV4Y9v0umNMwHlI2S0pRA0EOe11tUDW4YJlhg+h02UxVV0Qaem4j0i4QDcbUE/8A618wmRZxlri9p+ZpI5i/ouhjGjUx6Kv/ADmNW+v7qf5qx23mB+6amA6LW41s6rx+LJ0HSUKeIMiw9FQeMiYAA7yB6L3ZzkG5TuVVica1g68kA/ibnyGNzHpouHcNe9zcxNrNawEuJPIC5J0jVEkLlPRxXrue5rhrNgBOUggggukSY9SrMFw9zi52U1HMY+q4C4YxsF7zPLM3T9QgLWfCPwQyqHVcRmoYSnm7V09mczTBY4uGYGdQL9WmJVfGXxNSrFlPC0+wwtEPFNskF5cZe9wmfmIFjPW9g9Q1bJHkuXFCHGYuB1Sp7vM+yu3um5/sEuxuK2Gu/RejG9HcmRQVsoxdaTA0CHUUVaVKjIlJydsiiii6CMOC8WOHqZtWmzhzHPvC+jYPHB4Y6mTe4I9O5fKU7+GuPGhUAcf4ZP8A0nn3c1Pmxcla7L/D8n6b4y6/g+uYLCh7ndnL3BmZxn5id4nVD1MIWUml5hxeRkP1QP5u7TzXvBuPfxA6GD/fzBGltZVPFsZnqEiQL63hZLb5UbkbssY6wI3mO7mjOFYkCoBpqD1sUBxHiYqZSAxoYwUmtbs0AnNO5JJVeAxPzAkzBXGrRRGTa2NHuIJ+oEn6tRpIHfunFKsGNEQTAJO99bbQs8cSQ4tOkyfAf0hesxZO5SXHQf8Al2aLC4idVc92pSShibo5mLlHFAyj7FuMo3MxIJBgyPAjUJDjsDPenGdUYhoTaRyLaVMytQmmb6IyhidCPJE4rBZptISmthHMu2SOW/luiR2VMcNxwIuabSwblrH1AajzIEDO5oIBGuUA3XTqwMXvFwecnS97R5nkktHHA2KIbi4aG5Q5mfO9uZze0AENYXtuxomoQReam8Qm3ZM4ceg190PUotOoQhxRGmkmBJMDYZj9UC0nWF47Hcx6riPFlXB04JLRa+k+irq4JjCWFrQQQIBaReCDmBLYggzMDfdcvxyHdjByRaAYXUwAa99NzqVJzJntKga0kGC1rgCHuOoA1VBwtPI1/aUi4gE0wHmo3WQ6WZQRGmbcaoI4zYNgeAVVXFHuRWvYVT9WHivRa29Oq997doynSFzB+Vpe6waDcfU7k1A1cfYBjGUixz3NfTLxW+Z2ZrXVs2Z/ZizXWIAQb6/uYQlV/PyFv6ok2LcUNuOfFVfFBrKtQFlOzKbBlptP6oklzv8Ac4k66SVn8RUEzqeZ/HJSrXQOJxGUJqbkKajBX6HONxcDqlhK9e8kyVyqox4oysuR5HZFFFEQoiiii8eIooovHjSfC/HC09k6SD9B5dO5a5leRJNlFFneTFKVo3PAySlCn6HYqgDnKvo1wHGwUUUbNRFoxI68lZSrKKJfoMiXsxUK9mNPh6/1UUXvkINp4levrKKJiYD7B3PVNUyoojBA6+Fa7UA/fzQj8DH0kt8ZUUXQbKKlJ/MH0VRzjYeaii6mAysl/IDyXDmOJvA66+iiiJdC2Uvpf7j5R+ShKzwNz9lFEYt9AlbERoIQ1SpbWT6D8kyoojQtglevEpTVqlxkqKKvGlVmX5U3fE4UUUTSMiiii8eP/9k=">
            <a:extLst>
              <a:ext uri="{FF2B5EF4-FFF2-40B4-BE49-F238E27FC236}">
                <a16:creationId xmlns:a16="http://schemas.microsoft.com/office/drawing/2014/main" id="{4721D115-DE20-4124-BFC8-AE6704BCC0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9144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7524" name="Picture 4" descr="http://gastrolab.fi/images/a180.jpg">
            <a:extLst>
              <a:ext uri="{FF2B5EF4-FFF2-40B4-BE49-F238E27FC236}">
                <a16:creationId xmlns:a16="http://schemas.microsoft.com/office/drawing/2014/main" id="{7BD65BAD-06D8-43E5-87C9-77792336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943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385AF42-5754-48B5-B7AD-E3DFF195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What do polyps/cancer look like?</a:t>
            </a:r>
          </a:p>
        </p:txBody>
      </p:sp>
      <p:pic>
        <p:nvPicPr>
          <p:cNvPr id="108547" name="Picture 2" descr="http://hopkins-gi.org/Upload/200710261450_5505_000.jpg">
            <a:extLst>
              <a:ext uri="{FF2B5EF4-FFF2-40B4-BE49-F238E27FC236}">
                <a16:creationId xmlns:a16="http://schemas.microsoft.com/office/drawing/2014/main" id="{A11D5F9B-03F3-44CE-BCE3-44F0F60D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7051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B53E714-9005-41DA-AC91-AFF3D192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How are Polyps Removed?</a:t>
            </a:r>
          </a:p>
        </p:txBody>
      </p:sp>
      <p:pic>
        <p:nvPicPr>
          <p:cNvPr id="109571" name="Picture 2" descr="http://hopkins-gi.org/Upload/200710261503_09271_000.jpg">
            <a:extLst>
              <a:ext uri="{FF2B5EF4-FFF2-40B4-BE49-F238E27FC236}">
                <a16:creationId xmlns:a16="http://schemas.microsoft.com/office/drawing/2014/main" id="{B83C797F-98FC-40DB-A703-0A08699F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4484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http://hopkins-gi.org/Upload/200710261503_52802_000.jpg">
            <a:extLst>
              <a:ext uri="{FF2B5EF4-FFF2-40B4-BE49-F238E27FC236}">
                <a16:creationId xmlns:a16="http://schemas.microsoft.com/office/drawing/2014/main" id="{AB1EF97F-2B5E-4F02-91A8-CA7AA641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9624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>
            <a:extLst>
              <a:ext uri="{FF2B5EF4-FFF2-40B4-BE49-F238E27FC236}">
                <a16:creationId xmlns:a16="http://schemas.microsoft.com/office/drawing/2014/main" id="{C47BE7FF-C4C6-4C5B-A77B-BD794E93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219200"/>
            <a:ext cx="90693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757833E-1C7D-4B4B-81EB-A2BB542D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905033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Colorectal Cancer is the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tx2">
                    <a:satMod val="130000"/>
                  </a:schemeClr>
                </a:solidFill>
              </a:rPr>
              <a:t>rd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Most Common Cancer in the U.S.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9034E-8D0E-4E28-8FF5-05EE9DD2A5AC}"/>
              </a:ext>
            </a:extLst>
          </p:cNvPr>
          <p:cNvSpPr/>
          <p:nvPr/>
        </p:nvSpPr>
        <p:spPr>
          <a:xfrm>
            <a:off x="762000" y="2209800"/>
            <a:ext cx="7667625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75A86F-ABB7-4311-A087-860BDC6DB5DF}"/>
              </a:ext>
            </a:extLst>
          </p:cNvPr>
          <p:cNvSpPr/>
          <p:nvPr/>
        </p:nvSpPr>
        <p:spPr>
          <a:xfrm>
            <a:off x="762000" y="4581525"/>
            <a:ext cx="7667625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A96D-FF53-46E6-8F96-F46EE1F7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Colonoscopy Video</a:t>
            </a:r>
          </a:p>
        </p:txBody>
      </p:sp>
      <p:sp>
        <p:nvSpPr>
          <p:cNvPr id="110595" name="TextBox 10">
            <a:extLst>
              <a:ext uri="{FF2B5EF4-FFF2-40B4-BE49-F238E27FC236}">
                <a16:creationId xmlns:a16="http://schemas.microsoft.com/office/drawing/2014/main" id="{A1091F43-DC43-401A-9A00-0C8367D0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611938"/>
            <a:ext cx="297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American College of Gastroenterology</a:t>
            </a:r>
          </a:p>
        </p:txBody>
      </p:sp>
      <p:pic>
        <p:nvPicPr>
          <p:cNvPr id="7" name="polypectomy video.wmv">
            <a:hlinkClick r:id="" action="ppaction://media"/>
            <a:extLst>
              <a:ext uri="{FF2B5EF4-FFF2-40B4-BE49-F238E27FC236}">
                <a16:creationId xmlns:a16="http://schemas.microsoft.com/office/drawing/2014/main" id="{02012118-AEC6-44B9-A8C5-D3ED32C566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8580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B9BB8BF2-17EE-450E-8276-9301D6FCF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Importance of Bowel Preparation</a:t>
            </a:r>
          </a:p>
        </p:txBody>
      </p:sp>
      <p:pic>
        <p:nvPicPr>
          <p:cNvPr id="112643" name="Picture 35">
            <a:extLst>
              <a:ext uri="{FF2B5EF4-FFF2-40B4-BE49-F238E27FC236}">
                <a16:creationId xmlns:a16="http://schemas.microsoft.com/office/drawing/2014/main" id="{C4165307-D681-4422-BD04-18776ED2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388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4">
            <a:extLst>
              <a:ext uri="{FF2B5EF4-FFF2-40B4-BE49-F238E27FC236}">
                <a16:creationId xmlns:a16="http://schemas.microsoft.com/office/drawing/2014/main" id="{88BD259C-6824-4D8E-9584-5B92EFE7D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611938"/>
            <a:ext cx="3352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Spiegel BMR et al, Am J Gastro 2011: 106:875-883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2E1561-1DBE-407C-85E6-9D357E2CAABA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82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6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955" name="TextBox 3">
            <a:extLst>
              <a:ext uri="{FF2B5EF4-FFF2-40B4-BE49-F238E27FC236}">
                <a16:creationId xmlns:a16="http://schemas.microsoft.com/office/drawing/2014/main" id="{6DF56560-129E-4138-9EA9-C268B1FCC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79563"/>
            <a:ext cx="475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D0DCF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86.6 million </a:t>
            </a:r>
            <a:r>
              <a:rPr lang="en-US" altLang="en-US">
                <a:solidFill>
                  <a:srgbClr val="FFFFFF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adults age 50-75 </a:t>
            </a:r>
          </a:p>
        </p:txBody>
      </p:sp>
      <p:sp>
        <p:nvSpPr>
          <p:cNvPr id="125956" name="TextBox 4">
            <a:extLst>
              <a:ext uri="{FF2B5EF4-FFF2-40B4-BE49-F238E27FC236}">
                <a16:creationId xmlns:a16="http://schemas.microsoft.com/office/drawing/2014/main" id="{B32B81D0-78B0-44D2-A4DA-F1D36839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600325"/>
            <a:ext cx="472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D0DCF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58.3 million </a:t>
            </a:r>
            <a:r>
              <a:rPr lang="en-US" altLang="en-US" sz="2100">
                <a:solidFill>
                  <a:srgbClr val="FFFFFF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(67.3%) Up-to-Date</a:t>
            </a:r>
            <a:r>
              <a:rPr lang="en-US" altLang="en-US">
                <a:solidFill>
                  <a:srgbClr val="FFFFFF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5957" name="TextBox 5">
            <a:extLst>
              <a:ext uri="{FF2B5EF4-FFF2-40B4-BE49-F238E27FC236}">
                <a16:creationId xmlns:a16="http://schemas.microsoft.com/office/drawing/2014/main" id="{29A33677-52CC-404C-A165-A36B127B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308350"/>
            <a:ext cx="545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D0DCF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22.2 million </a:t>
            </a:r>
            <a:r>
              <a:rPr lang="en-US" altLang="en-US" sz="2100">
                <a:solidFill>
                  <a:srgbClr val="FFFFFF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(25.7%) Never Screened</a:t>
            </a:r>
          </a:p>
        </p:txBody>
      </p:sp>
      <p:pic>
        <p:nvPicPr>
          <p:cNvPr id="125958" name="Picture 10">
            <a:extLst>
              <a:ext uri="{FF2B5EF4-FFF2-40B4-BE49-F238E27FC236}">
                <a16:creationId xmlns:a16="http://schemas.microsoft.com/office/drawing/2014/main" id="{DC249CEB-9F10-4338-B969-99EF75DB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798638"/>
            <a:ext cx="23780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8375B-643A-447B-9850-2C84A1493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63" y="2112963"/>
            <a:ext cx="757237" cy="534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5960" name="TextBox 1">
            <a:extLst>
              <a:ext uri="{FF2B5EF4-FFF2-40B4-BE49-F238E27FC236}">
                <a16:creationId xmlns:a16="http://schemas.microsoft.com/office/drawing/2014/main" id="{5365341F-558E-4E03-A3C9-4D4CB267F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5151438"/>
            <a:ext cx="6627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en-US" sz="11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Joseph, D.A. (2019, January 28). </a:t>
            </a:r>
            <a:r>
              <a:rPr lang="en-US" altLang="en-US" sz="11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Colorectal Cancer Screening Data Set Update: How Are We Doing On Our Efforts To Reach 80%? [</a:t>
            </a:r>
            <a:r>
              <a:rPr lang="en-US" altLang="en-US" sz="11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Webinar</a:t>
            </a:r>
            <a:r>
              <a:rPr lang="en-US" altLang="en-US" sz="11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]. </a:t>
            </a:r>
            <a:endParaRPr lang="en-US" altLang="en-US" sz="1100">
              <a:solidFill>
                <a:srgbClr val="ED7D3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4EC7-2ED7-4EAE-ABFF-06D44E16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8077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Common Patient Excuses for Not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3710C-AEAA-4100-ABEA-045B7DA1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4800600"/>
          </a:xfrm>
        </p:spPr>
        <p:txBody>
          <a:bodyPr/>
          <a:lstStyle/>
          <a:p>
            <a:r>
              <a:rPr lang="en-US" dirty="0"/>
              <a:t>I don’t have symptoms</a:t>
            </a:r>
          </a:p>
          <a:p>
            <a:r>
              <a:rPr lang="en-US" dirty="0"/>
              <a:t>No one in my family has had colon cancer</a:t>
            </a:r>
          </a:p>
          <a:p>
            <a:r>
              <a:rPr lang="en-US" dirty="0"/>
              <a:t>I don’t have time </a:t>
            </a:r>
          </a:p>
          <a:p>
            <a:r>
              <a:rPr lang="en-US" dirty="0"/>
              <a:t>I don’t have anyone to take me for a colonoscopy</a:t>
            </a:r>
          </a:p>
          <a:p>
            <a:r>
              <a:rPr lang="en-US" dirty="0"/>
              <a:t>The bowel preparation is uncomfortable</a:t>
            </a:r>
          </a:p>
          <a:p>
            <a:r>
              <a:rPr lang="en-US" dirty="0"/>
              <a:t>I’m scared to have the test done</a:t>
            </a:r>
          </a:p>
          <a:p>
            <a:r>
              <a:rPr lang="en-US" dirty="0"/>
              <a:t>I’m afraid I’ll get COVID</a:t>
            </a:r>
          </a:p>
          <a:p>
            <a:r>
              <a:rPr lang="en-US" dirty="0"/>
              <a:t>If I have cancer, I’d rather not know / there’s nothing that could be done about it.</a:t>
            </a:r>
          </a:p>
        </p:txBody>
      </p:sp>
    </p:spTree>
    <p:extLst>
      <p:ext uri="{BB962C8B-B14F-4D97-AF65-F5344CB8AC3E}">
        <p14:creationId xmlns:p14="http://schemas.microsoft.com/office/powerpoint/2010/main" val="62209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B12D-E41C-46CA-8F94-8058B6D1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What’s Your Chance of Getting Colorectal Cancer?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0C7-FD1E-4C12-BE05-39B0F977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95400"/>
            <a:ext cx="7715250" cy="495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1 out of 20 people will get colon cancer at some point during their lifetime</a:t>
            </a:r>
          </a:p>
          <a:p>
            <a:pPr marL="365760" indent="-283464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Major Risk Factors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Increasing age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Family history or personal history of colon cancer or precancerous polyps (adenomas)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Inflammatory bowel disease (Crohn’s disease or ulcerative colitis)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African-American race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Obesity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345A-D18C-45FE-A4AD-C5A2122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What Kind of People Get Colorectal Cancer?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7C0349FE-3460-4C9D-8F76-55594004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30309" r="3212" b="14714"/>
          <a:stretch>
            <a:fillRect/>
          </a:stretch>
        </p:blipFill>
        <p:spPr bwMode="auto">
          <a:xfrm>
            <a:off x="1371600" y="1371600"/>
            <a:ext cx="73914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39546-5E99-4D53-BF9C-FA534B971C8B}"/>
              </a:ext>
            </a:extLst>
          </p:cNvPr>
          <p:cNvSpPr txBox="1"/>
          <p:nvPr/>
        </p:nvSpPr>
        <p:spPr>
          <a:xfrm>
            <a:off x="2895600" y="1447800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No family history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23AD-6920-4343-8096-EAC69ECF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Symptoms of Colorectal Cancer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CC8E6454-3461-4242-A68C-5BAE34A7F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52600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Rectal bleeding</a:t>
            </a:r>
          </a:p>
          <a:p>
            <a:pPr>
              <a:defRPr/>
            </a:pPr>
            <a:r>
              <a:rPr lang="en-US" altLang="en-US" dirty="0"/>
              <a:t>Blood in the stool</a:t>
            </a:r>
          </a:p>
          <a:p>
            <a:pPr>
              <a:defRPr/>
            </a:pPr>
            <a:r>
              <a:rPr lang="en-US" altLang="en-US" dirty="0"/>
              <a:t>Anemia (low blood count)</a:t>
            </a:r>
          </a:p>
          <a:p>
            <a:pPr>
              <a:defRPr/>
            </a:pPr>
            <a:r>
              <a:rPr lang="en-US" altLang="en-US" dirty="0"/>
              <a:t>Weight loss (unintentional)</a:t>
            </a:r>
          </a:p>
          <a:p>
            <a:pPr>
              <a:defRPr/>
            </a:pPr>
            <a:r>
              <a:rPr lang="en-US" altLang="en-US" dirty="0"/>
              <a:t>Persistent abdominal pain</a:t>
            </a:r>
          </a:p>
          <a:p>
            <a:pPr>
              <a:defRPr/>
            </a:pPr>
            <a:endParaRPr lang="en-US" altLang="en-US" dirty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altLang="en-US"/>
              <a:t>If you have any of these symptoms, you should get a colonoscopy for evaluation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BF875704-4C4A-441E-AD6B-91B49166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515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A799D-80E2-4B04-B335-E24C5B64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Best way to prevent colorectal cancer SCREENING!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AEE7-4E11-4A96-B4A8-D9E69B1E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is Screening so Important?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9615357E-A415-4947-845D-9C75A158A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Screening tests can help find cancer at an early stage, before symptoms appear. </a:t>
            </a:r>
          </a:p>
          <a:p>
            <a:r>
              <a:rPr lang="en-US" altLang="en-US"/>
              <a:t>When precancerous growths or cancer are found early, it may be easier to treat or cure. </a:t>
            </a:r>
          </a:p>
          <a:p>
            <a:r>
              <a:rPr lang="en-US" altLang="en-US"/>
              <a:t>By the time symptoms appear, the cancer may have grown and spread. This can make the cancer harder to treat or cure.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E3BA-5008-47EE-9855-F8BE0CD3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Colorectal Cancer Mortality</a:t>
            </a:r>
          </a:p>
        </p:txBody>
      </p:sp>
      <p:pic>
        <p:nvPicPr>
          <p:cNvPr id="123907" name="Picture 2">
            <a:extLst>
              <a:ext uri="{FF2B5EF4-FFF2-40B4-BE49-F238E27FC236}">
                <a16:creationId xmlns:a16="http://schemas.microsoft.com/office/drawing/2014/main" id="{193BA8D7-99F6-4B43-A220-93F3E4DD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447800"/>
            <a:ext cx="80200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Box 4">
            <a:extLst>
              <a:ext uri="{FF2B5EF4-FFF2-40B4-BE49-F238E27FC236}">
                <a16:creationId xmlns:a16="http://schemas.microsoft.com/office/drawing/2014/main" id="{2F330D73-8E94-469D-8724-6F8A6DFC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611938"/>
            <a:ext cx="3124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Edwards BK, et al. Cancer 2010;116:544-73.</a:t>
            </a:r>
          </a:p>
        </p:txBody>
      </p:sp>
      <p:sp>
        <p:nvSpPr>
          <p:cNvPr id="123909" name="TextBox 5">
            <a:extLst>
              <a:ext uri="{FF2B5EF4-FFF2-40B4-BE49-F238E27FC236}">
                <a16:creationId xmlns:a16="http://schemas.microsoft.com/office/drawing/2014/main" id="{807FE04F-240C-4405-91AD-A6527A96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22860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35%</a:t>
            </a:r>
          </a:p>
        </p:txBody>
      </p:sp>
      <p:sp>
        <p:nvSpPr>
          <p:cNvPr id="123910" name="TextBox 6">
            <a:extLst>
              <a:ext uri="{FF2B5EF4-FFF2-40B4-BE49-F238E27FC236}">
                <a16:creationId xmlns:a16="http://schemas.microsoft.com/office/drawing/2014/main" id="{0311B521-BA18-4788-BFEB-89BEB87E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863" y="2714625"/>
            <a:ext cx="685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53%</a:t>
            </a:r>
          </a:p>
        </p:txBody>
      </p:sp>
      <p:sp>
        <p:nvSpPr>
          <p:cNvPr id="123911" name="TextBox 7">
            <a:extLst>
              <a:ext uri="{FF2B5EF4-FFF2-40B4-BE49-F238E27FC236}">
                <a16:creationId xmlns:a16="http://schemas.microsoft.com/office/drawing/2014/main" id="{FA85DBC5-E303-43A9-B493-2538BDC5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124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12%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 presentation slides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5227</TotalTime>
  <Words>942</Words>
  <Application>Microsoft Office PowerPoint</Application>
  <PresentationFormat>On-screen Show (4:3)</PresentationFormat>
  <Paragraphs>124</Paragraphs>
  <Slides>33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Courier New</vt:lpstr>
      <vt:lpstr>Gill Sans MT</vt:lpstr>
      <vt:lpstr>Rockwell</vt:lpstr>
      <vt:lpstr>Source Sans Pro</vt:lpstr>
      <vt:lpstr>Verdana</vt:lpstr>
      <vt:lpstr>Wingdings</vt:lpstr>
      <vt:lpstr>Wingdings 2</vt:lpstr>
      <vt:lpstr>Solstice</vt:lpstr>
      <vt:lpstr>Sample presentation slides</vt:lpstr>
      <vt:lpstr>11_Office Theme</vt:lpstr>
      <vt:lpstr>12_Office Theme</vt:lpstr>
      <vt:lpstr>Colorectal Cancer Learning Collaborative  Missouri Partnerships to Increase Colorectal Cancer Screening Rates in Clinical Settings (MPICCS)</vt:lpstr>
      <vt:lpstr>Where is the Colon and Rectum?</vt:lpstr>
      <vt:lpstr>Colorectal Cancer is the  3rd Most Common Cancer in the U.S.</vt:lpstr>
      <vt:lpstr>What’s Your Chance of Getting Colorectal Cancer?</vt:lpstr>
      <vt:lpstr>What Kind of People Get Colorectal Cancer?</vt:lpstr>
      <vt:lpstr>Symptoms of Colorectal Cancer</vt:lpstr>
      <vt:lpstr>Best way to prevent colorectal cancer SCREENING!</vt:lpstr>
      <vt:lpstr>Why is Screening so Important?</vt:lpstr>
      <vt:lpstr>Colorectal Cancer Mortality</vt:lpstr>
      <vt:lpstr>Colorectal Cancer Develops from Some Types of Polyps</vt:lpstr>
      <vt:lpstr>Types of Polyps</vt:lpstr>
      <vt:lpstr>From Polyp to Colon Cancer</vt:lpstr>
      <vt:lpstr>Early Detection Saves Lives</vt:lpstr>
      <vt:lpstr>Colorectal Cancer is Preventable</vt:lpstr>
      <vt:lpstr>PowerPoint Presentation</vt:lpstr>
      <vt:lpstr>PowerPoint Presentation</vt:lpstr>
      <vt:lpstr>Colon Cancer Screening Options Choose One (for People with No Family History of Colon Cancer)</vt:lpstr>
      <vt:lpstr>Family History of Colon Cancer</vt:lpstr>
      <vt:lpstr>Colonoscopy</vt:lpstr>
      <vt:lpstr>Stool testing  (to detect traces of blood)</vt:lpstr>
      <vt:lpstr>Stool tests  </vt:lpstr>
      <vt:lpstr>Cologuard Stool DNA Test</vt:lpstr>
      <vt:lpstr>CT Colonography</vt:lpstr>
      <vt:lpstr>Flexible Sigmoidoscopy</vt:lpstr>
      <vt:lpstr>PowerPoint Presentation</vt:lpstr>
      <vt:lpstr>The best test is the one which gets done!  Any abnormal test needs to be followed-up with a colonoscopy. </vt:lpstr>
      <vt:lpstr>What does a normal colon look like?</vt:lpstr>
      <vt:lpstr>What do polyps/cancer look like?</vt:lpstr>
      <vt:lpstr>How are Polyps Removed?</vt:lpstr>
      <vt:lpstr>Colonoscopy Video</vt:lpstr>
      <vt:lpstr>Importance of Bowel Preparation</vt:lpstr>
      <vt:lpstr>PowerPoint Presentation</vt:lpstr>
      <vt:lpstr>Common Patient Excuses for Not Screening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Impact of Colorectal Cancer Screening</dc:title>
  <dc:creator>Wang</dc:creator>
  <cp:lastModifiedBy>Wareg, Nuha</cp:lastModifiedBy>
  <cp:revision>205</cp:revision>
  <cp:lastPrinted>2021-03-30T06:00:03Z</cp:lastPrinted>
  <dcterms:created xsi:type="dcterms:W3CDTF">2011-01-09T19:50:43Z</dcterms:created>
  <dcterms:modified xsi:type="dcterms:W3CDTF">2022-10-11T18:26:01Z</dcterms:modified>
</cp:coreProperties>
</file>