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37"/>
  </p:notesMasterIdLst>
  <p:handoutMasterIdLst>
    <p:handoutMasterId r:id="rId38"/>
  </p:handoutMasterIdLst>
  <p:sldIdLst>
    <p:sldId id="256" r:id="rId5"/>
    <p:sldId id="265" r:id="rId6"/>
    <p:sldId id="2394" r:id="rId7"/>
    <p:sldId id="2398" r:id="rId8"/>
    <p:sldId id="2395" r:id="rId9"/>
    <p:sldId id="2397" r:id="rId10"/>
    <p:sldId id="2399" r:id="rId11"/>
    <p:sldId id="2374" r:id="rId12"/>
    <p:sldId id="2378" r:id="rId13"/>
    <p:sldId id="2375" r:id="rId14"/>
    <p:sldId id="2379" r:id="rId15"/>
    <p:sldId id="2377" r:id="rId16"/>
    <p:sldId id="2380" r:id="rId17"/>
    <p:sldId id="2381" r:id="rId18"/>
    <p:sldId id="2388" r:id="rId19"/>
    <p:sldId id="2411" r:id="rId20"/>
    <p:sldId id="2403" r:id="rId21"/>
    <p:sldId id="2382" r:id="rId22"/>
    <p:sldId id="2383" r:id="rId23"/>
    <p:sldId id="2385" r:id="rId24"/>
    <p:sldId id="2384" r:id="rId25"/>
    <p:sldId id="2386" r:id="rId26"/>
    <p:sldId id="2400" r:id="rId27"/>
    <p:sldId id="2401" r:id="rId28"/>
    <p:sldId id="2387" r:id="rId29"/>
    <p:sldId id="2412" r:id="rId30"/>
    <p:sldId id="2406" r:id="rId31"/>
    <p:sldId id="2407" r:id="rId32"/>
    <p:sldId id="2408" r:id="rId33"/>
    <p:sldId id="2409" r:id="rId34"/>
    <p:sldId id="2396" r:id="rId35"/>
    <p:sldId id="264"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D79699-08AD-4A27-98CC-7E759B3BA69C}" v="2" dt="2022-04-04T15:53:05.6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85847" autoAdjust="0"/>
  </p:normalViewPr>
  <p:slideViewPr>
    <p:cSldViewPr snapToGrid="0">
      <p:cViewPr varScale="1">
        <p:scale>
          <a:sx n="97" d="100"/>
          <a:sy n="97" d="100"/>
        </p:scale>
        <p:origin x="990"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90" d="100"/>
        <a:sy n="190" d="100"/>
      </p:scale>
      <p:origin x="0" y="-7020"/>
    </p:cViewPr>
  </p:sorterViewPr>
  <p:notesViewPr>
    <p:cSldViewPr snapToGrid="0">
      <p:cViewPr varScale="1">
        <p:scale>
          <a:sx n="60" d="100"/>
          <a:sy n="60" d="100"/>
        </p:scale>
        <p:origin x="1670"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09F530-1867-4E19-97BB-456C68FD12D8}"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3FB48A0C-732E-407B-9AAC-85F7AC78D654}">
      <dgm:prSet phldrT="[Text]"/>
      <dgm:spPr/>
      <dgm:t>
        <a:bodyPr/>
        <a:lstStyle/>
        <a:p>
          <a:pPr>
            <a:buNone/>
          </a:pPr>
          <a:r>
            <a:rPr lang="en-US" dirty="0"/>
            <a:t>Electronic Health Record Team </a:t>
          </a:r>
        </a:p>
      </dgm:t>
    </dgm:pt>
    <dgm:pt modelId="{D8E1A2DE-2CC3-457D-8552-A6DC06092ED6}" type="parTrans" cxnId="{B0A55C30-0A63-458A-BC71-8F19B4ECDB5A}">
      <dgm:prSet/>
      <dgm:spPr/>
      <dgm:t>
        <a:bodyPr/>
        <a:lstStyle/>
        <a:p>
          <a:endParaRPr lang="en-US"/>
        </a:p>
      </dgm:t>
    </dgm:pt>
    <dgm:pt modelId="{ACB7C50A-9049-4ADC-A451-B224FABFBC4D}" type="sibTrans" cxnId="{B0A55C30-0A63-458A-BC71-8F19B4ECDB5A}">
      <dgm:prSet/>
      <dgm:spPr/>
      <dgm:t>
        <a:bodyPr/>
        <a:lstStyle/>
        <a:p>
          <a:endParaRPr lang="en-US"/>
        </a:p>
      </dgm:t>
    </dgm:pt>
    <dgm:pt modelId="{02A02B9A-B7B3-49F8-BC07-0432C806BCEB}">
      <dgm:prSet phldrT="[Text]"/>
      <dgm:spPr/>
      <dgm:t>
        <a:bodyPr/>
        <a:lstStyle/>
        <a:p>
          <a:r>
            <a:rPr lang="en-US" dirty="0"/>
            <a:t>Establish continuing education/on-boarding learning requirements</a:t>
          </a:r>
        </a:p>
      </dgm:t>
    </dgm:pt>
    <dgm:pt modelId="{5E72E0E1-C567-49C9-AB60-086E727AE34B}" type="parTrans" cxnId="{449B498E-E5B3-4D3A-9819-E9A7DDCBAA7E}">
      <dgm:prSet/>
      <dgm:spPr/>
      <dgm:t>
        <a:bodyPr/>
        <a:lstStyle/>
        <a:p>
          <a:endParaRPr lang="en-US"/>
        </a:p>
      </dgm:t>
    </dgm:pt>
    <dgm:pt modelId="{9DFCE14E-A37B-443B-A459-82E6D9647BD1}" type="sibTrans" cxnId="{449B498E-E5B3-4D3A-9819-E9A7DDCBAA7E}">
      <dgm:prSet/>
      <dgm:spPr/>
      <dgm:t>
        <a:bodyPr/>
        <a:lstStyle/>
        <a:p>
          <a:endParaRPr lang="en-US"/>
        </a:p>
      </dgm:t>
    </dgm:pt>
    <dgm:pt modelId="{15B7DCD0-14E8-4621-AEC4-3467AB4385E5}">
      <dgm:prSet phldrT="[Text]"/>
      <dgm:spPr/>
      <dgm:t>
        <a:bodyPr/>
        <a:lstStyle/>
        <a:p>
          <a:pPr>
            <a:buNone/>
          </a:pPr>
          <a:r>
            <a:rPr lang="en-US" dirty="0"/>
            <a:t>Cues to Action </a:t>
          </a:r>
        </a:p>
      </dgm:t>
    </dgm:pt>
    <dgm:pt modelId="{5CC3D095-A962-47E1-86E7-FCCE57D126A8}" type="parTrans" cxnId="{8EEDFD92-833B-4AD0-B342-2D519D6D8878}">
      <dgm:prSet/>
      <dgm:spPr/>
      <dgm:t>
        <a:bodyPr/>
        <a:lstStyle/>
        <a:p>
          <a:endParaRPr lang="en-US"/>
        </a:p>
      </dgm:t>
    </dgm:pt>
    <dgm:pt modelId="{7855C7AC-DDD4-4A0E-A69E-6CDC85DD5B10}" type="sibTrans" cxnId="{8EEDFD92-833B-4AD0-B342-2D519D6D8878}">
      <dgm:prSet/>
      <dgm:spPr/>
      <dgm:t>
        <a:bodyPr/>
        <a:lstStyle/>
        <a:p>
          <a:endParaRPr lang="en-US"/>
        </a:p>
      </dgm:t>
    </dgm:pt>
    <dgm:pt modelId="{42488DE9-A04C-4668-B5C3-80EBB181EC4D}">
      <dgm:prSet phldrT="[Text]"/>
      <dgm:spPr/>
      <dgm:t>
        <a:bodyPr/>
        <a:lstStyle/>
        <a:p>
          <a:r>
            <a:rPr lang="en-US" dirty="0"/>
            <a:t>Explore small media, tactile reminders and communication strategies</a:t>
          </a:r>
        </a:p>
      </dgm:t>
    </dgm:pt>
    <dgm:pt modelId="{E0406BAE-3A97-464E-B39E-77FE69DDB2BB}" type="parTrans" cxnId="{9C46B56C-DF78-4CE0-B6C2-C92C1082ACF1}">
      <dgm:prSet/>
      <dgm:spPr/>
      <dgm:t>
        <a:bodyPr/>
        <a:lstStyle/>
        <a:p>
          <a:endParaRPr lang="en-US"/>
        </a:p>
      </dgm:t>
    </dgm:pt>
    <dgm:pt modelId="{C762863C-B17C-49AB-8C4B-22699733E78E}" type="sibTrans" cxnId="{9C46B56C-DF78-4CE0-B6C2-C92C1082ACF1}">
      <dgm:prSet/>
      <dgm:spPr/>
      <dgm:t>
        <a:bodyPr/>
        <a:lstStyle/>
        <a:p>
          <a:endParaRPr lang="en-US"/>
        </a:p>
      </dgm:t>
    </dgm:pt>
    <dgm:pt modelId="{23E0FEB2-9951-4469-B16E-ED01BECD2C0B}">
      <dgm:prSet phldrT="[Text]"/>
      <dgm:spPr/>
      <dgm:t>
        <a:bodyPr/>
        <a:lstStyle/>
        <a:p>
          <a:pPr>
            <a:buNone/>
          </a:pPr>
          <a:r>
            <a:rPr lang="en-US" dirty="0"/>
            <a:t>General Provider and Staff Education</a:t>
          </a:r>
        </a:p>
      </dgm:t>
    </dgm:pt>
    <dgm:pt modelId="{7F315EFE-E085-4F23-9425-20004D17993D}" type="parTrans" cxnId="{E1800168-53EF-4224-A6A7-DB56BB02C465}">
      <dgm:prSet/>
      <dgm:spPr/>
      <dgm:t>
        <a:bodyPr/>
        <a:lstStyle/>
        <a:p>
          <a:endParaRPr lang="en-US"/>
        </a:p>
      </dgm:t>
    </dgm:pt>
    <dgm:pt modelId="{2E871D23-278F-4D65-957E-F660B0FFBC60}" type="sibTrans" cxnId="{E1800168-53EF-4224-A6A7-DB56BB02C465}">
      <dgm:prSet/>
      <dgm:spPr/>
      <dgm:t>
        <a:bodyPr/>
        <a:lstStyle/>
        <a:p>
          <a:endParaRPr lang="en-US"/>
        </a:p>
      </dgm:t>
    </dgm:pt>
    <dgm:pt modelId="{D2B11B53-3450-4B9F-9873-F832F4D6D53C}">
      <dgm:prSet phldrT="[Text]"/>
      <dgm:spPr/>
      <dgm:t>
        <a:bodyPr/>
        <a:lstStyle/>
        <a:p>
          <a:r>
            <a:rPr lang="en-US" dirty="0"/>
            <a:t>Create pop-up reminder and designated place in EHR</a:t>
          </a:r>
        </a:p>
      </dgm:t>
    </dgm:pt>
    <dgm:pt modelId="{5BB18B20-1BD6-4D2B-A9AD-4B861F34C233}" type="parTrans" cxnId="{98DFA749-3324-46F2-A97B-2B7030185625}">
      <dgm:prSet/>
      <dgm:spPr/>
      <dgm:t>
        <a:bodyPr/>
        <a:lstStyle/>
        <a:p>
          <a:endParaRPr lang="en-US"/>
        </a:p>
      </dgm:t>
    </dgm:pt>
    <dgm:pt modelId="{C23A26C2-465A-4DBB-8615-A150E2F80976}" type="sibTrans" cxnId="{98DFA749-3324-46F2-A97B-2B7030185625}">
      <dgm:prSet/>
      <dgm:spPr/>
      <dgm:t>
        <a:bodyPr/>
        <a:lstStyle/>
        <a:p>
          <a:endParaRPr lang="en-US"/>
        </a:p>
      </dgm:t>
    </dgm:pt>
    <dgm:pt modelId="{213CC71C-00D2-458E-BD23-F70298AD92B0}">
      <dgm:prSet phldrT="[Text]"/>
      <dgm:spPr/>
      <dgm:t>
        <a:bodyPr/>
        <a:lstStyle/>
        <a:p>
          <a:r>
            <a:rPr lang="en-US" dirty="0"/>
            <a:t>Add CRC screening to patient list (huddle sheet)</a:t>
          </a:r>
        </a:p>
      </dgm:t>
    </dgm:pt>
    <dgm:pt modelId="{47F7DA2B-91F2-4686-BE37-6F605D896E1C}" type="parTrans" cxnId="{E207D2C9-A317-4F9C-8E40-E3BBD3BC61D5}">
      <dgm:prSet/>
      <dgm:spPr/>
      <dgm:t>
        <a:bodyPr/>
        <a:lstStyle/>
        <a:p>
          <a:endParaRPr lang="en-US"/>
        </a:p>
      </dgm:t>
    </dgm:pt>
    <dgm:pt modelId="{4B162CE6-97D3-4AEB-B094-347795486151}" type="sibTrans" cxnId="{E207D2C9-A317-4F9C-8E40-E3BBD3BC61D5}">
      <dgm:prSet/>
      <dgm:spPr/>
      <dgm:t>
        <a:bodyPr/>
        <a:lstStyle/>
        <a:p>
          <a:endParaRPr lang="en-US"/>
        </a:p>
      </dgm:t>
    </dgm:pt>
    <dgm:pt modelId="{4BC68C7C-30F2-4134-8B48-124DAE05D42D}">
      <dgm:prSet/>
      <dgm:spPr/>
      <dgm:t>
        <a:bodyPr/>
        <a:lstStyle/>
        <a:p>
          <a:r>
            <a:rPr lang="en-US" dirty="0"/>
            <a:t>Create sustainable CRCS modules</a:t>
          </a:r>
        </a:p>
      </dgm:t>
    </dgm:pt>
    <dgm:pt modelId="{9A1F79A1-6FCB-44C4-BEC8-4D5256E2AAC3}" type="parTrans" cxnId="{256148D1-5846-45E4-8974-9599DCF8CCE1}">
      <dgm:prSet/>
      <dgm:spPr/>
      <dgm:t>
        <a:bodyPr/>
        <a:lstStyle/>
        <a:p>
          <a:endParaRPr lang="en-US"/>
        </a:p>
      </dgm:t>
    </dgm:pt>
    <dgm:pt modelId="{15AE145D-73FA-49CE-BD51-E961C9327977}" type="sibTrans" cxnId="{256148D1-5846-45E4-8974-9599DCF8CCE1}">
      <dgm:prSet/>
      <dgm:spPr/>
      <dgm:t>
        <a:bodyPr/>
        <a:lstStyle/>
        <a:p>
          <a:endParaRPr lang="en-US"/>
        </a:p>
      </dgm:t>
    </dgm:pt>
    <dgm:pt modelId="{2961D4D8-49B7-4744-AF4F-C0E1E6E90FC6}" type="pres">
      <dgm:prSet presAssocID="{A409F530-1867-4E19-97BB-456C68FD12D8}" presName="Name0" presStyleCnt="0">
        <dgm:presLayoutVars>
          <dgm:dir/>
          <dgm:animLvl val="lvl"/>
          <dgm:resizeHandles/>
        </dgm:presLayoutVars>
      </dgm:prSet>
      <dgm:spPr/>
    </dgm:pt>
    <dgm:pt modelId="{E75F9809-655B-41ED-94B1-ABFCFCCB1A83}" type="pres">
      <dgm:prSet presAssocID="{3FB48A0C-732E-407B-9AAC-85F7AC78D654}" presName="linNode" presStyleCnt="0"/>
      <dgm:spPr/>
    </dgm:pt>
    <dgm:pt modelId="{CDAFFE99-B00B-4DC2-B323-1AE7277E9037}" type="pres">
      <dgm:prSet presAssocID="{3FB48A0C-732E-407B-9AAC-85F7AC78D654}" presName="parentShp" presStyleLbl="node1" presStyleIdx="0" presStyleCnt="3">
        <dgm:presLayoutVars>
          <dgm:bulletEnabled val="1"/>
        </dgm:presLayoutVars>
      </dgm:prSet>
      <dgm:spPr/>
    </dgm:pt>
    <dgm:pt modelId="{BDAFCE30-2852-4C2A-A06B-DE95034BDF09}" type="pres">
      <dgm:prSet presAssocID="{3FB48A0C-732E-407B-9AAC-85F7AC78D654}" presName="childShp" presStyleLbl="bgAccFollowNode1" presStyleIdx="0" presStyleCnt="3" custLinFactNeighborX="1017" custLinFactNeighborY="-651">
        <dgm:presLayoutVars>
          <dgm:bulletEnabled val="1"/>
        </dgm:presLayoutVars>
      </dgm:prSet>
      <dgm:spPr/>
    </dgm:pt>
    <dgm:pt modelId="{13D68D03-6EC8-4189-9627-8534947BBFAE}" type="pres">
      <dgm:prSet presAssocID="{ACB7C50A-9049-4ADC-A451-B224FABFBC4D}" presName="spacing" presStyleCnt="0"/>
      <dgm:spPr/>
    </dgm:pt>
    <dgm:pt modelId="{92886CB6-E0C4-430B-BB85-79B10681C67F}" type="pres">
      <dgm:prSet presAssocID="{23E0FEB2-9951-4469-B16E-ED01BECD2C0B}" presName="linNode" presStyleCnt="0"/>
      <dgm:spPr/>
    </dgm:pt>
    <dgm:pt modelId="{7F7561F9-E00B-4945-BFD3-A8FE2D4E1F53}" type="pres">
      <dgm:prSet presAssocID="{23E0FEB2-9951-4469-B16E-ED01BECD2C0B}" presName="parentShp" presStyleLbl="node1" presStyleIdx="1" presStyleCnt="3">
        <dgm:presLayoutVars>
          <dgm:bulletEnabled val="1"/>
        </dgm:presLayoutVars>
      </dgm:prSet>
      <dgm:spPr/>
    </dgm:pt>
    <dgm:pt modelId="{837ABF60-FBAC-4171-B14F-FEE2180F816F}" type="pres">
      <dgm:prSet presAssocID="{23E0FEB2-9951-4469-B16E-ED01BECD2C0B}" presName="childShp" presStyleLbl="bgAccFollowNode1" presStyleIdx="1" presStyleCnt="3">
        <dgm:presLayoutVars>
          <dgm:bulletEnabled val="1"/>
        </dgm:presLayoutVars>
      </dgm:prSet>
      <dgm:spPr/>
    </dgm:pt>
    <dgm:pt modelId="{4A68925B-7137-4BD8-B082-F76E18FCC57E}" type="pres">
      <dgm:prSet presAssocID="{2E871D23-278F-4D65-957E-F660B0FFBC60}" presName="spacing" presStyleCnt="0"/>
      <dgm:spPr/>
    </dgm:pt>
    <dgm:pt modelId="{2D371327-53EE-4668-B32D-275907A3F81D}" type="pres">
      <dgm:prSet presAssocID="{15B7DCD0-14E8-4621-AEC4-3467AB4385E5}" presName="linNode" presStyleCnt="0"/>
      <dgm:spPr/>
    </dgm:pt>
    <dgm:pt modelId="{6081E6C2-EE46-417E-B908-80C71C7E6F98}" type="pres">
      <dgm:prSet presAssocID="{15B7DCD0-14E8-4621-AEC4-3467AB4385E5}" presName="parentShp" presStyleLbl="node1" presStyleIdx="2" presStyleCnt="3">
        <dgm:presLayoutVars>
          <dgm:bulletEnabled val="1"/>
        </dgm:presLayoutVars>
      </dgm:prSet>
      <dgm:spPr/>
    </dgm:pt>
    <dgm:pt modelId="{DFD80670-B3F8-425D-8FC3-F797614024C4}" type="pres">
      <dgm:prSet presAssocID="{15B7DCD0-14E8-4621-AEC4-3467AB4385E5}" presName="childShp" presStyleLbl="bgAccFollowNode1" presStyleIdx="2" presStyleCnt="3">
        <dgm:presLayoutVars>
          <dgm:bulletEnabled val="1"/>
        </dgm:presLayoutVars>
      </dgm:prSet>
      <dgm:spPr/>
    </dgm:pt>
  </dgm:ptLst>
  <dgm:cxnLst>
    <dgm:cxn modelId="{0DAAF82B-B074-4EDC-AF4A-0B1CA7330999}" type="presOf" srcId="{23E0FEB2-9951-4469-B16E-ED01BECD2C0B}" destId="{7F7561F9-E00B-4945-BFD3-A8FE2D4E1F53}" srcOrd="0" destOrd="0" presId="urn:microsoft.com/office/officeart/2005/8/layout/vList6"/>
    <dgm:cxn modelId="{B0A55C30-0A63-458A-BC71-8F19B4ECDB5A}" srcId="{A409F530-1867-4E19-97BB-456C68FD12D8}" destId="{3FB48A0C-732E-407B-9AAC-85F7AC78D654}" srcOrd="0" destOrd="0" parTransId="{D8E1A2DE-2CC3-457D-8552-A6DC06092ED6}" sibTransId="{ACB7C50A-9049-4ADC-A451-B224FABFBC4D}"/>
    <dgm:cxn modelId="{E1800168-53EF-4224-A6A7-DB56BB02C465}" srcId="{A409F530-1867-4E19-97BB-456C68FD12D8}" destId="{23E0FEB2-9951-4469-B16E-ED01BECD2C0B}" srcOrd="1" destOrd="0" parTransId="{7F315EFE-E085-4F23-9425-20004D17993D}" sibTransId="{2E871D23-278F-4D65-957E-F660B0FFBC60}"/>
    <dgm:cxn modelId="{98DFA749-3324-46F2-A97B-2B7030185625}" srcId="{3FB48A0C-732E-407B-9AAC-85F7AC78D654}" destId="{D2B11B53-3450-4B9F-9873-F832F4D6D53C}" srcOrd="0" destOrd="0" parTransId="{5BB18B20-1BD6-4D2B-A9AD-4B861F34C233}" sibTransId="{C23A26C2-465A-4DBB-8615-A150E2F80976}"/>
    <dgm:cxn modelId="{9C46B56C-DF78-4CE0-B6C2-C92C1082ACF1}" srcId="{15B7DCD0-14E8-4621-AEC4-3467AB4385E5}" destId="{42488DE9-A04C-4668-B5C3-80EBB181EC4D}" srcOrd="0" destOrd="0" parTransId="{E0406BAE-3A97-464E-B39E-77FE69DDB2BB}" sibTransId="{C762863C-B17C-49AB-8C4B-22699733E78E}"/>
    <dgm:cxn modelId="{41DF077B-5790-41EC-8ACE-94B058C9F66E}" type="presOf" srcId="{4BC68C7C-30F2-4134-8B48-124DAE05D42D}" destId="{837ABF60-FBAC-4171-B14F-FEE2180F816F}" srcOrd="0" destOrd="1" presId="urn:microsoft.com/office/officeart/2005/8/layout/vList6"/>
    <dgm:cxn modelId="{D4B8B581-C6CB-4B97-8D94-918CEF71C7E9}" type="presOf" srcId="{3FB48A0C-732E-407B-9AAC-85F7AC78D654}" destId="{CDAFFE99-B00B-4DC2-B323-1AE7277E9037}" srcOrd="0" destOrd="0" presId="urn:microsoft.com/office/officeart/2005/8/layout/vList6"/>
    <dgm:cxn modelId="{A037F987-0655-4702-8704-EA43A4EF1C0B}" type="presOf" srcId="{D2B11B53-3450-4B9F-9873-F832F4D6D53C}" destId="{BDAFCE30-2852-4C2A-A06B-DE95034BDF09}" srcOrd="0" destOrd="0" presId="urn:microsoft.com/office/officeart/2005/8/layout/vList6"/>
    <dgm:cxn modelId="{449B498E-E5B3-4D3A-9819-E9A7DDCBAA7E}" srcId="{23E0FEB2-9951-4469-B16E-ED01BECD2C0B}" destId="{02A02B9A-B7B3-49F8-BC07-0432C806BCEB}" srcOrd="0" destOrd="0" parTransId="{5E72E0E1-C567-49C9-AB60-086E727AE34B}" sibTransId="{9DFCE14E-A37B-443B-A459-82E6D9647BD1}"/>
    <dgm:cxn modelId="{8EEDFD92-833B-4AD0-B342-2D519D6D8878}" srcId="{A409F530-1867-4E19-97BB-456C68FD12D8}" destId="{15B7DCD0-14E8-4621-AEC4-3467AB4385E5}" srcOrd="2" destOrd="0" parTransId="{5CC3D095-A962-47E1-86E7-FCCE57D126A8}" sibTransId="{7855C7AC-DDD4-4A0E-A69E-6CDC85DD5B10}"/>
    <dgm:cxn modelId="{82341B98-157B-44D3-B808-03812A8119AE}" type="presOf" srcId="{A409F530-1867-4E19-97BB-456C68FD12D8}" destId="{2961D4D8-49B7-4744-AF4F-C0E1E6E90FC6}" srcOrd="0" destOrd="0" presId="urn:microsoft.com/office/officeart/2005/8/layout/vList6"/>
    <dgm:cxn modelId="{0F1A769F-EC4F-4EF3-A4E1-C0EACD9F2922}" type="presOf" srcId="{42488DE9-A04C-4668-B5C3-80EBB181EC4D}" destId="{DFD80670-B3F8-425D-8FC3-F797614024C4}" srcOrd="0" destOrd="0" presId="urn:microsoft.com/office/officeart/2005/8/layout/vList6"/>
    <dgm:cxn modelId="{90F877AD-800C-489E-BDEA-C4E82B461574}" type="presOf" srcId="{02A02B9A-B7B3-49F8-BC07-0432C806BCEB}" destId="{837ABF60-FBAC-4171-B14F-FEE2180F816F}" srcOrd="0" destOrd="0" presId="urn:microsoft.com/office/officeart/2005/8/layout/vList6"/>
    <dgm:cxn modelId="{C706D5C0-A29F-43B7-92AC-098EF25FC796}" type="presOf" srcId="{15B7DCD0-14E8-4621-AEC4-3467AB4385E5}" destId="{6081E6C2-EE46-417E-B908-80C71C7E6F98}" srcOrd="0" destOrd="0" presId="urn:microsoft.com/office/officeart/2005/8/layout/vList6"/>
    <dgm:cxn modelId="{E207D2C9-A317-4F9C-8E40-E3BBD3BC61D5}" srcId="{3FB48A0C-732E-407B-9AAC-85F7AC78D654}" destId="{213CC71C-00D2-458E-BD23-F70298AD92B0}" srcOrd="1" destOrd="0" parTransId="{47F7DA2B-91F2-4686-BE37-6F605D896E1C}" sibTransId="{4B162CE6-97D3-4AEB-B094-347795486151}"/>
    <dgm:cxn modelId="{256148D1-5846-45E4-8974-9599DCF8CCE1}" srcId="{23E0FEB2-9951-4469-B16E-ED01BECD2C0B}" destId="{4BC68C7C-30F2-4134-8B48-124DAE05D42D}" srcOrd="1" destOrd="0" parTransId="{9A1F79A1-6FCB-44C4-BEC8-4D5256E2AAC3}" sibTransId="{15AE145D-73FA-49CE-BD51-E961C9327977}"/>
    <dgm:cxn modelId="{BC83C1E5-8F8E-4951-80E0-64FD643F5243}" type="presOf" srcId="{213CC71C-00D2-458E-BD23-F70298AD92B0}" destId="{BDAFCE30-2852-4C2A-A06B-DE95034BDF09}" srcOrd="0" destOrd="1" presId="urn:microsoft.com/office/officeart/2005/8/layout/vList6"/>
    <dgm:cxn modelId="{E1F0180D-E31D-47E3-BD50-52F30AC4C3E5}" type="presParOf" srcId="{2961D4D8-49B7-4744-AF4F-C0E1E6E90FC6}" destId="{E75F9809-655B-41ED-94B1-ABFCFCCB1A83}" srcOrd="0" destOrd="0" presId="urn:microsoft.com/office/officeart/2005/8/layout/vList6"/>
    <dgm:cxn modelId="{EA7782D5-1DFF-47CD-A02E-86C26206DA9F}" type="presParOf" srcId="{E75F9809-655B-41ED-94B1-ABFCFCCB1A83}" destId="{CDAFFE99-B00B-4DC2-B323-1AE7277E9037}" srcOrd="0" destOrd="0" presId="urn:microsoft.com/office/officeart/2005/8/layout/vList6"/>
    <dgm:cxn modelId="{D288A2B0-0310-4D5B-8A12-01EF146400DE}" type="presParOf" srcId="{E75F9809-655B-41ED-94B1-ABFCFCCB1A83}" destId="{BDAFCE30-2852-4C2A-A06B-DE95034BDF09}" srcOrd="1" destOrd="0" presId="urn:microsoft.com/office/officeart/2005/8/layout/vList6"/>
    <dgm:cxn modelId="{D2309D1E-1F88-4EC6-B528-8C88C01F5866}" type="presParOf" srcId="{2961D4D8-49B7-4744-AF4F-C0E1E6E90FC6}" destId="{13D68D03-6EC8-4189-9627-8534947BBFAE}" srcOrd="1" destOrd="0" presId="urn:microsoft.com/office/officeart/2005/8/layout/vList6"/>
    <dgm:cxn modelId="{5D527448-1DD0-4782-A025-D0F531D166CB}" type="presParOf" srcId="{2961D4D8-49B7-4744-AF4F-C0E1E6E90FC6}" destId="{92886CB6-E0C4-430B-BB85-79B10681C67F}" srcOrd="2" destOrd="0" presId="urn:microsoft.com/office/officeart/2005/8/layout/vList6"/>
    <dgm:cxn modelId="{8CFCBA96-0945-4611-A370-07F8A87EF16C}" type="presParOf" srcId="{92886CB6-E0C4-430B-BB85-79B10681C67F}" destId="{7F7561F9-E00B-4945-BFD3-A8FE2D4E1F53}" srcOrd="0" destOrd="0" presId="urn:microsoft.com/office/officeart/2005/8/layout/vList6"/>
    <dgm:cxn modelId="{8848513F-D3ED-41EE-84F6-AA1BB8FD15F8}" type="presParOf" srcId="{92886CB6-E0C4-430B-BB85-79B10681C67F}" destId="{837ABF60-FBAC-4171-B14F-FEE2180F816F}" srcOrd="1" destOrd="0" presId="urn:microsoft.com/office/officeart/2005/8/layout/vList6"/>
    <dgm:cxn modelId="{BC9D21E1-DE55-4367-8993-66B0DCA4B613}" type="presParOf" srcId="{2961D4D8-49B7-4744-AF4F-C0E1E6E90FC6}" destId="{4A68925B-7137-4BD8-B082-F76E18FCC57E}" srcOrd="3" destOrd="0" presId="urn:microsoft.com/office/officeart/2005/8/layout/vList6"/>
    <dgm:cxn modelId="{A86EBEA9-0CEC-4C1B-9F5A-0375789B8353}" type="presParOf" srcId="{2961D4D8-49B7-4744-AF4F-C0E1E6E90FC6}" destId="{2D371327-53EE-4668-B32D-275907A3F81D}" srcOrd="4" destOrd="0" presId="urn:microsoft.com/office/officeart/2005/8/layout/vList6"/>
    <dgm:cxn modelId="{75D558DF-3667-4A67-B9AE-A205E89AD1C4}" type="presParOf" srcId="{2D371327-53EE-4668-B32D-275907A3F81D}" destId="{6081E6C2-EE46-417E-B908-80C71C7E6F98}" srcOrd="0" destOrd="0" presId="urn:microsoft.com/office/officeart/2005/8/layout/vList6"/>
    <dgm:cxn modelId="{77944711-5CD9-4265-A946-840C24B0E4AB}" type="presParOf" srcId="{2D371327-53EE-4668-B32D-275907A3F81D}" destId="{DFD80670-B3F8-425D-8FC3-F797614024C4}"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AFCE30-2852-4C2A-A06B-DE95034BDF09}">
      <dsp:nvSpPr>
        <dsp:cNvPr id="0" name=""/>
        <dsp:cNvSpPr/>
      </dsp:nvSpPr>
      <dsp:spPr>
        <a:xfrm>
          <a:off x="3675226" y="0"/>
          <a:ext cx="5512840" cy="1381762"/>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en-US" sz="1900" kern="1200" dirty="0"/>
            <a:t>Create pop-up reminder and designated place in EHR</a:t>
          </a:r>
        </a:p>
        <a:p>
          <a:pPr marL="171450" lvl="1" indent="-171450" algn="l" defTabSz="844550">
            <a:lnSpc>
              <a:spcPct val="90000"/>
            </a:lnSpc>
            <a:spcBef>
              <a:spcPct val="0"/>
            </a:spcBef>
            <a:spcAft>
              <a:spcPct val="15000"/>
            </a:spcAft>
            <a:buChar char="•"/>
          </a:pPr>
          <a:r>
            <a:rPr lang="en-US" sz="1900" kern="1200" dirty="0"/>
            <a:t>Add CRC screening to patient list (huddle sheet)</a:t>
          </a:r>
        </a:p>
      </dsp:txBody>
      <dsp:txXfrm>
        <a:off x="3675226" y="172720"/>
        <a:ext cx="4994679" cy="1036322"/>
      </dsp:txXfrm>
    </dsp:sp>
    <dsp:sp modelId="{CDAFFE99-B00B-4DC2-B323-1AE7277E9037}">
      <dsp:nvSpPr>
        <dsp:cNvPr id="0" name=""/>
        <dsp:cNvSpPr/>
      </dsp:nvSpPr>
      <dsp:spPr>
        <a:xfrm>
          <a:off x="0" y="0"/>
          <a:ext cx="3675226" cy="13817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Electronic Health Record Team </a:t>
          </a:r>
        </a:p>
      </dsp:txBody>
      <dsp:txXfrm>
        <a:off x="67452" y="67452"/>
        <a:ext cx="3540322" cy="1246858"/>
      </dsp:txXfrm>
    </dsp:sp>
    <dsp:sp modelId="{837ABF60-FBAC-4171-B14F-FEE2180F816F}">
      <dsp:nvSpPr>
        <dsp:cNvPr id="0" name=""/>
        <dsp:cNvSpPr/>
      </dsp:nvSpPr>
      <dsp:spPr>
        <a:xfrm>
          <a:off x="3675226" y="1519938"/>
          <a:ext cx="5512840" cy="1381762"/>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en-US" sz="1900" kern="1200" dirty="0"/>
            <a:t>Establish continuing education/on-boarding learning requirements</a:t>
          </a:r>
        </a:p>
        <a:p>
          <a:pPr marL="171450" lvl="1" indent="-171450" algn="l" defTabSz="844550">
            <a:lnSpc>
              <a:spcPct val="90000"/>
            </a:lnSpc>
            <a:spcBef>
              <a:spcPct val="0"/>
            </a:spcBef>
            <a:spcAft>
              <a:spcPct val="15000"/>
            </a:spcAft>
            <a:buChar char="•"/>
          </a:pPr>
          <a:r>
            <a:rPr lang="en-US" sz="1900" kern="1200" dirty="0"/>
            <a:t>Create sustainable CRCS modules</a:t>
          </a:r>
        </a:p>
      </dsp:txBody>
      <dsp:txXfrm>
        <a:off x="3675226" y="1692658"/>
        <a:ext cx="4994679" cy="1036322"/>
      </dsp:txXfrm>
    </dsp:sp>
    <dsp:sp modelId="{7F7561F9-E00B-4945-BFD3-A8FE2D4E1F53}">
      <dsp:nvSpPr>
        <dsp:cNvPr id="0" name=""/>
        <dsp:cNvSpPr/>
      </dsp:nvSpPr>
      <dsp:spPr>
        <a:xfrm>
          <a:off x="0" y="1519938"/>
          <a:ext cx="3675226" cy="13817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General Provider and Staff Education</a:t>
          </a:r>
        </a:p>
      </dsp:txBody>
      <dsp:txXfrm>
        <a:off x="67452" y="1587390"/>
        <a:ext cx="3540322" cy="1246858"/>
      </dsp:txXfrm>
    </dsp:sp>
    <dsp:sp modelId="{DFD80670-B3F8-425D-8FC3-F797614024C4}">
      <dsp:nvSpPr>
        <dsp:cNvPr id="0" name=""/>
        <dsp:cNvSpPr/>
      </dsp:nvSpPr>
      <dsp:spPr>
        <a:xfrm>
          <a:off x="3675226" y="3039876"/>
          <a:ext cx="5512840" cy="1381762"/>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en-US" sz="1900" kern="1200" dirty="0"/>
            <a:t>Explore small media, tactile reminders and communication strategies</a:t>
          </a:r>
        </a:p>
      </dsp:txBody>
      <dsp:txXfrm>
        <a:off x="3675226" y="3212596"/>
        <a:ext cx="4994679" cy="1036322"/>
      </dsp:txXfrm>
    </dsp:sp>
    <dsp:sp modelId="{6081E6C2-EE46-417E-B908-80C71C7E6F98}">
      <dsp:nvSpPr>
        <dsp:cNvPr id="0" name=""/>
        <dsp:cNvSpPr/>
      </dsp:nvSpPr>
      <dsp:spPr>
        <a:xfrm>
          <a:off x="0" y="3039876"/>
          <a:ext cx="3675226" cy="13817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Cues to Action </a:t>
          </a:r>
        </a:p>
      </dsp:txBody>
      <dsp:txXfrm>
        <a:off x="67452" y="3107328"/>
        <a:ext cx="3540322" cy="1246858"/>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547D-1406-4A6F-8F93-E441204CE6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667F8A-B889-49B3-AC77-5DDF11A08A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3B2889B-A0AC-4482-8592-5C96F2309420}" type="datetimeFigureOut">
              <a:rPr lang="en-US" smtClean="0"/>
              <a:t>4/4/2022</a:t>
            </a:fld>
            <a:endParaRPr lang="en-US"/>
          </a:p>
        </p:txBody>
      </p:sp>
      <p:sp>
        <p:nvSpPr>
          <p:cNvPr id="4" name="Footer Placeholder 3">
            <a:extLst>
              <a:ext uri="{FF2B5EF4-FFF2-40B4-BE49-F238E27FC236}">
                <a16:creationId xmlns:a16="http://schemas.microsoft.com/office/drawing/2014/main" id="{567AFD4F-C0E7-421C-AF77-6F9CC963C9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074AB9F-6726-4FB1-8769-82E23336CE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529299-61FF-4B93-ADA6-2FD5975D62F6}" type="slidenum">
              <a:rPr lang="en-US" smtClean="0"/>
              <a:t>‹#›</a:t>
            </a:fld>
            <a:endParaRPr lang="en-US"/>
          </a:p>
        </p:txBody>
      </p:sp>
    </p:spTree>
    <p:extLst>
      <p:ext uri="{BB962C8B-B14F-4D97-AF65-F5344CB8AC3E}">
        <p14:creationId xmlns:p14="http://schemas.microsoft.com/office/powerpoint/2010/main" val="141627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EB223-FFC0-462A-A3B8-EAA7CE0F8CBD}" type="datetimeFigureOut">
              <a:rPr lang="en-US" smtClean="0"/>
              <a:t>4/4/2022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49E9A-41F7-4779-A581-48A7C374A227}" type="slidenum">
              <a:rPr lang="en-US" smtClean="0"/>
              <a:t>‹#›</a:t>
            </a:fld>
            <a:endParaRPr lang="en-US" dirty="0"/>
          </a:p>
        </p:txBody>
      </p:sp>
    </p:spTree>
    <p:extLst>
      <p:ext uri="{BB962C8B-B14F-4D97-AF65-F5344CB8AC3E}">
        <p14:creationId xmlns:p14="http://schemas.microsoft.com/office/powerpoint/2010/main" val="1155518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49E9A-41F7-4779-A581-48A7C374A227}" type="slidenum">
              <a:rPr lang="en-US" smtClean="0"/>
              <a:t>4</a:t>
            </a:fld>
            <a:endParaRPr lang="en-US" dirty="0"/>
          </a:p>
        </p:txBody>
      </p:sp>
    </p:spTree>
    <p:extLst>
      <p:ext uri="{BB962C8B-B14F-4D97-AF65-F5344CB8AC3E}">
        <p14:creationId xmlns:p14="http://schemas.microsoft.com/office/powerpoint/2010/main" val="3143139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CULTURE/CLIMATE</a:t>
            </a:r>
          </a:p>
        </p:txBody>
      </p:sp>
      <p:sp>
        <p:nvSpPr>
          <p:cNvPr id="4" name="Slide Number Placeholder 3"/>
          <p:cNvSpPr>
            <a:spLocks noGrp="1"/>
          </p:cNvSpPr>
          <p:nvPr>
            <p:ph type="sldNum" sz="quarter" idx="5"/>
          </p:nvPr>
        </p:nvSpPr>
        <p:spPr/>
        <p:txBody>
          <a:bodyPr/>
          <a:lstStyle/>
          <a:p>
            <a:fld id="{BC849E9A-41F7-4779-A581-48A7C374A227}" type="slidenum">
              <a:rPr lang="en-US" smtClean="0"/>
              <a:t>6</a:t>
            </a:fld>
            <a:endParaRPr lang="en-US" dirty="0"/>
          </a:p>
        </p:txBody>
      </p:sp>
    </p:spTree>
    <p:extLst>
      <p:ext uri="{BB962C8B-B14F-4D97-AF65-F5344CB8AC3E}">
        <p14:creationId xmlns:p14="http://schemas.microsoft.com/office/powerpoint/2010/main" val="1281792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ALEXA: </a:t>
            </a:r>
          </a:p>
          <a:p>
            <a:r>
              <a:rPr lang="en-US" dirty="0"/>
              <a:t>Use of EHR for Clinic decision support, reminders?</a:t>
            </a:r>
          </a:p>
        </p:txBody>
      </p:sp>
      <p:sp>
        <p:nvSpPr>
          <p:cNvPr id="4" name="Slide Number Placeholder 3"/>
          <p:cNvSpPr>
            <a:spLocks noGrp="1"/>
          </p:cNvSpPr>
          <p:nvPr>
            <p:ph type="sldNum" sz="quarter" idx="5"/>
          </p:nvPr>
        </p:nvSpPr>
        <p:spPr/>
        <p:txBody>
          <a:bodyPr/>
          <a:lstStyle/>
          <a:p>
            <a:fld id="{BC849E9A-41F7-4779-A581-48A7C374A227}" type="slidenum">
              <a:rPr lang="en-US" smtClean="0"/>
              <a:t>14</a:t>
            </a:fld>
            <a:endParaRPr lang="en-US" dirty="0"/>
          </a:p>
        </p:txBody>
      </p:sp>
    </p:spTree>
    <p:extLst>
      <p:ext uri="{BB962C8B-B14F-4D97-AF65-F5344CB8AC3E}">
        <p14:creationId xmlns:p14="http://schemas.microsoft.com/office/powerpoint/2010/main" val="258028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Add Current Map of Clinic Workflow</a:t>
            </a:r>
          </a:p>
          <a:p>
            <a:endParaRPr lang="en-US" dirty="0"/>
          </a:p>
        </p:txBody>
      </p:sp>
      <p:sp>
        <p:nvSpPr>
          <p:cNvPr id="4" name="Slide Number Placeholder 3"/>
          <p:cNvSpPr>
            <a:spLocks noGrp="1"/>
          </p:cNvSpPr>
          <p:nvPr>
            <p:ph type="sldNum" sz="quarter" idx="5"/>
          </p:nvPr>
        </p:nvSpPr>
        <p:spPr/>
        <p:txBody>
          <a:bodyPr/>
          <a:lstStyle/>
          <a:p>
            <a:fld id="{BC849E9A-41F7-4779-A581-48A7C374A227}" type="slidenum">
              <a:rPr lang="en-US" smtClean="0"/>
              <a:t>15</a:t>
            </a:fld>
            <a:endParaRPr lang="en-US" dirty="0"/>
          </a:p>
        </p:txBody>
      </p:sp>
    </p:spTree>
    <p:extLst>
      <p:ext uri="{BB962C8B-B14F-4D97-AF65-F5344CB8AC3E}">
        <p14:creationId xmlns:p14="http://schemas.microsoft.com/office/powerpoint/2010/main" val="2380861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49E9A-41F7-4779-A581-48A7C374A227}" type="slidenum">
              <a:rPr lang="en-US" smtClean="0"/>
              <a:t>31</a:t>
            </a:fld>
            <a:endParaRPr lang="en-US" dirty="0"/>
          </a:p>
        </p:txBody>
      </p:sp>
    </p:spTree>
    <p:extLst>
      <p:ext uri="{BB962C8B-B14F-4D97-AF65-F5344CB8AC3E}">
        <p14:creationId xmlns:p14="http://schemas.microsoft.com/office/powerpoint/2010/main" val="11603788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b="1" dirty="0">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0"/>
          </p:nvPr>
        </p:nvSpPr>
        <p:spPr/>
        <p:txBody>
          <a:bodyPr/>
          <a:lstStyle/>
          <a:p>
            <a:fld id="{BC849E9A-41F7-4779-A581-48A7C374A227}" type="slidenum">
              <a:rPr lang="en-US" smtClean="0"/>
              <a:t>32</a:t>
            </a:fld>
            <a:endParaRPr lang="en-US" dirty="0"/>
          </a:p>
        </p:txBody>
      </p:sp>
    </p:spTree>
    <p:extLst>
      <p:ext uri="{BB962C8B-B14F-4D97-AF65-F5344CB8AC3E}">
        <p14:creationId xmlns:p14="http://schemas.microsoft.com/office/powerpoint/2010/main" val="644202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18B7-7F68-4CC9-8291-332587FA31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81D6BB-0446-49E8-8677-EADF274E952F}"/>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5AEE24-534A-40F1-99E4-00B7D5FD9124}"/>
              </a:ext>
            </a:extLst>
          </p:cNvPr>
          <p:cNvSpPr>
            <a:spLocks noGrp="1"/>
          </p:cNvSpPr>
          <p:nvPr>
            <p:ph type="dt" sz="half" idx="10"/>
          </p:nvPr>
        </p:nvSpPr>
        <p:spPr/>
        <p:txBody>
          <a:bodyPr/>
          <a:lstStyle/>
          <a:p>
            <a:fld id="{DECF21A4-E71B-4D3A-AF45-E989C23A7BB1}" type="datetimeFigureOut">
              <a:rPr lang="en-US" smtClean="0"/>
              <a:t>4/4/2022</a:t>
            </a:fld>
            <a:endParaRPr lang="en-US" dirty="0"/>
          </a:p>
        </p:txBody>
      </p:sp>
      <p:sp>
        <p:nvSpPr>
          <p:cNvPr id="5" name="Footer Placeholder 4">
            <a:extLst>
              <a:ext uri="{FF2B5EF4-FFF2-40B4-BE49-F238E27FC236}">
                <a16:creationId xmlns:a16="http://schemas.microsoft.com/office/drawing/2014/main" id="{CD594011-48FF-493D-8286-F62D345525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80EFCD-7E72-4882-86DC-2F371D7D9516}"/>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15281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47D73-EDDA-49A6-BA12-1CA980DA9B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9B82E-4CA1-47A5-B133-FBD4D8A8398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8A267F-D142-4D04-9F03-6CB099E6FA32}"/>
              </a:ext>
            </a:extLst>
          </p:cNvPr>
          <p:cNvSpPr>
            <a:spLocks noGrp="1"/>
          </p:cNvSpPr>
          <p:nvPr>
            <p:ph type="dt" sz="half" idx="10"/>
          </p:nvPr>
        </p:nvSpPr>
        <p:spPr/>
        <p:txBody>
          <a:bodyPr/>
          <a:lstStyle/>
          <a:p>
            <a:fld id="{DECF21A4-E71B-4D3A-AF45-E989C23A7BB1}" type="datetimeFigureOut">
              <a:rPr lang="en-US" smtClean="0"/>
              <a:t>4/4/2022</a:t>
            </a:fld>
            <a:endParaRPr lang="en-US" dirty="0"/>
          </a:p>
        </p:txBody>
      </p:sp>
      <p:sp>
        <p:nvSpPr>
          <p:cNvPr id="5" name="Footer Placeholder 4">
            <a:extLst>
              <a:ext uri="{FF2B5EF4-FFF2-40B4-BE49-F238E27FC236}">
                <a16:creationId xmlns:a16="http://schemas.microsoft.com/office/drawing/2014/main" id="{705127CA-154D-4E90-B776-A2EE71F78D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5F0BA5-F4EE-4282-B111-76B869BE267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06740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56E92A-52E0-4710-BDEF-0A1534685403}"/>
              </a:ext>
            </a:extLst>
          </p:cNvPr>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A240E1-5EB0-47FD-AA37-BF945D136CC3}"/>
              </a:ext>
            </a:extLst>
          </p:cNvPr>
          <p:cNvSpPr>
            <a:spLocks noGrp="1"/>
          </p:cNvSpPr>
          <p:nvPr>
            <p:ph type="body" orient="vert" idx="1"/>
          </p:nvPr>
        </p:nvSpPr>
        <p:spPr>
          <a:xfrm>
            <a:off x="838202"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14243-F1E4-487A-ABEC-30516A01DF2B}"/>
              </a:ext>
            </a:extLst>
          </p:cNvPr>
          <p:cNvSpPr>
            <a:spLocks noGrp="1"/>
          </p:cNvSpPr>
          <p:nvPr>
            <p:ph type="dt" sz="half" idx="10"/>
          </p:nvPr>
        </p:nvSpPr>
        <p:spPr/>
        <p:txBody>
          <a:bodyPr/>
          <a:lstStyle/>
          <a:p>
            <a:fld id="{DECF21A4-E71B-4D3A-AF45-E989C23A7BB1}" type="datetimeFigureOut">
              <a:rPr lang="en-US" smtClean="0"/>
              <a:t>4/4/2022</a:t>
            </a:fld>
            <a:endParaRPr lang="en-US" dirty="0"/>
          </a:p>
        </p:txBody>
      </p:sp>
      <p:sp>
        <p:nvSpPr>
          <p:cNvPr id="5" name="Footer Placeholder 4">
            <a:extLst>
              <a:ext uri="{FF2B5EF4-FFF2-40B4-BE49-F238E27FC236}">
                <a16:creationId xmlns:a16="http://schemas.microsoft.com/office/drawing/2014/main" id="{AC358244-98FD-472D-AB8C-075F71C10B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998D5A-820D-4519-967F-33320971CBAB}"/>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402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334F3-0709-471B-A734-C4B404F55B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795016-AF78-4708-9C5F-21110C197B0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EA2D1-B124-4454-AFDC-EA60A14BA121}"/>
              </a:ext>
            </a:extLst>
          </p:cNvPr>
          <p:cNvSpPr>
            <a:spLocks noGrp="1"/>
          </p:cNvSpPr>
          <p:nvPr>
            <p:ph type="dt" sz="half" idx="10"/>
          </p:nvPr>
        </p:nvSpPr>
        <p:spPr/>
        <p:txBody>
          <a:bodyPr/>
          <a:lstStyle/>
          <a:p>
            <a:fld id="{DECF21A4-E71B-4D3A-AF45-E989C23A7BB1}" type="datetimeFigureOut">
              <a:rPr lang="en-US" smtClean="0"/>
              <a:t>4/4/2022</a:t>
            </a:fld>
            <a:endParaRPr lang="en-US" dirty="0"/>
          </a:p>
        </p:txBody>
      </p:sp>
      <p:sp>
        <p:nvSpPr>
          <p:cNvPr id="5" name="Footer Placeholder 4">
            <a:extLst>
              <a:ext uri="{FF2B5EF4-FFF2-40B4-BE49-F238E27FC236}">
                <a16:creationId xmlns:a16="http://schemas.microsoft.com/office/drawing/2014/main" id="{B4F58000-F9D7-4A53-A6C5-E5E8154226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D22AAD-0D08-4F47-8D5A-EFE29017E8D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21304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6159-1280-4EE9-96D3-A56BD5826612}"/>
              </a:ext>
            </a:extLst>
          </p:cNvPr>
          <p:cNvSpPr>
            <a:spLocks noGrp="1"/>
          </p:cNvSpPr>
          <p:nvPr>
            <p:ph type="title"/>
          </p:nvPr>
        </p:nvSpPr>
        <p:spPr>
          <a:xfrm>
            <a:off x="831851" y="1709742"/>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A27A78-1874-488A-B215-7D763D338186}"/>
              </a:ext>
            </a:extLst>
          </p:cNvPr>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84BB3D1-3138-4B69-BF5D-4B1A213451CA}"/>
              </a:ext>
            </a:extLst>
          </p:cNvPr>
          <p:cNvSpPr>
            <a:spLocks noGrp="1"/>
          </p:cNvSpPr>
          <p:nvPr>
            <p:ph type="dt" sz="half" idx="10"/>
          </p:nvPr>
        </p:nvSpPr>
        <p:spPr/>
        <p:txBody>
          <a:bodyPr/>
          <a:lstStyle/>
          <a:p>
            <a:fld id="{DECF21A4-E71B-4D3A-AF45-E989C23A7BB1}" type="datetimeFigureOut">
              <a:rPr lang="en-US" smtClean="0"/>
              <a:t>4/4/2022</a:t>
            </a:fld>
            <a:endParaRPr lang="en-US" dirty="0"/>
          </a:p>
        </p:txBody>
      </p:sp>
      <p:sp>
        <p:nvSpPr>
          <p:cNvPr id="5" name="Footer Placeholder 4">
            <a:extLst>
              <a:ext uri="{FF2B5EF4-FFF2-40B4-BE49-F238E27FC236}">
                <a16:creationId xmlns:a16="http://schemas.microsoft.com/office/drawing/2014/main" id="{0EFF90C5-31F4-4A22-AC00-3FB5ED291B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51F787E-B946-4091-ABC6-F9DB06BBEE3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27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AA11-CC97-44E5-AE4D-808FD741A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3AB6CB-9460-4BCA-86C5-5F26357AB80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FAB0F6-401D-4BAF-A300-65AD684DF96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561BBA-B185-4B45-B152-3D320E15F550}"/>
              </a:ext>
            </a:extLst>
          </p:cNvPr>
          <p:cNvSpPr>
            <a:spLocks noGrp="1"/>
          </p:cNvSpPr>
          <p:nvPr>
            <p:ph type="dt" sz="half" idx="10"/>
          </p:nvPr>
        </p:nvSpPr>
        <p:spPr/>
        <p:txBody>
          <a:bodyPr/>
          <a:lstStyle/>
          <a:p>
            <a:fld id="{DECF21A4-E71B-4D3A-AF45-E989C23A7BB1}" type="datetimeFigureOut">
              <a:rPr lang="en-US" smtClean="0"/>
              <a:t>4/4/2022</a:t>
            </a:fld>
            <a:endParaRPr lang="en-US" dirty="0"/>
          </a:p>
        </p:txBody>
      </p:sp>
      <p:sp>
        <p:nvSpPr>
          <p:cNvPr id="6" name="Footer Placeholder 5">
            <a:extLst>
              <a:ext uri="{FF2B5EF4-FFF2-40B4-BE49-F238E27FC236}">
                <a16:creationId xmlns:a16="http://schemas.microsoft.com/office/drawing/2014/main" id="{D61CD760-96AC-4821-A56B-0B805F2FAD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750665-D5B5-4D0B-B2F0-CB6B027CDEC7}"/>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1380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47C3-C498-415A-A057-E19BCEB5F28D}"/>
              </a:ext>
            </a:extLst>
          </p:cNvPr>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F6677F-2712-4810-A3AA-56FA75386D2A}"/>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871B54A-6775-4978-8E19-32694C9B5E38}"/>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BA1303-B245-476D-BD02-A4E4A359F6E7}"/>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E8E898F-5B79-46F1-89C1-F827997CC485}"/>
              </a:ext>
            </a:extLst>
          </p:cNvPr>
          <p:cNvSpPr>
            <a:spLocks noGrp="1"/>
          </p:cNvSpPr>
          <p:nvPr>
            <p:ph sz="quarter" idx="4"/>
          </p:nvPr>
        </p:nvSpPr>
        <p:spPr>
          <a:xfrm>
            <a:off x="6172202"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417A4D-2EC9-4294-BFF4-EAE22EE1099A}"/>
              </a:ext>
            </a:extLst>
          </p:cNvPr>
          <p:cNvSpPr>
            <a:spLocks noGrp="1"/>
          </p:cNvSpPr>
          <p:nvPr>
            <p:ph type="dt" sz="half" idx="10"/>
          </p:nvPr>
        </p:nvSpPr>
        <p:spPr/>
        <p:txBody>
          <a:bodyPr/>
          <a:lstStyle/>
          <a:p>
            <a:fld id="{DECF21A4-E71B-4D3A-AF45-E989C23A7BB1}" type="datetimeFigureOut">
              <a:rPr lang="en-US" smtClean="0"/>
              <a:t>4/4/2022</a:t>
            </a:fld>
            <a:endParaRPr lang="en-US" dirty="0"/>
          </a:p>
        </p:txBody>
      </p:sp>
      <p:sp>
        <p:nvSpPr>
          <p:cNvPr id="8" name="Footer Placeholder 7">
            <a:extLst>
              <a:ext uri="{FF2B5EF4-FFF2-40B4-BE49-F238E27FC236}">
                <a16:creationId xmlns:a16="http://schemas.microsoft.com/office/drawing/2014/main" id="{6150E317-3602-42A1-BB7F-0184072E8D5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0CE2C97-E26C-4A8B-93A0-B01E2C7F4522}"/>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22586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68FC-5755-447A-8D7F-9ADED3E994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B50287-81AA-46CA-8CB3-53A7F8313741}"/>
              </a:ext>
            </a:extLst>
          </p:cNvPr>
          <p:cNvSpPr>
            <a:spLocks noGrp="1"/>
          </p:cNvSpPr>
          <p:nvPr>
            <p:ph type="dt" sz="half" idx="10"/>
          </p:nvPr>
        </p:nvSpPr>
        <p:spPr/>
        <p:txBody>
          <a:bodyPr/>
          <a:lstStyle/>
          <a:p>
            <a:fld id="{DECF21A4-E71B-4D3A-AF45-E989C23A7BB1}" type="datetimeFigureOut">
              <a:rPr lang="en-US" smtClean="0"/>
              <a:t>4/4/2022</a:t>
            </a:fld>
            <a:endParaRPr lang="en-US" dirty="0"/>
          </a:p>
        </p:txBody>
      </p:sp>
      <p:sp>
        <p:nvSpPr>
          <p:cNvPr id="4" name="Footer Placeholder 3">
            <a:extLst>
              <a:ext uri="{FF2B5EF4-FFF2-40B4-BE49-F238E27FC236}">
                <a16:creationId xmlns:a16="http://schemas.microsoft.com/office/drawing/2014/main" id="{2F1BA4AA-02C9-459E-9362-3DA60E3B597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B2A2C8F-DBB4-4235-A67E-FB4039D9AA2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06839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ACAA5-F8E7-46E9-8BA7-A510948B62CC}"/>
              </a:ext>
            </a:extLst>
          </p:cNvPr>
          <p:cNvSpPr>
            <a:spLocks noGrp="1"/>
          </p:cNvSpPr>
          <p:nvPr>
            <p:ph type="dt" sz="half" idx="10"/>
          </p:nvPr>
        </p:nvSpPr>
        <p:spPr/>
        <p:txBody>
          <a:bodyPr/>
          <a:lstStyle/>
          <a:p>
            <a:fld id="{DECF21A4-E71B-4D3A-AF45-E989C23A7BB1}" type="datetimeFigureOut">
              <a:rPr lang="en-US" smtClean="0"/>
              <a:t>4/4/2022</a:t>
            </a:fld>
            <a:endParaRPr lang="en-US" dirty="0"/>
          </a:p>
        </p:txBody>
      </p:sp>
      <p:sp>
        <p:nvSpPr>
          <p:cNvPr id="3" name="Footer Placeholder 2">
            <a:extLst>
              <a:ext uri="{FF2B5EF4-FFF2-40B4-BE49-F238E27FC236}">
                <a16:creationId xmlns:a16="http://schemas.microsoft.com/office/drawing/2014/main" id="{D1F2DEE8-5654-4DCA-A8D0-D883E52B6FB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0B179A5-4329-4057-9DEB-5B6E3AD1183F}"/>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6217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1DA80-336B-4DBB-91A1-6E3E4B3C20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40D456-F0A3-4789-A310-A23F01B2EC00}"/>
              </a:ext>
            </a:extLst>
          </p:cNvPr>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8A8B05-7071-44D4-80F7-3E8191C9A49B}"/>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D8562E-E6F1-449B-909C-98426BA86B36}"/>
              </a:ext>
            </a:extLst>
          </p:cNvPr>
          <p:cNvSpPr>
            <a:spLocks noGrp="1"/>
          </p:cNvSpPr>
          <p:nvPr>
            <p:ph type="dt" sz="half" idx="10"/>
          </p:nvPr>
        </p:nvSpPr>
        <p:spPr/>
        <p:txBody>
          <a:bodyPr/>
          <a:lstStyle/>
          <a:p>
            <a:fld id="{DECF21A4-E71B-4D3A-AF45-E989C23A7BB1}" type="datetimeFigureOut">
              <a:rPr lang="en-US" smtClean="0"/>
              <a:t>4/4/2022</a:t>
            </a:fld>
            <a:endParaRPr lang="en-US" dirty="0"/>
          </a:p>
        </p:txBody>
      </p:sp>
      <p:sp>
        <p:nvSpPr>
          <p:cNvPr id="6" name="Footer Placeholder 5">
            <a:extLst>
              <a:ext uri="{FF2B5EF4-FFF2-40B4-BE49-F238E27FC236}">
                <a16:creationId xmlns:a16="http://schemas.microsoft.com/office/drawing/2014/main" id="{7EB47A9A-FB08-407B-A73A-0AC513F0FD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BFF841F-796A-4FE6-B5E0-C8A4986793EE}"/>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D474D-6779-4C23-BD3C-82F5DC3E3E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21096C-E430-49C7-A801-21C0BD95DC42}"/>
              </a:ext>
            </a:extLst>
          </p:cNvPr>
          <p:cNvSpPr>
            <a:spLocks noGrp="1"/>
          </p:cNvSpPr>
          <p:nvPr>
            <p:ph type="pic" idx="1"/>
          </p:nvPr>
        </p:nvSpPr>
        <p:spPr>
          <a:xfrm>
            <a:off x="5183188" y="987429"/>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024828F-334F-4A50-850D-10684F245271}"/>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33293F4-2B70-4BB5-A982-219E4133E251}"/>
              </a:ext>
            </a:extLst>
          </p:cNvPr>
          <p:cNvSpPr>
            <a:spLocks noGrp="1"/>
          </p:cNvSpPr>
          <p:nvPr>
            <p:ph type="dt" sz="half" idx="10"/>
          </p:nvPr>
        </p:nvSpPr>
        <p:spPr/>
        <p:txBody>
          <a:bodyPr/>
          <a:lstStyle/>
          <a:p>
            <a:fld id="{DECF21A4-E71B-4D3A-AF45-E989C23A7BB1}" type="datetimeFigureOut">
              <a:rPr lang="en-US" smtClean="0"/>
              <a:t>4/4/2022</a:t>
            </a:fld>
            <a:endParaRPr lang="en-US" dirty="0"/>
          </a:p>
        </p:txBody>
      </p:sp>
      <p:sp>
        <p:nvSpPr>
          <p:cNvPr id="6" name="Footer Placeholder 5">
            <a:extLst>
              <a:ext uri="{FF2B5EF4-FFF2-40B4-BE49-F238E27FC236}">
                <a16:creationId xmlns:a16="http://schemas.microsoft.com/office/drawing/2014/main" id="{C4F9A86F-B378-4759-B50E-2E0BFAE624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0A95BDC-FC58-4638-AA59-A3DA9931FD3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79083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80BC3B-525F-4038-9330-0729879F9185}"/>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BF1CEB-0530-4996-BAEF-2E6A04DAD60F}"/>
              </a:ext>
            </a:extLst>
          </p:cNvPr>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F21A4-E71B-4D3A-AF45-E989C23A7BB1}" type="datetimeFigureOut">
              <a:rPr lang="en-US" smtClean="0"/>
              <a:t>4/4/2022</a:t>
            </a:fld>
            <a:endParaRPr lang="en-US" dirty="0"/>
          </a:p>
        </p:txBody>
      </p:sp>
      <p:sp>
        <p:nvSpPr>
          <p:cNvPr id="5" name="Footer Placeholder 4">
            <a:extLst>
              <a:ext uri="{FF2B5EF4-FFF2-40B4-BE49-F238E27FC236}">
                <a16:creationId xmlns:a16="http://schemas.microsoft.com/office/drawing/2014/main" id="{C8DCFF3D-7353-4B4D-9E75-FA835E06E749}"/>
              </a:ext>
            </a:extLst>
          </p:cNvPr>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382C8D6-8B0B-4982-9EE4-AA823C69C327}"/>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F1B4E-90EC-4A51-B6E5-B702C054ECB0}" type="slidenum">
              <a:rPr lang="en-US" smtClean="0"/>
              <a:t>‹#›</a:t>
            </a:fld>
            <a:endParaRPr lang="en-US" dirty="0"/>
          </a:p>
        </p:txBody>
      </p:sp>
    </p:spTree>
    <p:extLst>
      <p:ext uri="{BB962C8B-B14F-4D97-AF65-F5344CB8AC3E}">
        <p14:creationId xmlns:p14="http://schemas.microsoft.com/office/powerpoint/2010/main" val="401060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3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3.png"/><Relationship Id="rId7"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sv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image" Target="../media/image4.svg"/><Relationship Id="rId9"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4654295" y="4772317"/>
            <a:ext cx="7406780" cy="1363215"/>
          </a:xfrm>
        </p:spPr>
        <p:txBody>
          <a:bodyPr anchor="t">
            <a:normAutofit/>
          </a:bodyPr>
          <a:lstStyle/>
          <a:p>
            <a:pPr algn="l"/>
            <a:r>
              <a:rPr lang="en-US" sz="4400" dirty="0">
                <a:latin typeface="Franklin Gothic Book" panose="020B0503020102020204" pitchFamily="34" charset="0"/>
                <a:cs typeface="Segoe UI" panose="020B0502040204020203" pitchFamily="34" charset="0"/>
              </a:rPr>
              <a:t>Clinic Assessment Report</a:t>
            </a:r>
            <a:br>
              <a:rPr lang="en-US" sz="4400" dirty="0">
                <a:latin typeface="Franklin Gothic Book" panose="020B0503020102020204" pitchFamily="34" charset="0"/>
                <a:cs typeface="Segoe UI" panose="020B0502040204020203" pitchFamily="34" charset="0"/>
              </a:rPr>
            </a:br>
            <a:r>
              <a:rPr lang="en-US" sz="2800" dirty="0">
                <a:latin typeface="Franklin Gothic Book" panose="020B0503020102020204" pitchFamily="34" charset="0"/>
                <a:cs typeface="Segoe UI" panose="020B0502040204020203" pitchFamily="34" charset="0"/>
              </a:rPr>
              <a:t>July 29</a:t>
            </a:r>
            <a:r>
              <a:rPr lang="en-US" sz="2800" baseline="30000" dirty="0">
                <a:latin typeface="Franklin Gothic Book" panose="020B0503020102020204" pitchFamily="34" charset="0"/>
                <a:cs typeface="Segoe UI" panose="020B0502040204020203" pitchFamily="34" charset="0"/>
              </a:rPr>
              <a:t>th</a:t>
            </a:r>
            <a:r>
              <a:rPr lang="en-US" sz="2800" dirty="0">
                <a:latin typeface="Franklin Gothic Book" panose="020B0503020102020204" pitchFamily="34" charset="0"/>
                <a:cs typeface="Segoe UI" panose="020B0502040204020203" pitchFamily="34" charset="0"/>
              </a:rPr>
              <a:t>, 2021</a:t>
            </a:r>
            <a:endParaRPr lang="en-US" sz="4400" dirty="0">
              <a:latin typeface="Franklin Gothic Book" panose="020B0503020102020204" pitchFamily="34" charset="0"/>
              <a:cs typeface="Segoe UI" panose="020B0502040204020203" pitchFamily="34" charset="0"/>
            </a:endParaRPr>
          </a:p>
        </p:txBody>
      </p: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4654299" y="3945417"/>
            <a:ext cx="6430644" cy="576739"/>
          </a:xfrm>
        </p:spPr>
        <p:txBody>
          <a:bodyPr anchor="b">
            <a:noAutofit/>
          </a:bodyPr>
          <a:lstStyle/>
          <a:p>
            <a:pPr algn="l"/>
            <a:r>
              <a:rPr lang="en-US" sz="2800" dirty="0">
                <a:latin typeface="Franklin Gothic Book" panose="020B0503020102020204" pitchFamily="34" charset="0"/>
              </a:rPr>
              <a:t>Ellington Memorial Clinic</a:t>
            </a:r>
          </a:p>
        </p:txBody>
      </p:sp>
      <p:sp>
        <p:nvSpPr>
          <p:cNvPr id="29" name="Freeform: Shape 28">
            <a:extLst>
              <a:ext uri="{FF2B5EF4-FFF2-40B4-BE49-F238E27FC236}">
                <a16:creationId xmlns:a16="http://schemas.microsoft.com/office/drawing/2014/main" id="{F6E384F5-137A-40B1-97F0-694CC6ECD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3"/>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defRPr/>
            </a:pPr>
            <a:endParaRPr lang="en-US" dirty="0">
              <a:solidFill>
                <a:prstClr val="white"/>
              </a:solidFill>
              <a:latin typeface="Calibri" panose="020F0502020204030204"/>
            </a:endParaRPr>
          </a:p>
        </p:txBody>
      </p:sp>
      <p:sp>
        <p:nvSpPr>
          <p:cNvPr id="31" name="Freeform: Shape 30">
            <a:extLst>
              <a:ext uri="{FF2B5EF4-FFF2-40B4-BE49-F238E27FC236}">
                <a16:creationId xmlns:a16="http://schemas.microsoft.com/office/drawing/2014/main" id="{EBA87361-6D30-46E4-834B-719CF5905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8332"/>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defRPr/>
            </a:pPr>
            <a:endParaRPr lang="en-US" dirty="0">
              <a:solidFill>
                <a:prstClr val="white"/>
              </a:solidFill>
              <a:latin typeface="Calibri" panose="020F0502020204030204"/>
            </a:endParaRPr>
          </a:p>
        </p:txBody>
      </p:sp>
      <p:sp>
        <p:nvSpPr>
          <p:cNvPr id="33" name="Freeform: Shape 32">
            <a:extLst>
              <a:ext uri="{FF2B5EF4-FFF2-40B4-BE49-F238E27FC236}">
                <a16:creationId xmlns:a16="http://schemas.microsoft.com/office/drawing/2014/main" id="{9DBC4630-03DA-474F-BBCB-BA3AE6B31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3" y="-4332"/>
            <a:ext cx="4242816" cy="2454159"/>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defRPr/>
            </a:pPr>
            <a:endParaRPr lang="en-US" dirty="0">
              <a:solidFill>
                <a:prstClr val="white"/>
              </a:solidFill>
              <a:latin typeface="Calibri" panose="020F0502020204030204"/>
            </a:endParaRPr>
          </a:p>
        </p:txBody>
      </p:sp>
      <p:sp>
        <p:nvSpPr>
          <p:cNvPr id="35" name="Freeform: Shape 34">
            <a:extLst>
              <a:ext uri="{FF2B5EF4-FFF2-40B4-BE49-F238E27FC236}">
                <a16:creationId xmlns:a16="http://schemas.microsoft.com/office/drawing/2014/main" id="{D89DB1C0-FEEC-4CB6-88B2-F9C5562E09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575" y="0"/>
            <a:ext cx="3913632" cy="2285235"/>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defRPr/>
            </a:pPr>
            <a:endParaRPr lang="en-US" dirty="0">
              <a:solidFill>
                <a:prstClr val="white"/>
              </a:solidFill>
              <a:latin typeface="Calibri" panose="020F0502020204030204"/>
            </a:endParaRPr>
          </a:p>
        </p:txBody>
      </p:sp>
      <p:sp>
        <p:nvSpPr>
          <p:cNvPr id="37" name="Oval 36">
            <a:extLst>
              <a:ext uri="{FF2B5EF4-FFF2-40B4-BE49-F238E27FC236}">
                <a16:creationId xmlns:a16="http://schemas.microsoft.com/office/drawing/2014/main" id="{78418A25-6EAC-4140-BFE6-284E1925B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117" y="615908"/>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prstClr val="white"/>
              </a:solidFill>
              <a:latin typeface="Calibri" panose="020F0502020204030204"/>
            </a:endParaRPr>
          </a:p>
        </p:txBody>
      </p:sp>
      <p:sp>
        <p:nvSpPr>
          <p:cNvPr id="39" name="Oval 38">
            <a:extLst>
              <a:ext uri="{FF2B5EF4-FFF2-40B4-BE49-F238E27FC236}">
                <a16:creationId xmlns:a16="http://schemas.microsoft.com/office/drawing/2014/main" id="{08163D1C-ED91-4D5F-A33B-CF1256B27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709" y="780500"/>
            <a:ext cx="2852928" cy="28529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prstClr val="white"/>
              </a:solidFill>
              <a:latin typeface="Calibri" panose="020F0502020204030204"/>
            </a:endParaRPr>
          </a:p>
        </p:txBody>
      </p: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80302" y="1293094"/>
            <a:ext cx="1827743" cy="1827743"/>
          </a:xfrm>
          <a:prstGeom prst="rect">
            <a:avLst/>
          </a:prstGeom>
        </p:spPr>
      </p:pic>
      <p:sp>
        <p:nvSpPr>
          <p:cNvPr id="41" name="Freeform: Shape 40">
            <a:extLst>
              <a:ext uri="{FF2B5EF4-FFF2-40B4-BE49-F238E27FC236}">
                <a16:creationId xmlns:a16="http://schemas.microsoft.com/office/drawing/2014/main" id="{31103AB2-C090-458F-B752-294F23AFA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1"/>
            <a:ext cx="3439432" cy="3785157"/>
          </a:xfrm>
          <a:custGeom>
            <a:avLst/>
            <a:gdLst>
              <a:gd name="connsiteX0" fmla="*/ 198262 w 3439432"/>
              <a:gd name="connsiteY0" fmla="*/ 0 h 3785157"/>
              <a:gd name="connsiteX1" fmla="*/ 3439432 w 3439432"/>
              <a:gd name="connsiteY1" fmla="*/ 0 h 3785157"/>
              <a:gd name="connsiteX2" fmla="*/ 3439432 w 3439432"/>
              <a:gd name="connsiteY2" fmla="*/ 3697836 h 3785157"/>
              <a:gd name="connsiteX3" fmla="*/ 3318024 w 3439432"/>
              <a:gd name="connsiteY3" fmla="*/ 3729054 h 3785157"/>
              <a:gd name="connsiteX4" fmla="*/ 2761488 w 3439432"/>
              <a:gd name="connsiteY4" fmla="*/ 3785157 h 3785157"/>
              <a:gd name="connsiteX5" fmla="*/ 0 w 3439432"/>
              <a:gd name="connsiteY5" fmla="*/ 1023669 h 3785157"/>
              <a:gd name="connsiteX6" fmla="*/ 124151 w 3439432"/>
              <a:gd name="connsiteY6" fmla="*/ 202487 h 3785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785157">
                <a:moveTo>
                  <a:pt x="198262" y="0"/>
                </a:moveTo>
                <a:lnTo>
                  <a:pt x="3439432" y="0"/>
                </a:lnTo>
                <a:lnTo>
                  <a:pt x="3439432" y="3697836"/>
                </a:lnTo>
                <a:lnTo>
                  <a:pt x="3318024" y="3729054"/>
                </a:lnTo>
                <a:cubicBezTo>
                  <a:pt x="3138258" y="3765839"/>
                  <a:pt x="2952129" y="3785157"/>
                  <a:pt x="2761488" y="3785157"/>
                </a:cubicBezTo>
                <a:cubicBezTo>
                  <a:pt x="1236360" y="3785157"/>
                  <a:pt x="0" y="2548797"/>
                  <a:pt x="0" y="1023669"/>
                </a:cubicBezTo>
                <a:cubicBezTo>
                  <a:pt x="0" y="737708"/>
                  <a:pt x="43466" y="461898"/>
                  <a:pt x="124151" y="20248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defRPr/>
            </a:pPr>
            <a:endParaRPr lang="en-US" dirty="0">
              <a:solidFill>
                <a:prstClr val="white"/>
              </a:solidFill>
              <a:latin typeface="Calibri" panose="020F0502020204030204"/>
            </a:endParaRPr>
          </a:p>
        </p:txBody>
      </p:sp>
      <p:sp>
        <p:nvSpPr>
          <p:cNvPr id="43" name="Freeform: Shape 42">
            <a:extLst>
              <a:ext uri="{FF2B5EF4-FFF2-40B4-BE49-F238E27FC236}">
                <a16:creationId xmlns:a16="http://schemas.microsoft.com/office/drawing/2014/main" id="{83D471F3-782A-4BA1-9CAB-FF5CDF0A75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8762" y="-4332"/>
            <a:ext cx="3273239" cy="3618965"/>
          </a:xfrm>
          <a:custGeom>
            <a:avLst/>
            <a:gdLst>
              <a:gd name="connsiteX0" fmla="*/ 210437 w 3273238"/>
              <a:gd name="connsiteY0" fmla="*/ 0 h 3618965"/>
              <a:gd name="connsiteX1" fmla="*/ 3273238 w 3273238"/>
              <a:gd name="connsiteY1" fmla="*/ 0 h 3618965"/>
              <a:gd name="connsiteX2" fmla="*/ 3273238 w 3273238"/>
              <a:gd name="connsiteY2" fmla="*/ 3526409 h 3618965"/>
              <a:gd name="connsiteX3" fmla="*/ 3118338 w 3273238"/>
              <a:gd name="connsiteY3" fmla="*/ 3566238 h 3618965"/>
              <a:gd name="connsiteX4" fmla="*/ 2595295 w 3273238"/>
              <a:gd name="connsiteY4" fmla="*/ 3618965 h 3618965"/>
              <a:gd name="connsiteX5" fmla="*/ 0 w 3273238"/>
              <a:gd name="connsiteY5" fmla="*/ 1023670 h 3618965"/>
              <a:gd name="connsiteX6" fmla="*/ 203951 w 3273238"/>
              <a:gd name="connsiteY6" fmla="*/ 13464 h 361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618965">
                <a:moveTo>
                  <a:pt x="210437" y="0"/>
                </a:moveTo>
                <a:lnTo>
                  <a:pt x="3273238" y="0"/>
                </a:lnTo>
                <a:lnTo>
                  <a:pt x="3273238" y="3526409"/>
                </a:lnTo>
                <a:lnTo>
                  <a:pt x="3118338" y="3566238"/>
                </a:lnTo>
                <a:cubicBezTo>
                  <a:pt x="2949390" y="3600810"/>
                  <a:pt x="2774463" y="3618965"/>
                  <a:pt x="2595295" y="3618965"/>
                </a:cubicBezTo>
                <a:cubicBezTo>
                  <a:pt x="1161953" y="3618965"/>
                  <a:pt x="0" y="2457012"/>
                  <a:pt x="0" y="1023670"/>
                </a:cubicBezTo>
                <a:cubicBezTo>
                  <a:pt x="0" y="665335"/>
                  <a:pt x="72622" y="323961"/>
                  <a:pt x="203951" y="1346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defRPr/>
            </a:pPr>
            <a:endParaRPr lang="en-US" dirty="0">
              <a:solidFill>
                <a:prstClr val="white"/>
              </a:solidFill>
              <a:latin typeface="Calibri" panose="020F0502020204030204"/>
            </a:endParaRPr>
          </a:p>
        </p:txBody>
      </p:sp>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990730" y="-221550"/>
            <a:ext cx="2260711" cy="2260711"/>
          </a:xfrm>
          <a:prstGeom prst="rect">
            <a:avLst/>
          </a:prstGeom>
        </p:spPr>
      </p:pic>
      <p:pic>
        <p:nvPicPr>
          <p:cNvPr id="19" name="Picture 18">
            <a:extLst>
              <a:ext uri="{FF2B5EF4-FFF2-40B4-BE49-F238E27FC236}">
                <a16:creationId xmlns:a16="http://schemas.microsoft.com/office/drawing/2014/main" id="{E41DF583-5C97-4FD9-9007-4D70DD021EF4}"/>
              </a:ext>
            </a:extLst>
          </p:cNvPr>
          <p:cNvPicPr>
            <a:picLocks noChangeAspect="1"/>
          </p:cNvPicPr>
          <p:nvPr/>
        </p:nvPicPr>
        <p:blipFill>
          <a:blip r:embed="rId6"/>
          <a:stretch>
            <a:fillRect/>
          </a:stretch>
        </p:blipFill>
        <p:spPr>
          <a:xfrm>
            <a:off x="736825" y="3614633"/>
            <a:ext cx="1469057" cy="2174821"/>
          </a:xfrm>
          <a:prstGeom prst="rect">
            <a:avLst/>
          </a:prstGeom>
        </p:spPr>
      </p:pic>
      <p:grpSp>
        <p:nvGrpSpPr>
          <p:cNvPr id="16" name="Group 15">
            <a:extLst>
              <a:ext uri="{FF2B5EF4-FFF2-40B4-BE49-F238E27FC236}">
                <a16:creationId xmlns:a16="http://schemas.microsoft.com/office/drawing/2014/main" id="{0C6D69B4-1F83-48E7-BDBD-2DD456B708A2}"/>
              </a:ext>
            </a:extLst>
          </p:cNvPr>
          <p:cNvGrpSpPr/>
          <p:nvPr/>
        </p:nvGrpSpPr>
        <p:grpSpPr>
          <a:xfrm>
            <a:off x="9495600" y="450858"/>
            <a:ext cx="2417398" cy="2525072"/>
            <a:chOff x="9495600" y="450858"/>
            <a:chExt cx="2417398" cy="2525072"/>
          </a:xfrm>
        </p:grpSpPr>
        <p:pic>
          <p:nvPicPr>
            <p:cNvPr id="17" name="Picture 16">
              <a:extLst>
                <a:ext uri="{FF2B5EF4-FFF2-40B4-BE49-F238E27FC236}">
                  <a16:creationId xmlns:a16="http://schemas.microsoft.com/office/drawing/2014/main" id="{639D8DD4-A610-4151-B3E3-CC87825EBB03}"/>
                </a:ext>
              </a:extLst>
            </p:cNvPr>
            <p:cNvPicPr/>
            <p:nvPr/>
          </p:nvPicPr>
          <p:blipFill rotWithShape="1">
            <a:blip r:embed="rId7" cstate="print">
              <a:extLst>
                <a:ext uri="{28A0092B-C50C-407E-A947-70E740481C1C}">
                  <a14:useLocalDpi xmlns:a14="http://schemas.microsoft.com/office/drawing/2010/main" val="0"/>
                </a:ext>
              </a:extLst>
            </a:blip>
            <a:srcRect r="59262"/>
            <a:stretch/>
          </p:blipFill>
          <p:spPr bwMode="auto">
            <a:xfrm>
              <a:off x="9495600" y="450858"/>
              <a:ext cx="2417398" cy="809625"/>
            </a:xfrm>
            <a:prstGeom prst="rect">
              <a:avLst/>
            </a:prstGeom>
            <a:noFill/>
            <a:ln>
              <a:noFill/>
            </a:ln>
          </p:spPr>
        </p:pic>
        <p:pic>
          <p:nvPicPr>
            <p:cNvPr id="18" name="Picture 17">
              <a:extLst>
                <a:ext uri="{FF2B5EF4-FFF2-40B4-BE49-F238E27FC236}">
                  <a16:creationId xmlns:a16="http://schemas.microsoft.com/office/drawing/2014/main" id="{45C59E8C-B895-4C9C-95F7-155B35445288}"/>
                </a:ext>
              </a:extLst>
            </p:cNvPr>
            <p:cNvPicPr/>
            <p:nvPr/>
          </p:nvPicPr>
          <p:blipFill rotWithShape="1">
            <a:blip r:embed="rId7" cstate="print">
              <a:extLst>
                <a:ext uri="{28A0092B-C50C-407E-A947-70E740481C1C}">
                  <a14:useLocalDpi xmlns:a14="http://schemas.microsoft.com/office/drawing/2010/main" val="0"/>
                </a:ext>
              </a:extLst>
            </a:blip>
            <a:srcRect l="42209" r="25821"/>
            <a:stretch/>
          </p:blipFill>
          <p:spPr bwMode="auto">
            <a:xfrm>
              <a:off x="10000180" y="1211825"/>
              <a:ext cx="1897144" cy="809625"/>
            </a:xfrm>
            <a:prstGeom prst="rect">
              <a:avLst/>
            </a:prstGeom>
            <a:noFill/>
            <a:ln>
              <a:noFill/>
            </a:ln>
          </p:spPr>
        </p:pic>
        <p:pic>
          <p:nvPicPr>
            <p:cNvPr id="20" name="Picture 19">
              <a:extLst>
                <a:ext uri="{FF2B5EF4-FFF2-40B4-BE49-F238E27FC236}">
                  <a16:creationId xmlns:a16="http://schemas.microsoft.com/office/drawing/2014/main" id="{CC58C175-D43C-4260-B1A9-F1F4072B1E2E}"/>
                </a:ext>
              </a:extLst>
            </p:cNvPr>
            <p:cNvPicPr/>
            <p:nvPr/>
          </p:nvPicPr>
          <p:blipFill rotWithShape="1">
            <a:blip r:embed="rId7" cstate="print">
              <a:extLst>
                <a:ext uri="{28A0092B-C50C-407E-A947-70E740481C1C}">
                  <a14:useLocalDpi xmlns:a14="http://schemas.microsoft.com/office/drawing/2010/main" val="0"/>
                </a:ext>
              </a:extLst>
            </a:blip>
            <a:srcRect l="74972"/>
            <a:stretch/>
          </p:blipFill>
          <p:spPr bwMode="auto">
            <a:xfrm>
              <a:off x="10299290" y="2166305"/>
              <a:ext cx="1485190" cy="809625"/>
            </a:xfrm>
            <a:prstGeom prst="rect">
              <a:avLst/>
            </a:prstGeom>
            <a:noFill/>
            <a:ln>
              <a:noFill/>
            </a:ln>
          </p:spPr>
        </p:pic>
      </p:grpSp>
    </p:spTree>
    <p:extLst>
      <p:ext uri="{BB962C8B-B14F-4D97-AF65-F5344CB8AC3E}">
        <p14:creationId xmlns:p14="http://schemas.microsoft.com/office/powerpoint/2010/main" val="32239897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F298B-1D19-4782-92A4-D0B7FDE49AC8}"/>
              </a:ext>
            </a:extLst>
          </p:cNvPr>
          <p:cNvSpPr>
            <a:spLocks noGrp="1"/>
          </p:cNvSpPr>
          <p:nvPr>
            <p:ph type="title"/>
          </p:nvPr>
        </p:nvSpPr>
        <p:spPr/>
        <p:txBody>
          <a:bodyPr/>
          <a:lstStyle/>
          <a:p>
            <a:r>
              <a:rPr lang="en-US" b="1" dirty="0">
                <a:solidFill>
                  <a:schemeClr val="tx2"/>
                </a:solidFill>
              </a:rPr>
              <a:t>CRC Screening Rates</a:t>
            </a:r>
          </a:p>
        </p:txBody>
      </p:sp>
      <p:sp>
        <p:nvSpPr>
          <p:cNvPr id="3" name="Content Placeholder 2">
            <a:extLst>
              <a:ext uri="{FF2B5EF4-FFF2-40B4-BE49-F238E27FC236}">
                <a16:creationId xmlns:a16="http://schemas.microsoft.com/office/drawing/2014/main" id="{90ADB293-9C8C-4D50-B62C-E292F7DADAAF}"/>
              </a:ext>
            </a:extLst>
          </p:cNvPr>
          <p:cNvSpPr>
            <a:spLocks noGrp="1"/>
          </p:cNvSpPr>
          <p:nvPr>
            <p:ph idx="1"/>
          </p:nvPr>
        </p:nvSpPr>
        <p:spPr/>
        <p:txBody>
          <a:bodyPr>
            <a:normAutofit lnSpcReduction="10000"/>
          </a:bodyPr>
          <a:lstStyle/>
          <a:p>
            <a:r>
              <a:rPr lang="en-US" dirty="0"/>
              <a:t>How many patients aged 50-75 up to date on CRCS? </a:t>
            </a:r>
            <a:endParaRPr lang="en-US" dirty="0">
              <a:solidFill>
                <a:srgbClr val="FF0000"/>
              </a:solidFill>
            </a:endParaRPr>
          </a:p>
          <a:p>
            <a:pPr marL="457189" lvl="1" indent="0">
              <a:buNone/>
            </a:pPr>
            <a:r>
              <a:rPr lang="en-US" b="1" dirty="0"/>
              <a:t>1594/3931= 40.5% </a:t>
            </a:r>
            <a:r>
              <a:rPr lang="en-US" dirty="0"/>
              <a:t>reported in the Baseline Survey</a:t>
            </a:r>
            <a:endParaRPr lang="en-US" b="1" dirty="0"/>
          </a:p>
          <a:p>
            <a:endParaRPr lang="en-US" dirty="0"/>
          </a:p>
          <a:p>
            <a:r>
              <a:rPr lang="en-US" dirty="0"/>
              <a:t>How is these measure calculated, what source do you use?</a:t>
            </a:r>
          </a:p>
          <a:p>
            <a:pPr lvl="1"/>
            <a:r>
              <a:rPr lang="en-US" dirty="0"/>
              <a:t>Healthcare Effectiveness Data and Information Set (HEDIS)</a:t>
            </a:r>
          </a:p>
          <a:p>
            <a:pPr lvl="1"/>
            <a:r>
              <a:rPr lang="en-US" dirty="0"/>
              <a:t>Uniform Data System (UDS)</a:t>
            </a:r>
          </a:p>
          <a:p>
            <a:endParaRPr lang="en-US" dirty="0"/>
          </a:p>
          <a:p>
            <a:r>
              <a:rPr lang="en-US" dirty="0"/>
              <a:t>Confidence in data?</a:t>
            </a:r>
          </a:p>
          <a:p>
            <a:pPr lvl="1"/>
            <a:r>
              <a:rPr lang="en-US" b="0" i="1" u="none" strike="noStrike" dirty="0">
                <a:solidFill>
                  <a:srgbClr val="000000"/>
                </a:solidFill>
                <a:effectLst/>
                <a:latin typeface="Calibri" panose="020F0502020204030204" pitchFamily="34" charset="0"/>
              </a:rPr>
              <a:t>“Very accurate - would use data as primary source for reports or patient care decision.”</a:t>
            </a:r>
            <a:endParaRPr lang="en-US" i="1" dirty="0"/>
          </a:p>
          <a:p>
            <a:pPr marL="0" indent="0">
              <a:buNone/>
            </a:pPr>
            <a:endParaRPr lang="en-US" dirty="0"/>
          </a:p>
        </p:txBody>
      </p:sp>
    </p:spTree>
    <p:extLst>
      <p:ext uri="{BB962C8B-B14F-4D97-AF65-F5344CB8AC3E}">
        <p14:creationId xmlns:p14="http://schemas.microsoft.com/office/powerpoint/2010/main" val="3407865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81975-DC18-447E-AAA3-F5034B05A15C}"/>
              </a:ext>
            </a:extLst>
          </p:cNvPr>
          <p:cNvSpPr>
            <a:spLocks noGrp="1"/>
          </p:cNvSpPr>
          <p:nvPr>
            <p:ph type="title"/>
          </p:nvPr>
        </p:nvSpPr>
        <p:spPr/>
        <p:txBody>
          <a:bodyPr/>
          <a:lstStyle/>
          <a:p>
            <a:r>
              <a:rPr lang="en-US" b="1" dirty="0">
                <a:solidFill>
                  <a:schemeClr val="tx2"/>
                </a:solidFill>
              </a:rPr>
              <a:t>CRC Screening Practices </a:t>
            </a:r>
          </a:p>
        </p:txBody>
      </p:sp>
      <p:sp>
        <p:nvSpPr>
          <p:cNvPr id="3" name="Content Placeholder 2">
            <a:extLst>
              <a:ext uri="{FF2B5EF4-FFF2-40B4-BE49-F238E27FC236}">
                <a16:creationId xmlns:a16="http://schemas.microsoft.com/office/drawing/2014/main" id="{B6363F12-275D-4003-A8A3-B81F983662E5}"/>
              </a:ext>
            </a:extLst>
          </p:cNvPr>
          <p:cNvSpPr>
            <a:spLocks noGrp="1"/>
          </p:cNvSpPr>
          <p:nvPr>
            <p:ph idx="1"/>
          </p:nvPr>
        </p:nvSpPr>
        <p:spPr>
          <a:xfrm>
            <a:off x="838200" y="1825625"/>
            <a:ext cx="3742426" cy="3540005"/>
          </a:xfrm>
        </p:spPr>
        <p:txBody>
          <a:bodyPr>
            <a:normAutofit/>
          </a:bodyPr>
          <a:lstStyle/>
          <a:p>
            <a:r>
              <a:rPr lang="en-US" dirty="0"/>
              <a:t>Primary method: </a:t>
            </a:r>
          </a:p>
          <a:p>
            <a:pPr lvl="1"/>
            <a:r>
              <a:rPr lang="en-US" dirty="0"/>
              <a:t>FIT-DNA (Cologuard) </a:t>
            </a:r>
          </a:p>
          <a:p>
            <a:r>
              <a:rPr lang="en-US" dirty="0"/>
              <a:t>Provision of FREE fecal testing kits? From which program?</a:t>
            </a:r>
          </a:p>
          <a:p>
            <a:pPr lvl="1"/>
            <a:r>
              <a:rPr lang="en-US" i="1" dirty="0"/>
              <a:t>“No, no program currently used.”</a:t>
            </a:r>
          </a:p>
        </p:txBody>
      </p:sp>
      <p:graphicFrame>
        <p:nvGraphicFramePr>
          <p:cNvPr id="4" name="Table 3">
            <a:extLst>
              <a:ext uri="{FF2B5EF4-FFF2-40B4-BE49-F238E27FC236}">
                <a16:creationId xmlns:a16="http://schemas.microsoft.com/office/drawing/2014/main" id="{2E68513A-21D0-4D20-9B26-9A7D11680C07}"/>
              </a:ext>
            </a:extLst>
          </p:cNvPr>
          <p:cNvGraphicFramePr>
            <a:graphicFrameLocks noGrp="1"/>
          </p:cNvGraphicFramePr>
          <p:nvPr>
            <p:extLst>
              <p:ext uri="{D42A27DB-BD31-4B8C-83A1-F6EECF244321}">
                <p14:modId xmlns:p14="http://schemas.microsoft.com/office/powerpoint/2010/main" val="3796522604"/>
              </p:ext>
            </p:extLst>
          </p:nvPr>
        </p:nvGraphicFramePr>
        <p:xfrm>
          <a:off x="5042618" y="1690692"/>
          <a:ext cx="6694481" cy="4201160"/>
        </p:xfrm>
        <a:graphic>
          <a:graphicData uri="http://schemas.openxmlformats.org/drawingml/2006/table">
            <a:tbl>
              <a:tblPr firstRow="1" bandRow="1">
                <a:tableStyleId>{5C22544A-7EE6-4342-B048-85BDC9FD1C3A}</a:tableStyleId>
              </a:tblPr>
              <a:tblGrid>
                <a:gridCol w="1893413">
                  <a:extLst>
                    <a:ext uri="{9D8B030D-6E8A-4147-A177-3AD203B41FA5}">
                      <a16:colId xmlns:a16="http://schemas.microsoft.com/office/drawing/2014/main" val="2924758642"/>
                    </a:ext>
                  </a:extLst>
                </a:gridCol>
                <a:gridCol w="1600356">
                  <a:extLst>
                    <a:ext uri="{9D8B030D-6E8A-4147-A177-3AD203B41FA5}">
                      <a16:colId xmlns:a16="http://schemas.microsoft.com/office/drawing/2014/main" val="570079131"/>
                    </a:ext>
                  </a:extLst>
                </a:gridCol>
                <a:gridCol w="1600356">
                  <a:extLst>
                    <a:ext uri="{9D8B030D-6E8A-4147-A177-3AD203B41FA5}">
                      <a16:colId xmlns:a16="http://schemas.microsoft.com/office/drawing/2014/main" val="2849555436"/>
                    </a:ext>
                  </a:extLst>
                </a:gridCol>
                <a:gridCol w="1600356">
                  <a:extLst>
                    <a:ext uri="{9D8B030D-6E8A-4147-A177-3AD203B41FA5}">
                      <a16:colId xmlns:a16="http://schemas.microsoft.com/office/drawing/2014/main" val="2015729146"/>
                    </a:ext>
                  </a:extLst>
                </a:gridCol>
              </a:tblGrid>
              <a:tr h="370840">
                <a:tc>
                  <a:txBody>
                    <a:bodyPr/>
                    <a:lstStyle/>
                    <a:p>
                      <a:r>
                        <a:rPr lang="en-US" sz="1600" dirty="0"/>
                        <a:t>CRCS Method</a:t>
                      </a:r>
                    </a:p>
                  </a:txBody>
                  <a:tcPr anchor="ctr"/>
                </a:tc>
                <a:tc>
                  <a:txBody>
                    <a:bodyPr/>
                    <a:lstStyle/>
                    <a:p>
                      <a:pPr algn="ctr"/>
                      <a:r>
                        <a:rPr lang="en-US" sz="1600" dirty="0"/>
                        <a:t># distributed/referred</a:t>
                      </a:r>
                    </a:p>
                  </a:txBody>
                  <a:tcPr anchor="ctr"/>
                </a:tc>
                <a:tc>
                  <a:txBody>
                    <a:bodyPr/>
                    <a:lstStyle/>
                    <a:p>
                      <a:pPr algn="ctr"/>
                      <a:r>
                        <a:rPr lang="en-US" sz="1600" dirty="0"/>
                        <a:t># completed </a:t>
                      </a:r>
                    </a:p>
                    <a:p>
                      <a:pPr algn="ctr"/>
                      <a:r>
                        <a:rPr lang="en-US" sz="1600" dirty="0"/>
                        <a:t>(within 6 months of distribution)</a:t>
                      </a:r>
                    </a:p>
                  </a:txBody>
                  <a:tcPr anchor="ctr"/>
                </a:tc>
                <a:tc>
                  <a:txBody>
                    <a:bodyPr/>
                    <a:lstStyle/>
                    <a:p>
                      <a:pPr algn="ctr"/>
                      <a:r>
                        <a:rPr lang="en-US" sz="1600" dirty="0"/>
                        <a:t>Rate of Return </a:t>
                      </a:r>
                    </a:p>
                  </a:txBody>
                  <a:tcPr anchor="ctr"/>
                </a:tc>
                <a:extLst>
                  <a:ext uri="{0D108BD9-81ED-4DB2-BD59-A6C34878D82A}">
                    <a16:rowId xmlns:a16="http://schemas.microsoft.com/office/drawing/2014/main" val="3694499245"/>
                  </a:ext>
                </a:extLst>
              </a:tr>
              <a:tr h="370840">
                <a:tc>
                  <a:txBody>
                    <a:bodyPr/>
                    <a:lstStyle/>
                    <a:p>
                      <a:r>
                        <a:rPr lang="en-US" dirty="0"/>
                        <a:t>FOBT</a:t>
                      </a:r>
                    </a:p>
                  </a:txBody>
                  <a:tcPr/>
                </a:tc>
                <a:tc>
                  <a:txBody>
                    <a:bodyPr/>
                    <a:lstStyle/>
                    <a:p>
                      <a:pPr algn="ctr"/>
                      <a:r>
                        <a:rPr lang="en-US" dirty="0"/>
                        <a:t>148</a:t>
                      </a:r>
                      <a:endParaRPr lang="en-US" dirty="0">
                        <a:solidFill>
                          <a:srgbClr val="0070C0"/>
                        </a:solidFill>
                      </a:endParaRPr>
                    </a:p>
                  </a:txBody>
                  <a:tcPr anchor="ctr"/>
                </a:tc>
                <a:tc>
                  <a:txBody>
                    <a:bodyPr/>
                    <a:lstStyle/>
                    <a:p>
                      <a:pPr algn="ctr"/>
                      <a:r>
                        <a:rPr lang="en-US" dirty="0"/>
                        <a:t>55</a:t>
                      </a:r>
                    </a:p>
                  </a:txBody>
                  <a:tcPr anchor="ctr"/>
                </a:tc>
                <a:tc>
                  <a:txBody>
                    <a:bodyPr/>
                    <a:lstStyle/>
                    <a:p>
                      <a:pPr algn="ctr"/>
                      <a:r>
                        <a:rPr lang="en-US" dirty="0"/>
                        <a:t>37.1</a:t>
                      </a:r>
                    </a:p>
                  </a:txBody>
                  <a:tcPr anchor="ctr"/>
                </a:tc>
                <a:extLst>
                  <a:ext uri="{0D108BD9-81ED-4DB2-BD59-A6C34878D82A}">
                    <a16:rowId xmlns:a16="http://schemas.microsoft.com/office/drawing/2014/main" val="1219450082"/>
                  </a:ext>
                </a:extLst>
              </a:tr>
              <a:tr h="370840">
                <a:tc>
                  <a:txBody>
                    <a:bodyPr/>
                    <a:lstStyle/>
                    <a:p>
                      <a:r>
                        <a:rPr lang="en-US" dirty="0"/>
                        <a:t>FIT</a:t>
                      </a:r>
                    </a:p>
                  </a:txBody>
                  <a:tcPr/>
                </a:tc>
                <a:tc>
                  <a:txBody>
                    <a:bodyPr/>
                    <a:lstStyle/>
                    <a:p>
                      <a:pPr algn="ctr"/>
                      <a:r>
                        <a:rPr lang="en-US" dirty="0"/>
                        <a:t>23</a:t>
                      </a:r>
                    </a:p>
                  </a:txBody>
                  <a:tcPr anchor="ctr"/>
                </a:tc>
                <a:tc>
                  <a:txBody>
                    <a:bodyPr/>
                    <a:lstStyle/>
                    <a:p>
                      <a:pPr algn="ctr"/>
                      <a:r>
                        <a:rPr lang="en-US" dirty="0"/>
                        <a:t>4</a:t>
                      </a:r>
                    </a:p>
                  </a:txBody>
                  <a:tcPr anchor="ctr"/>
                </a:tc>
                <a:tc>
                  <a:txBody>
                    <a:bodyPr/>
                    <a:lstStyle/>
                    <a:p>
                      <a:pPr algn="ctr"/>
                      <a:r>
                        <a:rPr lang="en-US" dirty="0"/>
                        <a:t>17.3</a:t>
                      </a:r>
                    </a:p>
                  </a:txBody>
                  <a:tcPr anchor="ctr"/>
                </a:tc>
                <a:extLst>
                  <a:ext uri="{0D108BD9-81ED-4DB2-BD59-A6C34878D82A}">
                    <a16:rowId xmlns:a16="http://schemas.microsoft.com/office/drawing/2014/main" val="1159503779"/>
                  </a:ext>
                </a:extLst>
              </a:tr>
              <a:tr h="370840">
                <a:tc>
                  <a:txBody>
                    <a:bodyPr/>
                    <a:lstStyle/>
                    <a:p>
                      <a:r>
                        <a:rPr lang="en-US" dirty="0"/>
                        <a:t>FIT-DNA (Cologuard)</a:t>
                      </a:r>
                    </a:p>
                  </a:txBody>
                  <a:tcPr/>
                </a:tc>
                <a:tc>
                  <a:txBody>
                    <a:bodyPr/>
                    <a:lstStyle/>
                    <a:p>
                      <a:pPr algn="ctr"/>
                      <a:r>
                        <a:rPr lang="en-US" dirty="0"/>
                        <a:t>291</a:t>
                      </a:r>
                    </a:p>
                  </a:txBody>
                  <a:tcPr anchor="ctr"/>
                </a:tc>
                <a:tc>
                  <a:txBody>
                    <a:bodyPr/>
                    <a:lstStyle/>
                    <a:p>
                      <a:pPr algn="ctr"/>
                      <a:r>
                        <a:rPr lang="en-US" dirty="0"/>
                        <a:t>88</a:t>
                      </a:r>
                    </a:p>
                  </a:txBody>
                  <a:tcPr anchor="ctr"/>
                </a:tc>
                <a:tc>
                  <a:txBody>
                    <a:bodyPr/>
                    <a:lstStyle/>
                    <a:p>
                      <a:pPr algn="ctr"/>
                      <a:r>
                        <a:rPr lang="en-US" dirty="0"/>
                        <a:t>30.2</a:t>
                      </a:r>
                    </a:p>
                  </a:txBody>
                  <a:tcPr anchor="ctr"/>
                </a:tc>
                <a:extLst>
                  <a:ext uri="{0D108BD9-81ED-4DB2-BD59-A6C34878D82A}">
                    <a16:rowId xmlns:a16="http://schemas.microsoft.com/office/drawing/2014/main" val="2134167760"/>
                  </a:ext>
                </a:extLst>
              </a:tr>
              <a:tr h="370840">
                <a:tc>
                  <a:txBody>
                    <a:bodyPr/>
                    <a:lstStyle/>
                    <a:p>
                      <a:r>
                        <a:rPr lang="en-US" dirty="0"/>
                        <a:t>Flexible Sigmoidoscopy</a:t>
                      </a:r>
                    </a:p>
                  </a:txBody>
                  <a:tcPr/>
                </a:tc>
                <a:tc>
                  <a:txBody>
                    <a:bodyPr/>
                    <a:lstStyle/>
                    <a:p>
                      <a:pPr algn="ctr"/>
                      <a:r>
                        <a:rPr lang="en-US" dirty="0"/>
                        <a:t>0</a:t>
                      </a:r>
                    </a:p>
                  </a:txBody>
                  <a:tcPr anchor="ctr"/>
                </a:tc>
                <a:tc>
                  <a:txBody>
                    <a:bodyPr/>
                    <a:lstStyle/>
                    <a:p>
                      <a:pPr algn="ctr"/>
                      <a:r>
                        <a:rPr lang="en-US" dirty="0"/>
                        <a:t>0</a:t>
                      </a:r>
                    </a:p>
                  </a:txBody>
                  <a:tcPr anchor="ctr"/>
                </a:tc>
                <a:tc>
                  <a:txBody>
                    <a:bodyPr/>
                    <a:lstStyle/>
                    <a:p>
                      <a:pPr algn="ctr"/>
                      <a:r>
                        <a:rPr lang="en-US" dirty="0"/>
                        <a:t>0</a:t>
                      </a:r>
                    </a:p>
                  </a:txBody>
                  <a:tcPr anchor="ctr"/>
                </a:tc>
                <a:extLst>
                  <a:ext uri="{0D108BD9-81ED-4DB2-BD59-A6C34878D82A}">
                    <a16:rowId xmlns:a16="http://schemas.microsoft.com/office/drawing/2014/main" val="3731842584"/>
                  </a:ext>
                </a:extLst>
              </a:tr>
              <a:tr h="370840">
                <a:tc>
                  <a:txBody>
                    <a:bodyPr/>
                    <a:lstStyle/>
                    <a:p>
                      <a:r>
                        <a:rPr lang="en-US" dirty="0"/>
                        <a:t>CT Colonography</a:t>
                      </a:r>
                    </a:p>
                  </a:txBody>
                  <a:tcPr/>
                </a:tc>
                <a:tc>
                  <a:txBody>
                    <a:bodyPr/>
                    <a:lstStyle/>
                    <a:p>
                      <a:pPr algn="ctr"/>
                      <a:r>
                        <a:rPr lang="en-US" dirty="0"/>
                        <a:t>0</a:t>
                      </a:r>
                    </a:p>
                  </a:txBody>
                  <a:tcPr anchor="ctr"/>
                </a:tc>
                <a:tc>
                  <a:txBody>
                    <a:bodyPr/>
                    <a:lstStyle/>
                    <a:p>
                      <a:pPr algn="ctr"/>
                      <a:r>
                        <a:rPr lang="en-US" dirty="0"/>
                        <a:t>0</a:t>
                      </a:r>
                    </a:p>
                  </a:txBody>
                  <a:tcPr anchor="ctr"/>
                </a:tc>
                <a:tc>
                  <a:txBody>
                    <a:bodyPr/>
                    <a:lstStyle/>
                    <a:p>
                      <a:pPr algn="ctr"/>
                      <a:r>
                        <a:rPr lang="en-US" dirty="0"/>
                        <a:t>0</a:t>
                      </a:r>
                    </a:p>
                  </a:txBody>
                  <a:tcPr anchor="ctr"/>
                </a:tc>
                <a:extLst>
                  <a:ext uri="{0D108BD9-81ED-4DB2-BD59-A6C34878D82A}">
                    <a16:rowId xmlns:a16="http://schemas.microsoft.com/office/drawing/2014/main" val="3449499375"/>
                  </a:ext>
                </a:extLst>
              </a:tr>
              <a:tr h="370840">
                <a:tc>
                  <a:txBody>
                    <a:bodyPr/>
                    <a:lstStyle/>
                    <a:p>
                      <a:r>
                        <a:rPr lang="en-US" dirty="0"/>
                        <a:t>Colonoscopy</a:t>
                      </a:r>
                    </a:p>
                  </a:txBody>
                  <a:tcPr/>
                </a:tc>
                <a:tc>
                  <a:txBody>
                    <a:bodyPr/>
                    <a:lstStyle/>
                    <a:p>
                      <a:pPr algn="ctr"/>
                      <a:r>
                        <a:rPr lang="en-US" dirty="0"/>
                        <a:t>73</a:t>
                      </a:r>
                    </a:p>
                  </a:txBody>
                  <a:tcPr anchor="ctr"/>
                </a:tc>
                <a:tc>
                  <a:txBody>
                    <a:bodyPr/>
                    <a:lstStyle/>
                    <a:p>
                      <a:pPr algn="ctr"/>
                      <a:r>
                        <a:rPr lang="en-US" dirty="0"/>
                        <a:t>46</a:t>
                      </a:r>
                    </a:p>
                  </a:txBody>
                  <a:tcPr anchor="ctr"/>
                </a:tc>
                <a:tc>
                  <a:txBody>
                    <a:bodyPr/>
                    <a:lstStyle/>
                    <a:p>
                      <a:pPr algn="ctr"/>
                      <a:r>
                        <a:rPr lang="en-US" dirty="0"/>
                        <a:t>63.0</a:t>
                      </a:r>
                    </a:p>
                  </a:txBody>
                  <a:tcPr anchor="ctr"/>
                </a:tc>
                <a:extLst>
                  <a:ext uri="{0D108BD9-81ED-4DB2-BD59-A6C34878D82A}">
                    <a16:rowId xmlns:a16="http://schemas.microsoft.com/office/drawing/2014/main" val="2140029696"/>
                  </a:ext>
                </a:extLst>
              </a:tr>
              <a:tr h="370840">
                <a:tc>
                  <a:txBody>
                    <a:bodyPr/>
                    <a:lstStyle/>
                    <a:p>
                      <a:pPr algn="r"/>
                      <a:r>
                        <a:rPr lang="en-US" b="1" dirty="0"/>
                        <a:t>Total</a:t>
                      </a:r>
                    </a:p>
                  </a:txBody>
                  <a:tcPr/>
                </a:tc>
                <a:tc>
                  <a:txBody>
                    <a:bodyPr/>
                    <a:lstStyle/>
                    <a:p>
                      <a:pPr algn="ctr"/>
                      <a:r>
                        <a:rPr lang="en-US" b="1" dirty="0"/>
                        <a:t>535</a:t>
                      </a:r>
                    </a:p>
                  </a:txBody>
                  <a:tcPr anchor="ctr"/>
                </a:tc>
                <a:tc>
                  <a:txBody>
                    <a:bodyPr/>
                    <a:lstStyle/>
                    <a:p>
                      <a:pPr algn="ctr"/>
                      <a:r>
                        <a:rPr lang="en-US" b="1" dirty="0"/>
                        <a:t>193</a:t>
                      </a:r>
                    </a:p>
                  </a:txBody>
                  <a:tcPr anchor="ctr"/>
                </a:tc>
                <a:tc>
                  <a:txBody>
                    <a:bodyPr/>
                    <a:lstStyle/>
                    <a:p>
                      <a:pPr algn="ctr"/>
                      <a:r>
                        <a:rPr lang="en-US" b="1" dirty="0"/>
                        <a:t>36.0</a:t>
                      </a:r>
                    </a:p>
                  </a:txBody>
                  <a:tcPr anchor="ctr"/>
                </a:tc>
                <a:extLst>
                  <a:ext uri="{0D108BD9-81ED-4DB2-BD59-A6C34878D82A}">
                    <a16:rowId xmlns:a16="http://schemas.microsoft.com/office/drawing/2014/main" val="404306712"/>
                  </a:ext>
                </a:extLst>
              </a:tr>
            </a:tbl>
          </a:graphicData>
        </a:graphic>
      </p:graphicFrame>
    </p:spTree>
    <p:extLst>
      <p:ext uri="{BB962C8B-B14F-4D97-AF65-F5344CB8AC3E}">
        <p14:creationId xmlns:p14="http://schemas.microsoft.com/office/powerpoint/2010/main" val="2383413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9EFA1-B505-453F-BBF3-4D8DB0BFE486}"/>
              </a:ext>
            </a:extLst>
          </p:cNvPr>
          <p:cNvSpPr>
            <a:spLocks noGrp="1"/>
          </p:cNvSpPr>
          <p:nvPr>
            <p:ph type="title"/>
          </p:nvPr>
        </p:nvSpPr>
        <p:spPr/>
        <p:txBody>
          <a:bodyPr/>
          <a:lstStyle/>
          <a:p>
            <a:r>
              <a:rPr lang="en-US" b="1" dirty="0">
                <a:solidFill>
                  <a:schemeClr val="tx2"/>
                </a:solidFill>
              </a:rPr>
              <a:t>CRC Screening Follow Up </a:t>
            </a:r>
          </a:p>
        </p:txBody>
      </p:sp>
      <p:sp>
        <p:nvSpPr>
          <p:cNvPr id="3" name="Content Placeholder 2">
            <a:extLst>
              <a:ext uri="{FF2B5EF4-FFF2-40B4-BE49-F238E27FC236}">
                <a16:creationId xmlns:a16="http://schemas.microsoft.com/office/drawing/2014/main" id="{5A19E0FB-2494-48CC-B6BC-89B39F6667FE}"/>
              </a:ext>
            </a:extLst>
          </p:cNvPr>
          <p:cNvSpPr>
            <a:spLocks noGrp="1"/>
          </p:cNvSpPr>
          <p:nvPr>
            <p:ph idx="1"/>
          </p:nvPr>
        </p:nvSpPr>
        <p:spPr/>
        <p:txBody>
          <a:bodyPr>
            <a:normAutofit fontScale="92500" lnSpcReduction="20000"/>
          </a:bodyPr>
          <a:lstStyle/>
          <a:p>
            <a:pPr marL="0" indent="0">
              <a:buNone/>
            </a:pPr>
            <a:r>
              <a:rPr lang="en-US" b="1" dirty="0"/>
              <a:t>Data retrieved from CY2020- Baseline Assessment</a:t>
            </a:r>
          </a:p>
          <a:p>
            <a:endParaRPr lang="en-US" dirty="0"/>
          </a:p>
          <a:p>
            <a:r>
              <a:rPr lang="en-US" dirty="0"/>
              <a:t># referred for follow-up colonoscopy due to positive/abnormal CRCS?  </a:t>
            </a:r>
            <a:endParaRPr lang="en-US" dirty="0">
              <a:solidFill>
                <a:srgbClr val="0070C0"/>
              </a:solidFill>
            </a:endParaRPr>
          </a:p>
          <a:p>
            <a:pPr lvl="1"/>
            <a:r>
              <a:rPr lang="en-US" sz="2400" dirty="0">
                <a:solidFill>
                  <a:schemeClr val="accent2"/>
                </a:solidFill>
              </a:rPr>
              <a:t>Referred due to positive/abnormal FIT: 2*</a:t>
            </a:r>
            <a:endParaRPr lang="en-US" dirty="0">
              <a:solidFill>
                <a:schemeClr val="accent2"/>
              </a:solidFill>
            </a:endParaRPr>
          </a:p>
          <a:p>
            <a:r>
              <a:rPr lang="en-US" dirty="0"/>
              <a:t># completed the procedure within 6 months?</a:t>
            </a:r>
            <a:endParaRPr lang="en-US" dirty="0">
              <a:solidFill>
                <a:srgbClr val="0070C0"/>
              </a:solidFill>
            </a:endParaRPr>
          </a:p>
          <a:p>
            <a:pPr lvl="1"/>
            <a:r>
              <a:rPr lang="en-US" sz="2400" dirty="0">
                <a:solidFill>
                  <a:schemeClr val="accent2"/>
                </a:solidFill>
              </a:rPr>
              <a:t>Colonoscopy returned reports: 0*</a:t>
            </a:r>
          </a:p>
          <a:p>
            <a:pPr marL="0" indent="0">
              <a:buNone/>
            </a:pPr>
            <a:endParaRPr lang="en-US" dirty="0"/>
          </a:p>
          <a:p>
            <a:pPr marL="0" indent="0">
              <a:buNone/>
            </a:pPr>
            <a:endParaRPr lang="en-US" i="1" dirty="0"/>
          </a:p>
          <a:p>
            <a:pPr marL="0" indent="0">
              <a:buNone/>
            </a:pPr>
            <a:endParaRPr lang="en-US" i="1" dirty="0"/>
          </a:p>
          <a:p>
            <a:pPr marL="0" indent="0">
              <a:buNone/>
            </a:pPr>
            <a:r>
              <a:rPr lang="en-US" i="1" dirty="0"/>
              <a:t>*Data reflects the reduction in colonoscopies and CRCS modalities suffered due to the pandemic.</a:t>
            </a:r>
          </a:p>
        </p:txBody>
      </p:sp>
    </p:spTree>
    <p:extLst>
      <p:ext uri="{BB962C8B-B14F-4D97-AF65-F5344CB8AC3E}">
        <p14:creationId xmlns:p14="http://schemas.microsoft.com/office/powerpoint/2010/main" val="3249463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25827-46DF-4411-A575-7D06FC04B790}"/>
              </a:ext>
            </a:extLst>
          </p:cNvPr>
          <p:cNvSpPr>
            <a:spLocks noGrp="1"/>
          </p:cNvSpPr>
          <p:nvPr>
            <p:ph type="title"/>
          </p:nvPr>
        </p:nvSpPr>
        <p:spPr/>
        <p:txBody>
          <a:bodyPr/>
          <a:lstStyle/>
          <a:p>
            <a:r>
              <a:rPr lang="en-US" b="1" dirty="0">
                <a:solidFill>
                  <a:schemeClr val="tx2"/>
                </a:solidFill>
              </a:rPr>
              <a:t>CRC Screening Policy</a:t>
            </a:r>
          </a:p>
        </p:txBody>
      </p:sp>
      <p:sp>
        <p:nvSpPr>
          <p:cNvPr id="3" name="Content Placeholder 2">
            <a:extLst>
              <a:ext uri="{FF2B5EF4-FFF2-40B4-BE49-F238E27FC236}">
                <a16:creationId xmlns:a16="http://schemas.microsoft.com/office/drawing/2014/main" id="{B691E8DC-D834-4762-BD28-6BFB531C0143}"/>
              </a:ext>
            </a:extLst>
          </p:cNvPr>
          <p:cNvSpPr>
            <a:spLocks noGrp="1"/>
          </p:cNvSpPr>
          <p:nvPr>
            <p:ph idx="1"/>
          </p:nvPr>
        </p:nvSpPr>
        <p:spPr/>
        <p:txBody>
          <a:bodyPr>
            <a:normAutofit fontScale="92500" lnSpcReduction="10000"/>
          </a:bodyPr>
          <a:lstStyle/>
          <a:p>
            <a:r>
              <a:rPr lang="en-US" dirty="0"/>
              <a:t>Describe the policy:</a:t>
            </a:r>
            <a:endParaRPr lang="en-US" dirty="0">
              <a:solidFill>
                <a:srgbClr val="0070C0"/>
              </a:solidFill>
            </a:endParaRPr>
          </a:p>
          <a:p>
            <a:pPr lvl="1"/>
            <a:r>
              <a:rPr lang="en-US" i="1" dirty="0"/>
              <a:t>“Yes, Genesis has a colorectal cancer screening workflow.” –GCI Interview</a:t>
            </a:r>
          </a:p>
          <a:p>
            <a:pPr lvl="1"/>
            <a:r>
              <a:rPr lang="en-US" dirty="0"/>
              <a:t>Patients who meet screening criteria will be given multiple screening options and urged to promptly complete screening. </a:t>
            </a:r>
          </a:p>
          <a:p>
            <a:pPr lvl="2"/>
            <a:r>
              <a:rPr lang="en-US" i="1" dirty="0"/>
              <a:t>See attached workflow for more details.</a:t>
            </a:r>
          </a:p>
          <a:p>
            <a:r>
              <a:rPr lang="en-US" dirty="0"/>
              <a:t>Champion:</a:t>
            </a:r>
          </a:p>
          <a:p>
            <a:pPr lvl="1"/>
            <a:r>
              <a:rPr lang="en-US" dirty="0"/>
              <a:t>Antionette Riley, FNP, DNP </a:t>
            </a:r>
          </a:p>
          <a:p>
            <a:pPr lvl="2"/>
            <a:r>
              <a:rPr lang="en-US" dirty="0"/>
              <a:t>DNP dissertation on CRCS in rural Texas clinics/ patient population.</a:t>
            </a:r>
          </a:p>
          <a:p>
            <a:r>
              <a:rPr lang="en-US" dirty="0"/>
              <a:t>Reporting to outside organization?</a:t>
            </a:r>
            <a:endParaRPr lang="en-US" dirty="0">
              <a:solidFill>
                <a:srgbClr val="0070C0"/>
              </a:solidFill>
            </a:endParaRPr>
          </a:p>
          <a:p>
            <a:pPr lvl="1"/>
            <a:r>
              <a:rPr lang="en-US" dirty="0"/>
              <a:t>UDS measures</a:t>
            </a:r>
          </a:p>
          <a:p>
            <a:r>
              <a:rPr lang="en-US" dirty="0"/>
              <a:t>Recognition program?</a:t>
            </a:r>
          </a:p>
          <a:p>
            <a:pPr lvl="1"/>
            <a:r>
              <a:rPr lang="en-US" i="1" dirty="0"/>
              <a:t>“No.”</a:t>
            </a:r>
          </a:p>
        </p:txBody>
      </p:sp>
    </p:spTree>
    <p:extLst>
      <p:ext uri="{BB962C8B-B14F-4D97-AF65-F5344CB8AC3E}">
        <p14:creationId xmlns:p14="http://schemas.microsoft.com/office/powerpoint/2010/main" val="1212312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DFED3-104C-4F62-A2BF-3673B007FA59}"/>
              </a:ext>
            </a:extLst>
          </p:cNvPr>
          <p:cNvSpPr>
            <a:spLocks noGrp="1"/>
          </p:cNvSpPr>
          <p:nvPr>
            <p:ph type="title"/>
          </p:nvPr>
        </p:nvSpPr>
        <p:spPr/>
        <p:txBody>
          <a:bodyPr/>
          <a:lstStyle/>
          <a:p>
            <a:r>
              <a:rPr lang="en-US" b="1" dirty="0">
                <a:solidFill>
                  <a:schemeClr val="tx2"/>
                </a:solidFill>
              </a:rPr>
              <a:t>Electronic Health Record System</a:t>
            </a:r>
          </a:p>
        </p:txBody>
      </p:sp>
      <p:sp>
        <p:nvSpPr>
          <p:cNvPr id="3" name="Content Placeholder 2">
            <a:extLst>
              <a:ext uri="{FF2B5EF4-FFF2-40B4-BE49-F238E27FC236}">
                <a16:creationId xmlns:a16="http://schemas.microsoft.com/office/drawing/2014/main" id="{E8929674-D859-4942-8A6B-47E45CE70387}"/>
              </a:ext>
            </a:extLst>
          </p:cNvPr>
          <p:cNvSpPr>
            <a:spLocks noGrp="1"/>
          </p:cNvSpPr>
          <p:nvPr>
            <p:ph idx="1"/>
          </p:nvPr>
        </p:nvSpPr>
        <p:spPr/>
        <p:txBody>
          <a:bodyPr>
            <a:normAutofit fontScale="77500" lnSpcReduction="20000"/>
          </a:bodyPr>
          <a:lstStyle/>
          <a:p>
            <a:pPr marL="0" indent="0">
              <a:buNone/>
            </a:pPr>
            <a:r>
              <a:rPr lang="en-US" dirty="0"/>
              <a:t>Themes from EHR interview</a:t>
            </a:r>
          </a:p>
          <a:p>
            <a:pPr marL="0" indent="0">
              <a:buNone/>
            </a:pPr>
            <a:r>
              <a:rPr lang="en-US" b="1" dirty="0"/>
              <a:t>System: eClinicalWorks-Version 11*</a:t>
            </a:r>
          </a:p>
          <a:p>
            <a:r>
              <a:rPr lang="en-US" dirty="0"/>
              <a:t>Do you use it? </a:t>
            </a:r>
          </a:p>
          <a:p>
            <a:pPr lvl="1"/>
            <a:r>
              <a:rPr lang="en-US" dirty="0"/>
              <a:t>Yes. </a:t>
            </a:r>
          </a:p>
          <a:p>
            <a:r>
              <a:rPr lang="en-US" dirty="0"/>
              <a:t>Data analytics: Basic</a:t>
            </a:r>
          </a:p>
          <a:p>
            <a:pPr lvl="1"/>
            <a:r>
              <a:rPr lang="en-US" dirty="0"/>
              <a:t>EBO, </a:t>
            </a:r>
            <a:r>
              <a:rPr lang="en-US" dirty="0" err="1"/>
              <a:t>BridgeIT</a:t>
            </a:r>
            <a:r>
              <a:rPr lang="en-US" dirty="0"/>
              <a:t> supplement as needed. </a:t>
            </a:r>
          </a:p>
          <a:p>
            <a:r>
              <a:rPr lang="en-US" dirty="0"/>
              <a:t>Quality assurance/improvement specialist: </a:t>
            </a:r>
          </a:p>
          <a:p>
            <a:pPr lvl="1"/>
            <a:r>
              <a:rPr lang="en-US" dirty="0"/>
              <a:t>Karen Stephens- Quality Director, Beth Icenhower*, and an internal IT team.</a:t>
            </a:r>
          </a:p>
          <a:p>
            <a:r>
              <a:rPr lang="en-US" dirty="0"/>
              <a:t>Level of use/integration: </a:t>
            </a:r>
          </a:p>
          <a:p>
            <a:pPr lvl="1"/>
            <a:r>
              <a:rPr lang="en-US" dirty="0"/>
              <a:t>CDSS alerts built into the system, pop up global alerts for back office. </a:t>
            </a:r>
          </a:p>
          <a:p>
            <a:pPr lvl="1"/>
            <a:r>
              <a:rPr lang="en-US" dirty="0" err="1"/>
              <a:t>eCW</a:t>
            </a:r>
            <a:r>
              <a:rPr lang="en-US" dirty="0"/>
              <a:t> P2P used for referrals.</a:t>
            </a:r>
          </a:p>
          <a:p>
            <a:pPr lvl="1"/>
            <a:r>
              <a:rPr lang="en-US" dirty="0"/>
              <a:t>Automated appointment reminders and campaigns, delivered via patient preference (email, portal, voicemail) </a:t>
            </a:r>
          </a:p>
          <a:p>
            <a:pPr lvl="1"/>
            <a:r>
              <a:rPr lang="en-US" dirty="0"/>
              <a:t>Transition Care Management, HCC</a:t>
            </a:r>
          </a:p>
        </p:txBody>
      </p:sp>
      <p:sp>
        <p:nvSpPr>
          <p:cNvPr id="4" name="TextBox 3">
            <a:extLst>
              <a:ext uri="{FF2B5EF4-FFF2-40B4-BE49-F238E27FC236}">
                <a16:creationId xmlns:a16="http://schemas.microsoft.com/office/drawing/2014/main" id="{23DBEFC6-DC5E-4B34-BAF4-CCF696F88101}"/>
              </a:ext>
            </a:extLst>
          </p:cNvPr>
          <p:cNvSpPr txBox="1"/>
          <p:nvPr/>
        </p:nvSpPr>
        <p:spPr>
          <a:xfrm>
            <a:off x="838200" y="6176963"/>
            <a:ext cx="5420412" cy="646331"/>
          </a:xfrm>
          <a:prstGeom prst="rect">
            <a:avLst/>
          </a:prstGeom>
          <a:noFill/>
        </p:spPr>
        <p:txBody>
          <a:bodyPr wrap="square" rtlCol="0">
            <a:spAutoFit/>
          </a:bodyPr>
          <a:lstStyle/>
          <a:p>
            <a:r>
              <a:rPr lang="en-US" dirty="0"/>
              <a:t>*</a:t>
            </a:r>
            <a:r>
              <a:rPr lang="en-US" b="1" dirty="0"/>
              <a:t>at the time of the survey. </a:t>
            </a:r>
          </a:p>
          <a:p>
            <a:endParaRPr lang="en-US" dirty="0"/>
          </a:p>
        </p:txBody>
      </p:sp>
    </p:spTree>
    <p:extLst>
      <p:ext uri="{BB962C8B-B14F-4D97-AF65-F5344CB8AC3E}">
        <p14:creationId xmlns:p14="http://schemas.microsoft.com/office/powerpoint/2010/main" val="3896256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2BCFC-C70F-4BFA-8D1F-C810A46E1FDC}"/>
              </a:ext>
            </a:extLst>
          </p:cNvPr>
          <p:cNvSpPr>
            <a:spLocks noGrp="1"/>
          </p:cNvSpPr>
          <p:nvPr>
            <p:ph type="title"/>
          </p:nvPr>
        </p:nvSpPr>
        <p:spPr/>
        <p:txBody>
          <a:bodyPr/>
          <a:lstStyle/>
          <a:p>
            <a:r>
              <a:rPr lang="en-US" b="1" dirty="0">
                <a:solidFill>
                  <a:schemeClr val="tx2"/>
                </a:solidFill>
              </a:rPr>
              <a:t>Clinic Workflow</a:t>
            </a:r>
          </a:p>
        </p:txBody>
      </p:sp>
      <p:sp>
        <p:nvSpPr>
          <p:cNvPr id="3" name="Content Placeholder 2">
            <a:extLst>
              <a:ext uri="{FF2B5EF4-FFF2-40B4-BE49-F238E27FC236}">
                <a16:creationId xmlns:a16="http://schemas.microsoft.com/office/drawing/2014/main" id="{B604C4AD-0F2D-45AB-9D69-1288C99135A5}"/>
              </a:ext>
            </a:extLst>
          </p:cNvPr>
          <p:cNvSpPr>
            <a:spLocks noGrp="1"/>
          </p:cNvSpPr>
          <p:nvPr>
            <p:ph idx="1"/>
          </p:nvPr>
        </p:nvSpPr>
        <p:spPr/>
        <p:txBody>
          <a:bodyPr>
            <a:normAutofit fontScale="77500" lnSpcReduction="20000"/>
          </a:bodyPr>
          <a:lstStyle/>
          <a:p>
            <a:pPr marL="0" indent="0">
              <a:buNone/>
            </a:pPr>
            <a:r>
              <a:rPr lang="en-US" i="1" dirty="0"/>
              <a:t>Excerpt from interview: </a:t>
            </a:r>
          </a:p>
          <a:p>
            <a:r>
              <a:rPr lang="en-US" dirty="0"/>
              <a:t>Pre-check done before visit includes checklist of different preventative measures that could be applicable to a given patient (by age, sex, race) no matter visit reason  </a:t>
            </a:r>
          </a:p>
          <a:p>
            <a:r>
              <a:rPr lang="en-US" dirty="0"/>
              <a:t>Nurses write down needed screenings on CDSS form  </a:t>
            </a:r>
          </a:p>
          <a:p>
            <a:r>
              <a:rPr lang="en-US" dirty="0"/>
              <a:t>Appropriate screening questions asked during vitals  </a:t>
            </a:r>
          </a:p>
          <a:p>
            <a:r>
              <a:rPr lang="en-US" dirty="0"/>
              <a:t>Nurse opens the conversation of CRCS at this time  </a:t>
            </a:r>
          </a:p>
          <a:p>
            <a:r>
              <a:rPr lang="en-US" dirty="0"/>
              <a:t>Nurse describes FIT, CPRIT, and Cologuard. If sill no interest FOBT is offered  </a:t>
            </a:r>
          </a:p>
          <a:p>
            <a:r>
              <a:rPr lang="en-US" dirty="0"/>
              <a:t>Patient is roomed where they have access to different educational materials to review  </a:t>
            </a:r>
          </a:p>
          <a:p>
            <a:r>
              <a:rPr lang="en-US" dirty="0"/>
              <a:t>When provider completes visit, they place orders, summarize and allow for patient questions and follow up</a:t>
            </a:r>
          </a:p>
          <a:p>
            <a:pPr>
              <a:buFont typeface="Calibri" panose="020F0502020204030204" pitchFamily="34" charset="0"/>
              <a:buChar char="◊"/>
            </a:pPr>
            <a:r>
              <a:rPr lang="en-US" dirty="0"/>
              <a:t>Workflow expanded for colonoscopy, FIT kit via CPRIT, Cologuard, FOBT, etc. </a:t>
            </a:r>
          </a:p>
        </p:txBody>
      </p:sp>
    </p:spTree>
    <p:extLst>
      <p:ext uri="{BB962C8B-B14F-4D97-AF65-F5344CB8AC3E}">
        <p14:creationId xmlns:p14="http://schemas.microsoft.com/office/powerpoint/2010/main" val="421072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30253-74A9-476F-9C72-A6C88C4A2992}"/>
              </a:ext>
            </a:extLst>
          </p:cNvPr>
          <p:cNvSpPr>
            <a:spLocks noGrp="1"/>
          </p:cNvSpPr>
          <p:nvPr>
            <p:ph type="title"/>
          </p:nvPr>
        </p:nvSpPr>
        <p:spPr/>
        <p:txBody>
          <a:bodyPr/>
          <a:lstStyle/>
          <a:p>
            <a:r>
              <a:rPr lang="en-US" b="1" dirty="0">
                <a:solidFill>
                  <a:schemeClr val="tx2"/>
                </a:solidFill>
              </a:rPr>
              <a:t>Clinic Workflow Map</a:t>
            </a:r>
          </a:p>
        </p:txBody>
      </p:sp>
      <p:sp>
        <p:nvSpPr>
          <p:cNvPr id="3" name="Content Placeholder 2">
            <a:extLst>
              <a:ext uri="{FF2B5EF4-FFF2-40B4-BE49-F238E27FC236}">
                <a16:creationId xmlns:a16="http://schemas.microsoft.com/office/drawing/2014/main" id="{A96F29EA-43E0-4100-BF24-409A34207794}"/>
              </a:ext>
            </a:extLst>
          </p:cNvPr>
          <p:cNvSpPr>
            <a:spLocks noGrp="1"/>
          </p:cNvSpPr>
          <p:nvPr>
            <p:ph idx="1"/>
          </p:nvPr>
        </p:nvSpPr>
        <p:spPr/>
        <p:txBody>
          <a:bodyPr/>
          <a:lstStyle/>
          <a:p>
            <a:r>
              <a:rPr lang="en-US" dirty="0"/>
              <a:t>See PDF for details</a:t>
            </a:r>
          </a:p>
        </p:txBody>
      </p:sp>
    </p:spTree>
    <p:extLst>
      <p:ext uri="{BB962C8B-B14F-4D97-AF65-F5344CB8AC3E}">
        <p14:creationId xmlns:p14="http://schemas.microsoft.com/office/powerpoint/2010/main" val="2889580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BF591-7F3F-4E7B-B097-5DAFB6055B40}"/>
              </a:ext>
            </a:extLst>
          </p:cNvPr>
          <p:cNvSpPr>
            <a:spLocks noGrp="1"/>
          </p:cNvSpPr>
          <p:nvPr>
            <p:ph type="title"/>
          </p:nvPr>
        </p:nvSpPr>
        <p:spPr/>
        <p:txBody>
          <a:bodyPr/>
          <a:lstStyle/>
          <a:p>
            <a:r>
              <a:rPr lang="en-US" b="1" dirty="0"/>
              <a:t>Evidence Based Interventions to Increase Colorectal Cancer Screening</a:t>
            </a:r>
          </a:p>
        </p:txBody>
      </p:sp>
    </p:spTree>
    <p:extLst>
      <p:ext uri="{BB962C8B-B14F-4D97-AF65-F5344CB8AC3E}">
        <p14:creationId xmlns:p14="http://schemas.microsoft.com/office/powerpoint/2010/main" val="3904141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7C688-BE52-40C1-842B-840EC5D093C2}"/>
              </a:ext>
            </a:extLst>
          </p:cNvPr>
          <p:cNvSpPr>
            <a:spLocks noGrp="1"/>
          </p:cNvSpPr>
          <p:nvPr>
            <p:ph type="title"/>
          </p:nvPr>
        </p:nvSpPr>
        <p:spPr/>
        <p:txBody>
          <a:bodyPr/>
          <a:lstStyle/>
          <a:p>
            <a:r>
              <a:rPr lang="en-US" b="1" dirty="0">
                <a:solidFill>
                  <a:schemeClr val="tx2"/>
                </a:solidFill>
              </a:rPr>
              <a:t>Evidence Based Interventions</a:t>
            </a:r>
          </a:p>
        </p:txBody>
      </p:sp>
      <p:graphicFrame>
        <p:nvGraphicFramePr>
          <p:cNvPr id="4" name="Table 3">
            <a:extLst>
              <a:ext uri="{FF2B5EF4-FFF2-40B4-BE49-F238E27FC236}">
                <a16:creationId xmlns:a16="http://schemas.microsoft.com/office/drawing/2014/main" id="{B788D7A3-3FA6-41DE-A9F0-8782BBFDA64F}"/>
              </a:ext>
            </a:extLst>
          </p:cNvPr>
          <p:cNvGraphicFramePr>
            <a:graphicFrameLocks noGrp="1"/>
          </p:cNvGraphicFramePr>
          <p:nvPr>
            <p:extLst>
              <p:ext uri="{D42A27DB-BD31-4B8C-83A1-F6EECF244321}">
                <p14:modId xmlns:p14="http://schemas.microsoft.com/office/powerpoint/2010/main" val="707178261"/>
              </p:ext>
            </p:extLst>
          </p:nvPr>
        </p:nvGraphicFramePr>
        <p:xfrm>
          <a:off x="1171035" y="1690692"/>
          <a:ext cx="9849930" cy="4259201"/>
        </p:xfrm>
        <a:graphic>
          <a:graphicData uri="http://schemas.openxmlformats.org/drawingml/2006/table">
            <a:tbl>
              <a:tblPr firstRow="1" bandRow="1">
                <a:tableStyleId>{93296810-A885-4BE3-A3E7-6D5BEEA58F35}</a:tableStyleId>
              </a:tblPr>
              <a:tblGrid>
                <a:gridCol w="1641655">
                  <a:extLst>
                    <a:ext uri="{9D8B030D-6E8A-4147-A177-3AD203B41FA5}">
                      <a16:colId xmlns:a16="http://schemas.microsoft.com/office/drawing/2014/main" val="2735534132"/>
                    </a:ext>
                  </a:extLst>
                </a:gridCol>
                <a:gridCol w="1641655">
                  <a:extLst>
                    <a:ext uri="{9D8B030D-6E8A-4147-A177-3AD203B41FA5}">
                      <a16:colId xmlns:a16="http://schemas.microsoft.com/office/drawing/2014/main" val="2053469334"/>
                    </a:ext>
                  </a:extLst>
                </a:gridCol>
                <a:gridCol w="1641655">
                  <a:extLst>
                    <a:ext uri="{9D8B030D-6E8A-4147-A177-3AD203B41FA5}">
                      <a16:colId xmlns:a16="http://schemas.microsoft.com/office/drawing/2014/main" val="3798268303"/>
                    </a:ext>
                  </a:extLst>
                </a:gridCol>
                <a:gridCol w="1641655">
                  <a:extLst>
                    <a:ext uri="{9D8B030D-6E8A-4147-A177-3AD203B41FA5}">
                      <a16:colId xmlns:a16="http://schemas.microsoft.com/office/drawing/2014/main" val="3776762131"/>
                    </a:ext>
                  </a:extLst>
                </a:gridCol>
                <a:gridCol w="1641655">
                  <a:extLst>
                    <a:ext uri="{9D8B030D-6E8A-4147-A177-3AD203B41FA5}">
                      <a16:colId xmlns:a16="http://schemas.microsoft.com/office/drawing/2014/main" val="2753692354"/>
                    </a:ext>
                  </a:extLst>
                </a:gridCol>
                <a:gridCol w="1641655">
                  <a:extLst>
                    <a:ext uri="{9D8B030D-6E8A-4147-A177-3AD203B41FA5}">
                      <a16:colId xmlns:a16="http://schemas.microsoft.com/office/drawing/2014/main" val="2389606668"/>
                    </a:ext>
                  </a:extLst>
                </a:gridCol>
              </a:tblGrid>
              <a:tr h="370840">
                <a:tc>
                  <a:txBody>
                    <a:bodyPr/>
                    <a:lstStyle/>
                    <a:p>
                      <a:pPr algn="ctr"/>
                      <a:r>
                        <a:rPr lang="en-US" sz="1200" dirty="0"/>
                        <a:t>CRCS </a:t>
                      </a:r>
                    </a:p>
                    <a:p>
                      <a:pPr algn="ctr"/>
                      <a:r>
                        <a:rPr lang="en-US" sz="1200" dirty="0"/>
                        <a:t>EBIs</a:t>
                      </a:r>
                    </a:p>
                  </a:txBody>
                  <a:tcPr anchor="ctr"/>
                </a:tc>
                <a:tc>
                  <a:txBody>
                    <a:bodyPr/>
                    <a:lstStyle/>
                    <a:p>
                      <a:pPr algn="ctr"/>
                      <a:r>
                        <a:rPr lang="en-US" sz="1200" dirty="0"/>
                        <a:t>No and we have no plans to do so.</a:t>
                      </a:r>
                      <a:endParaRPr lang="en-US" sz="1200" b="0" dirty="0"/>
                    </a:p>
                  </a:txBody>
                  <a:tcPr anchor="ctr"/>
                </a:tc>
                <a:tc>
                  <a:txBody>
                    <a:bodyPr/>
                    <a:lstStyle/>
                    <a:p>
                      <a:pPr algn="ctr"/>
                      <a:r>
                        <a:rPr lang="en-US" sz="1200" u="none" strike="noStrike" kern="1200" baseline="0" dirty="0"/>
                        <a:t>No but we are planning to implement this strategy</a:t>
                      </a:r>
                    </a:p>
                    <a:p>
                      <a:pPr algn="ctr"/>
                      <a:r>
                        <a:rPr lang="en-US" sz="1200" u="none" strike="noStrike" kern="1200" baseline="0" dirty="0"/>
                        <a:t>in the future.</a:t>
                      </a:r>
                      <a:endParaRPr lang="en-US" sz="1200" b="0" dirty="0"/>
                    </a:p>
                  </a:txBody>
                  <a:tcPr anchor="ctr"/>
                </a:tc>
                <a:tc>
                  <a:txBody>
                    <a:bodyPr/>
                    <a:lstStyle/>
                    <a:p>
                      <a:pPr algn="ctr"/>
                      <a:r>
                        <a:rPr lang="en-US" sz="1200" dirty="0"/>
                        <a:t>Yes we are at an early stage of implementing this</a:t>
                      </a:r>
                    </a:p>
                    <a:p>
                      <a:pPr algn="ctr"/>
                      <a:r>
                        <a:rPr lang="en-US" sz="1200" dirty="0"/>
                        <a:t>strategy at the clinic.</a:t>
                      </a:r>
                      <a:endParaRPr lang="en-US" sz="1200" b="0" dirty="0"/>
                    </a:p>
                  </a:txBody>
                  <a:tcPr anchor="ctr"/>
                </a:tc>
                <a:tc>
                  <a:txBody>
                    <a:bodyPr/>
                    <a:lstStyle/>
                    <a:p>
                      <a:pPr algn="ctr"/>
                      <a:r>
                        <a:rPr lang="en-US" sz="1200" dirty="0"/>
                        <a:t>Yes we have implemented this strategy, but it is</a:t>
                      </a:r>
                    </a:p>
                    <a:p>
                      <a:pPr algn="ctr"/>
                      <a:r>
                        <a:rPr lang="en-US" sz="1200" dirty="0"/>
                        <a:t>reach, or level of functionality? inconsistently implemented across the clinic.</a:t>
                      </a:r>
                      <a:endParaRPr lang="en-US" sz="1200" b="0" dirty="0"/>
                    </a:p>
                  </a:txBody>
                  <a:tcPr anchor="ctr"/>
                </a:tc>
                <a:tc>
                  <a:txBody>
                    <a:bodyPr/>
                    <a:lstStyle/>
                    <a:p>
                      <a:pPr algn="ctr"/>
                      <a:r>
                        <a:rPr lang="en-US" sz="1200" dirty="0"/>
                        <a:t>Yes we have implemented this strategy fully and systematically across the clinic</a:t>
                      </a:r>
                      <a:endParaRPr lang="en-US" sz="1200" b="0" dirty="0"/>
                    </a:p>
                  </a:txBody>
                  <a:tcPr anchor="ctr"/>
                </a:tc>
                <a:extLst>
                  <a:ext uri="{0D108BD9-81ED-4DB2-BD59-A6C34878D82A}">
                    <a16:rowId xmlns:a16="http://schemas.microsoft.com/office/drawing/2014/main" val="1765795421"/>
                  </a:ext>
                </a:extLst>
              </a:tr>
              <a:tr h="370840">
                <a:tc>
                  <a:txBody>
                    <a:bodyPr/>
                    <a:lstStyle/>
                    <a:p>
                      <a:r>
                        <a:rPr lang="en-US" sz="1200" dirty="0"/>
                        <a:t>One-on-One Education</a:t>
                      </a:r>
                    </a:p>
                  </a:txBody>
                  <a:tcPr/>
                </a:tc>
                <a:tc>
                  <a:txBody>
                    <a:bodyPr/>
                    <a:lstStyle/>
                    <a:p>
                      <a:endParaRPr lang="en-US" sz="1200" dirty="0">
                        <a:solidFill>
                          <a:srgbClr val="0070C0"/>
                        </a:solidFill>
                      </a:endParaRPr>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r>
                        <a:rPr lang="en-US" sz="1200" dirty="0"/>
                        <a:t>X</a:t>
                      </a:r>
                    </a:p>
                  </a:txBody>
                  <a:tcPr/>
                </a:tc>
                <a:extLst>
                  <a:ext uri="{0D108BD9-81ED-4DB2-BD59-A6C34878D82A}">
                    <a16:rowId xmlns:a16="http://schemas.microsoft.com/office/drawing/2014/main" val="3025836084"/>
                  </a:ext>
                </a:extLst>
              </a:tr>
              <a:tr h="370840">
                <a:tc>
                  <a:txBody>
                    <a:bodyPr/>
                    <a:lstStyle/>
                    <a:p>
                      <a:r>
                        <a:rPr lang="en-US" sz="1200" b="1" dirty="0"/>
                        <a:t>Reduce structural barriers</a:t>
                      </a:r>
                    </a:p>
                  </a:txBody>
                  <a:tcPr/>
                </a:tc>
                <a:tc>
                  <a:txBody>
                    <a:bodyPr/>
                    <a:lstStyle/>
                    <a:p>
                      <a:endParaRPr lang="en-US" sz="1200" dirty="0">
                        <a:solidFill>
                          <a:srgbClr val="0070C0"/>
                        </a:solidFill>
                      </a:endParaRPr>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r>
                        <a:rPr lang="en-US" sz="1200" dirty="0"/>
                        <a:t>X</a:t>
                      </a:r>
                    </a:p>
                  </a:txBody>
                  <a:tcPr/>
                </a:tc>
                <a:extLst>
                  <a:ext uri="{0D108BD9-81ED-4DB2-BD59-A6C34878D82A}">
                    <a16:rowId xmlns:a16="http://schemas.microsoft.com/office/drawing/2014/main" val="3851757604"/>
                  </a:ext>
                </a:extLst>
              </a:tr>
              <a:tr h="370840">
                <a:tc>
                  <a:txBody>
                    <a:bodyPr/>
                    <a:lstStyle/>
                    <a:p>
                      <a:r>
                        <a:rPr lang="en-US" sz="1200" b="1" dirty="0"/>
                        <a:t>Patient Reminders</a:t>
                      </a:r>
                    </a:p>
                  </a:txBody>
                  <a:tcPr/>
                </a:tc>
                <a:tc>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a:p>
                  </a:txBody>
                  <a:tcPr/>
                </a:tc>
                <a:tc>
                  <a:txBody>
                    <a:bodyPr/>
                    <a:lstStyle/>
                    <a:p>
                      <a:r>
                        <a:rPr lang="en-US" sz="1200" dirty="0"/>
                        <a:t>X</a:t>
                      </a:r>
                    </a:p>
                  </a:txBody>
                  <a:tcPr/>
                </a:tc>
                <a:extLst>
                  <a:ext uri="{0D108BD9-81ED-4DB2-BD59-A6C34878D82A}">
                    <a16:rowId xmlns:a16="http://schemas.microsoft.com/office/drawing/2014/main" val="3873411307"/>
                  </a:ext>
                </a:extLst>
              </a:tr>
              <a:tr h="370840">
                <a:tc>
                  <a:txBody>
                    <a:bodyPr/>
                    <a:lstStyle/>
                    <a:p>
                      <a:r>
                        <a:rPr lang="en-US" sz="1200" b="1" dirty="0"/>
                        <a:t>Provider Assessment and Feedback</a:t>
                      </a:r>
                    </a:p>
                  </a:txBody>
                  <a:tcPr/>
                </a:tc>
                <a:tc>
                  <a:txBody>
                    <a:bodyPr/>
                    <a:lstStyle/>
                    <a:p>
                      <a:endParaRPr lang="en-US" sz="1200" dirty="0">
                        <a:solidFill>
                          <a:srgbClr val="0070C0"/>
                        </a:solidFill>
                      </a:endParaRPr>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r>
                        <a:rPr lang="en-US" sz="1200" dirty="0"/>
                        <a:t>X</a:t>
                      </a:r>
                    </a:p>
                  </a:txBody>
                  <a:tcPr/>
                </a:tc>
                <a:extLst>
                  <a:ext uri="{0D108BD9-81ED-4DB2-BD59-A6C34878D82A}">
                    <a16:rowId xmlns:a16="http://schemas.microsoft.com/office/drawing/2014/main" val="3692664945"/>
                  </a:ext>
                </a:extLst>
              </a:tr>
              <a:tr h="370840">
                <a:tc>
                  <a:txBody>
                    <a:bodyPr/>
                    <a:lstStyle/>
                    <a:p>
                      <a:r>
                        <a:rPr lang="en-US" sz="1200" dirty="0"/>
                        <a:t>Small Media</a:t>
                      </a:r>
                    </a:p>
                  </a:txBody>
                  <a:tcPr/>
                </a:tc>
                <a:tc>
                  <a:txBody>
                    <a:bodyPr/>
                    <a:lstStyle/>
                    <a:p>
                      <a:endParaRPr lang="en-US" sz="1200" dirty="0">
                        <a:solidFill>
                          <a:srgbClr val="0070C0"/>
                        </a:solidFill>
                      </a:endParaRPr>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r>
                        <a:rPr lang="en-US" sz="1200" dirty="0"/>
                        <a:t>X</a:t>
                      </a:r>
                    </a:p>
                  </a:txBody>
                  <a:tcPr/>
                </a:tc>
                <a:extLst>
                  <a:ext uri="{0D108BD9-81ED-4DB2-BD59-A6C34878D82A}">
                    <a16:rowId xmlns:a16="http://schemas.microsoft.com/office/drawing/2014/main" val="676085969"/>
                  </a:ext>
                </a:extLst>
              </a:tr>
              <a:tr h="370840">
                <a:tc>
                  <a:txBody>
                    <a:bodyPr/>
                    <a:lstStyle/>
                    <a:p>
                      <a:r>
                        <a:rPr lang="en-US" sz="1200" dirty="0"/>
                        <a:t>Patient Navigators</a:t>
                      </a:r>
                    </a:p>
                  </a:txBody>
                  <a:tcPr/>
                </a:tc>
                <a:tc>
                  <a:txBody>
                    <a:bodyPr/>
                    <a:lstStyle/>
                    <a:p>
                      <a:r>
                        <a:rPr lang="en-US" sz="1200" dirty="0"/>
                        <a:t>X</a:t>
                      </a:r>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2768521862"/>
                  </a:ext>
                </a:extLst>
              </a:tr>
              <a:tr h="306961">
                <a:tc>
                  <a:txBody>
                    <a:bodyPr/>
                    <a:lstStyle/>
                    <a:p>
                      <a:r>
                        <a:rPr lang="en-US" sz="1200" b="1" dirty="0"/>
                        <a:t>Provider Reminders</a:t>
                      </a:r>
                    </a:p>
                  </a:txBody>
                  <a:tcPr/>
                </a:tc>
                <a:tc>
                  <a:txBody>
                    <a:bodyPr/>
                    <a:lstStyle/>
                    <a:p>
                      <a:endParaRPr lang="en-US" sz="1200" dirty="0">
                        <a:solidFill>
                          <a:srgbClr val="0070C0"/>
                        </a:solidFill>
                      </a:endParaRPr>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r>
                        <a:rPr lang="en-US" sz="1200" dirty="0"/>
                        <a:t>X</a:t>
                      </a:r>
                    </a:p>
                  </a:txBody>
                  <a:tcPr/>
                </a:tc>
                <a:extLst>
                  <a:ext uri="{0D108BD9-81ED-4DB2-BD59-A6C34878D82A}">
                    <a16:rowId xmlns:a16="http://schemas.microsoft.com/office/drawing/2014/main" val="50400479"/>
                  </a:ext>
                </a:extLst>
              </a:tr>
            </a:tbl>
          </a:graphicData>
        </a:graphic>
      </p:graphicFrame>
      <p:pic>
        <p:nvPicPr>
          <p:cNvPr id="5" name="Graphic 4" descr="Ear">
            <a:extLst>
              <a:ext uri="{FF2B5EF4-FFF2-40B4-BE49-F238E27FC236}">
                <a16:creationId xmlns:a16="http://schemas.microsoft.com/office/drawing/2014/main" id="{34989D36-D04E-450A-9E19-248930EA50F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29564" y="3295757"/>
            <a:ext cx="266486" cy="266486"/>
          </a:xfrm>
          <a:prstGeom prst="rect">
            <a:avLst/>
          </a:prstGeom>
        </p:spPr>
      </p:pic>
      <p:pic>
        <p:nvPicPr>
          <p:cNvPr id="6" name="Graphic 5" descr="Ear">
            <a:extLst>
              <a:ext uri="{FF2B5EF4-FFF2-40B4-BE49-F238E27FC236}">
                <a16:creationId xmlns:a16="http://schemas.microsoft.com/office/drawing/2014/main" id="{831F887C-0E71-477B-B95C-2FBD231C95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29564" y="3698912"/>
            <a:ext cx="266486" cy="266486"/>
          </a:xfrm>
          <a:prstGeom prst="rect">
            <a:avLst/>
          </a:prstGeom>
        </p:spPr>
      </p:pic>
      <p:sp>
        <p:nvSpPr>
          <p:cNvPr id="7" name="TextBox 6">
            <a:extLst>
              <a:ext uri="{FF2B5EF4-FFF2-40B4-BE49-F238E27FC236}">
                <a16:creationId xmlns:a16="http://schemas.microsoft.com/office/drawing/2014/main" id="{2EE811BE-7E96-435C-AEF4-38CCA6B3D3D1}"/>
              </a:ext>
            </a:extLst>
          </p:cNvPr>
          <p:cNvSpPr txBox="1"/>
          <p:nvPr/>
        </p:nvSpPr>
        <p:spPr>
          <a:xfrm>
            <a:off x="1552111" y="6004257"/>
            <a:ext cx="9468854" cy="369332"/>
          </a:xfrm>
          <a:prstGeom prst="rect">
            <a:avLst/>
          </a:prstGeom>
          <a:noFill/>
        </p:spPr>
        <p:txBody>
          <a:bodyPr wrap="square" rtlCol="0">
            <a:spAutoFit/>
          </a:bodyPr>
          <a:lstStyle/>
          <a:p>
            <a:r>
              <a:rPr lang="en-US" dirty="0"/>
              <a:t>X = Responded affirmative in the baseline survey          = heard during interviews with clinic staff </a:t>
            </a:r>
          </a:p>
        </p:txBody>
      </p:sp>
      <p:pic>
        <p:nvPicPr>
          <p:cNvPr id="8" name="Graphic 7" descr="Ear">
            <a:extLst>
              <a:ext uri="{FF2B5EF4-FFF2-40B4-BE49-F238E27FC236}">
                <a16:creationId xmlns:a16="http://schemas.microsoft.com/office/drawing/2014/main" id="{8577B0EC-CE1B-4D1A-B2AD-C45E8248713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400083" y="6055680"/>
            <a:ext cx="317909" cy="317909"/>
          </a:xfrm>
          <a:prstGeom prst="rect">
            <a:avLst/>
          </a:prstGeom>
        </p:spPr>
      </p:pic>
      <p:sp>
        <p:nvSpPr>
          <p:cNvPr id="3" name="TextBox 2">
            <a:extLst>
              <a:ext uri="{FF2B5EF4-FFF2-40B4-BE49-F238E27FC236}">
                <a16:creationId xmlns:a16="http://schemas.microsoft.com/office/drawing/2014/main" id="{91FFDB4D-FB67-445D-AFC3-E36467F1D038}"/>
              </a:ext>
            </a:extLst>
          </p:cNvPr>
          <p:cNvSpPr txBox="1"/>
          <p:nvPr/>
        </p:nvSpPr>
        <p:spPr>
          <a:xfrm>
            <a:off x="8429564" y="6565612"/>
            <a:ext cx="3982064" cy="292388"/>
          </a:xfrm>
          <a:prstGeom prst="rect">
            <a:avLst/>
          </a:prstGeom>
          <a:noFill/>
        </p:spPr>
        <p:txBody>
          <a:bodyPr wrap="square" rtlCol="0">
            <a:spAutoFit/>
          </a:bodyPr>
          <a:lstStyle/>
          <a:p>
            <a:r>
              <a:rPr lang="en-US" sz="1300" i="1" dirty="0"/>
              <a:t>*Bold text denotes “primary EBI” for implementation.</a:t>
            </a:r>
          </a:p>
        </p:txBody>
      </p:sp>
    </p:spTree>
    <p:extLst>
      <p:ext uri="{BB962C8B-B14F-4D97-AF65-F5344CB8AC3E}">
        <p14:creationId xmlns:p14="http://schemas.microsoft.com/office/powerpoint/2010/main" val="2290051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FB102-422A-4DA5-9763-5AC28C6D69EE}"/>
              </a:ext>
            </a:extLst>
          </p:cNvPr>
          <p:cNvSpPr>
            <a:spLocks noGrp="1"/>
          </p:cNvSpPr>
          <p:nvPr>
            <p:ph type="title"/>
          </p:nvPr>
        </p:nvSpPr>
        <p:spPr/>
        <p:txBody>
          <a:bodyPr/>
          <a:lstStyle/>
          <a:p>
            <a:r>
              <a:rPr lang="en-US" b="1" dirty="0">
                <a:solidFill>
                  <a:schemeClr val="tx2"/>
                </a:solidFill>
              </a:rPr>
              <a:t>Patient Reminders </a:t>
            </a:r>
          </a:p>
        </p:txBody>
      </p:sp>
      <p:sp>
        <p:nvSpPr>
          <p:cNvPr id="3" name="Content Placeholder 2">
            <a:extLst>
              <a:ext uri="{FF2B5EF4-FFF2-40B4-BE49-F238E27FC236}">
                <a16:creationId xmlns:a16="http://schemas.microsoft.com/office/drawing/2014/main" id="{3F7EDEB8-5FD0-442B-934B-2093B777066D}"/>
              </a:ext>
            </a:extLst>
          </p:cNvPr>
          <p:cNvSpPr>
            <a:spLocks noGrp="1"/>
          </p:cNvSpPr>
          <p:nvPr>
            <p:ph idx="1"/>
          </p:nvPr>
        </p:nvSpPr>
        <p:spPr>
          <a:xfrm>
            <a:off x="688258" y="1477507"/>
            <a:ext cx="10665542" cy="5024740"/>
          </a:xfrm>
        </p:spPr>
        <p:txBody>
          <a:bodyPr>
            <a:normAutofit fontScale="62500" lnSpcReduction="20000"/>
          </a:bodyPr>
          <a:lstStyle/>
          <a:p>
            <a:r>
              <a:rPr lang="en-US" dirty="0"/>
              <a:t>% of patients at clinic who receive patient reminders?</a:t>
            </a:r>
          </a:p>
          <a:p>
            <a:pPr lvl="1"/>
            <a:r>
              <a:rPr lang="en-US" b="1" dirty="0"/>
              <a:t>76-100%</a:t>
            </a:r>
          </a:p>
          <a:p>
            <a:r>
              <a:rPr lang="en-US" dirty="0"/>
              <a:t>Global campaign (automated) across Genesis to call, email, and text patents that are due for screening  </a:t>
            </a:r>
          </a:p>
          <a:p>
            <a:pPr lvl="1"/>
            <a:r>
              <a:rPr lang="en-US" dirty="0"/>
              <a:t>Patient reminders are sent out monthly. </a:t>
            </a:r>
          </a:p>
          <a:p>
            <a:pPr lvl="2"/>
            <a:r>
              <a:rPr lang="en-US" dirty="0"/>
              <a:t>Reminders dispersed are not uniformly tracked.</a:t>
            </a:r>
          </a:p>
          <a:p>
            <a:r>
              <a:rPr lang="en-US" dirty="0"/>
              <a:t>Sometimes have MA/nurses call patents off a hand-generated recall list </a:t>
            </a:r>
          </a:p>
          <a:p>
            <a:pPr lvl="1"/>
            <a:r>
              <a:rPr lang="en-US" dirty="0"/>
              <a:t>Not highly successful</a:t>
            </a:r>
          </a:p>
          <a:p>
            <a:pPr lvl="1"/>
            <a:r>
              <a:rPr lang="en-US" dirty="0"/>
              <a:t>Reminders dispersed are not uniformly tracked.</a:t>
            </a:r>
          </a:p>
          <a:p>
            <a:r>
              <a:rPr lang="en-US" dirty="0"/>
              <a:t>Patients are usually only reminded to complete CRCS at their annual exams, and may not be followed up with until they return the following year.</a:t>
            </a:r>
          </a:p>
          <a:p>
            <a:pPr lvl="1"/>
            <a:r>
              <a:rPr lang="en-US" dirty="0"/>
              <a:t>Clinic staff reports a dire need for improvement of patient reminder systems, so that patients can be recalled more effectively.</a:t>
            </a:r>
          </a:p>
          <a:p>
            <a:endParaRPr lang="en-US" dirty="0">
              <a:solidFill>
                <a:schemeClr val="accent2"/>
              </a:solidFill>
            </a:endParaRPr>
          </a:p>
          <a:p>
            <a:pPr marL="0" indent="0">
              <a:buNone/>
            </a:pPr>
            <a:r>
              <a:rPr lang="en-US" dirty="0">
                <a:solidFill>
                  <a:schemeClr val="accent2"/>
                </a:solidFill>
              </a:rPr>
              <a:t>System level barriers and facilitators to implement:</a:t>
            </a:r>
          </a:p>
          <a:p>
            <a:pPr lvl="1"/>
            <a:r>
              <a:rPr lang="en-US" dirty="0"/>
              <a:t>EHR Optimization </a:t>
            </a:r>
          </a:p>
          <a:p>
            <a:pPr lvl="1"/>
            <a:r>
              <a:rPr lang="en-US" dirty="0"/>
              <a:t>Standardization of patient reminder tracking systems across platforms/ clinic-sites.</a:t>
            </a:r>
          </a:p>
          <a:p>
            <a:pPr lvl="1"/>
            <a:r>
              <a:rPr lang="en-US" dirty="0"/>
              <a:t>Standardization of methods of patient reminders dispersed to patient populations.</a:t>
            </a:r>
          </a:p>
          <a:p>
            <a:pPr lvl="1"/>
            <a:r>
              <a:rPr lang="en-US" dirty="0"/>
              <a:t>Test creative methods to disperse patient reminders to patients who may not wish to access patient portal/ electronic methods. </a:t>
            </a:r>
          </a:p>
          <a:p>
            <a:pPr lvl="1"/>
            <a:r>
              <a:rPr lang="en-US" dirty="0"/>
              <a:t>Educate and promote CRCS on a continual basis. </a:t>
            </a:r>
          </a:p>
          <a:p>
            <a:pPr lvl="1"/>
            <a:r>
              <a:rPr lang="en-US" dirty="0"/>
              <a:t>Full time health educator can promote and educate on CRCS</a:t>
            </a:r>
          </a:p>
        </p:txBody>
      </p:sp>
    </p:spTree>
    <p:extLst>
      <p:ext uri="{BB962C8B-B14F-4D97-AF65-F5344CB8AC3E}">
        <p14:creationId xmlns:p14="http://schemas.microsoft.com/office/powerpoint/2010/main" val="1218556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F921C-383F-4061-9B8D-204BA0FC6481}"/>
              </a:ext>
            </a:extLst>
          </p:cNvPr>
          <p:cNvSpPr>
            <a:spLocks noGrp="1"/>
          </p:cNvSpPr>
          <p:nvPr>
            <p:ph type="title"/>
          </p:nvPr>
        </p:nvSpPr>
        <p:spPr>
          <a:xfrm>
            <a:off x="350438" y="296327"/>
            <a:ext cx="10515600" cy="1325563"/>
          </a:xfrm>
        </p:spPr>
        <p:txBody>
          <a:bodyPr/>
          <a:lstStyle/>
          <a:p>
            <a:r>
              <a:rPr lang="en-US" b="1" dirty="0">
                <a:solidFill>
                  <a:schemeClr val="tx2"/>
                </a:solidFill>
              </a:rPr>
              <a:t>Strategy </a:t>
            </a:r>
          </a:p>
        </p:txBody>
      </p:sp>
      <p:sp>
        <p:nvSpPr>
          <p:cNvPr id="3" name="Content Placeholder 2">
            <a:extLst>
              <a:ext uri="{FF2B5EF4-FFF2-40B4-BE49-F238E27FC236}">
                <a16:creationId xmlns:a16="http://schemas.microsoft.com/office/drawing/2014/main" id="{5031221D-8EC0-4072-BE3A-6ACD75C0ABE1}"/>
              </a:ext>
            </a:extLst>
          </p:cNvPr>
          <p:cNvSpPr>
            <a:spLocks noGrp="1"/>
          </p:cNvSpPr>
          <p:nvPr>
            <p:ph idx="1"/>
          </p:nvPr>
        </p:nvSpPr>
        <p:spPr>
          <a:xfrm>
            <a:off x="350438" y="1630307"/>
            <a:ext cx="6201183" cy="4577624"/>
          </a:xfrm>
        </p:spPr>
        <p:txBody>
          <a:bodyPr>
            <a:normAutofit fontScale="92500" lnSpcReduction="20000"/>
          </a:bodyPr>
          <a:lstStyle/>
          <a:p>
            <a:pPr marL="0" indent="0">
              <a:buNone/>
            </a:pPr>
            <a:r>
              <a:rPr lang="en-US" sz="2800" dirty="0"/>
              <a:t>We deployed a multi-component clinic assessment process that included: conducting four in-depth interviews with various clinic staff, each interview had a different focus, (1) leadership, (2) clinic workflow, (3) electronic health record, and (4) evidence based interventions. We collected clinic level data through an online survey and we spent half a day observing the clinic workflow first hand. </a:t>
            </a:r>
          </a:p>
          <a:p>
            <a:pPr marL="0" indent="0">
              <a:buNone/>
            </a:pPr>
            <a:r>
              <a:rPr lang="en-US" sz="2800" dirty="0"/>
              <a:t>The clinic baseline assessment was completed February 24, 2021 – April 15, 2021 by 10 clinic staff members. The data range for the data provided is January 2, 2020 – December 31, 2020.</a:t>
            </a:r>
          </a:p>
        </p:txBody>
      </p:sp>
      <p:grpSp>
        <p:nvGrpSpPr>
          <p:cNvPr id="43" name="Group 42">
            <a:extLst>
              <a:ext uri="{FF2B5EF4-FFF2-40B4-BE49-F238E27FC236}">
                <a16:creationId xmlns:a16="http://schemas.microsoft.com/office/drawing/2014/main" id="{DD3D14B1-6FE0-4B94-95DA-364B53DE6D83}"/>
              </a:ext>
            </a:extLst>
          </p:cNvPr>
          <p:cNvGrpSpPr/>
          <p:nvPr/>
        </p:nvGrpSpPr>
        <p:grpSpPr>
          <a:xfrm>
            <a:off x="6708501" y="1398569"/>
            <a:ext cx="5315026" cy="4582223"/>
            <a:chOff x="6708501" y="1398569"/>
            <a:chExt cx="5315026" cy="4582223"/>
          </a:xfrm>
        </p:grpSpPr>
        <p:grpSp>
          <p:nvGrpSpPr>
            <p:cNvPr id="5" name="Group 4">
              <a:extLst>
                <a:ext uri="{FF2B5EF4-FFF2-40B4-BE49-F238E27FC236}">
                  <a16:creationId xmlns:a16="http://schemas.microsoft.com/office/drawing/2014/main" id="{324033EA-51CC-4C0B-BACE-840772C5DCD8}"/>
                </a:ext>
              </a:extLst>
            </p:cNvPr>
            <p:cNvGrpSpPr/>
            <p:nvPr/>
          </p:nvGrpSpPr>
          <p:grpSpPr>
            <a:xfrm>
              <a:off x="6708501" y="1398569"/>
              <a:ext cx="5315026" cy="4582223"/>
              <a:chOff x="6708501" y="1398569"/>
              <a:chExt cx="5315026" cy="4582223"/>
            </a:xfrm>
          </p:grpSpPr>
          <p:sp>
            <p:nvSpPr>
              <p:cNvPr id="31" name="Freeform: Shape 30">
                <a:extLst>
                  <a:ext uri="{FF2B5EF4-FFF2-40B4-BE49-F238E27FC236}">
                    <a16:creationId xmlns:a16="http://schemas.microsoft.com/office/drawing/2014/main" id="{8A14128E-9B34-42FB-A754-431492F4A80E}"/>
                  </a:ext>
                </a:extLst>
              </p:cNvPr>
              <p:cNvSpPr/>
              <p:nvPr/>
            </p:nvSpPr>
            <p:spPr>
              <a:xfrm>
                <a:off x="10293903" y="2994656"/>
                <a:ext cx="1691173" cy="1353312"/>
              </a:xfrm>
              <a:custGeom>
                <a:avLst/>
                <a:gdLst>
                  <a:gd name="connsiteX0" fmla="*/ 0 w 1279343"/>
                  <a:gd name="connsiteY0" fmla="*/ 167907 h 1007422"/>
                  <a:gd name="connsiteX1" fmla="*/ 167907 w 1279343"/>
                  <a:gd name="connsiteY1" fmla="*/ 0 h 1007422"/>
                  <a:gd name="connsiteX2" fmla="*/ 1111436 w 1279343"/>
                  <a:gd name="connsiteY2" fmla="*/ 0 h 1007422"/>
                  <a:gd name="connsiteX3" fmla="*/ 1279343 w 1279343"/>
                  <a:gd name="connsiteY3" fmla="*/ 167907 h 1007422"/>
                  <a:gd name="connsiteX4" fmla="*/ 1279343 w 1279343"/>
                  <a:gd name="connsiteY4" fmla="*/ 839515 h 1007422"/>
                  <a:gd name="connsiteX5" fmla="*/ 1111436 w 1279343"/>
                  <a:gd name="connsiteY5" fmla="*/ 1007422 h 1007422"/>
                  <a:gd name="connsiteX6" fmla="*/ 167907 w 1279343"/>
                  <a:gd name="connsiteY6" fmla="*/ 1007422 h 1007422"/>
                  <a:gd name="connsiteX7" fmla="*/ 0 w 1279343"/>
                  <a:gd name="connsiteY7" fmla="*/ 839515 h 1007422"/>
                  <a:gd name="connsiteX8" fmla="*/ 0 w 1279343"/>
                  <a:gd name="connsiteY8" fmla="*/ 167907 h 1007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9343" h="1007422">
                    <a:moveTo>
                      <a:pt x="0" y="167907"/>
                    </a:moveTo>
                    <a:cubicBezTo>
                      <a:pt x="0" y="75175"/>
                      <a:pt x="75175" y="0"/>
                      <a:pt x="167907" y="0"/>
                    </a:cubicBezTo>
                    <a:lnTo>
                      <a:pt x="1111436" y="0"/>
                    </a:lnTo>
                    <a:cubicBezTo>
                      <a:pt x="1204168" y="0"/>
                      <a:pt x="1279343" y="75175"/>
                      <a:pt x="1279343" y="167907"/>
                    </a:cubicBezTo>
                    <a:lnTo>
                      <a:pt x="1279343" y="839515"/>
                    </a:lnTo>
                    <a:cubicBezTo>
                      <a:pt x="1279343" y="932247"/>
                      <a:pt x="1204168" y="1007422"/>
                      <a:pt x="1111436" y="1007422"/>
                    </a:cubicBezTo>
                    <a:lnTo>
                      <a:pt x="167907" y="1007422"/>
                    </a:lnTo>
                    <a:cubicBezTo>
                      <a:pt x="75175" y="1007422"/>
                      <a:pt x="0" y="932247"/>
                      <a:pt x="0" y="839515"/>
                    </a:cubicBezTo>
                    <a:lnTo>
                      <a:pt x="0" y="167907"/>
                    </a:lnTo>
                    <a:close/>
                  </a:path>
                </a:pathLst>
              </a:custGeom>
              <a:solidFill>
                <a:schemeClr val="accent5">
                  <a:lumMod val="20000"/>
                  <a:lumOff val="80000"/>
                </a:schemeClr>
              </a:solidFill>
              <a:ln w="12700" cap="flat" cmpd="sng" algn="ctr">
                <a:solidFill>
                  <a:sysClr val="window" lastClr="FFFFFF">
                    <a:hueOff val="0"/>
                    <a:satOff val="0"/>
                    <a:lumOff val="0"/>
                    <a:alphaOff val="0"/>
                  </a:sysClr>
                </a:solidFill>
                <a:prstDash val="solid"/>
                <a:miter lim="800000"/>
              </a:ln>
              <a:effectLst/>
            </p:spPr>
            <p:txBody>
              <a:bodyPr spcFirstLastPara="0" vert="horz" wrap="square" lIns="56163" tIns="56163" rIns="56163" bIns="56163" numCol="1" spcCol="1270" anchor="ctr" anchorCtr="0">
                <a:noAutofit/>
              </a:bodyPr>
              <a:lstStyle/>
              <a:p>
                <a:pPr lvl="0" algn="ctr" defTabSz="488950">
                  <a:spcBef>
                    <a:spcPct val="0"/>
                  </a:spcBef>
                  <a:defRPr/>
                </a:pPr>
                <a:r>
                  <a:rPr lang="en-US" sz="1400" u="sng" kern="0" dirty="0">
                    <a:solidFill>
                      <a:prstClr val="black"/>
                    </a:solidFill>
                    <a:cs typeface="Times New Roman" panose="02020603050405020304" pitchFamily="18" charset="0"/>
                  </a:rPr>
                  <a:t>EHR Use</a:t>
                </a:r>
                <a:endParaRPr lang="en-US" sz="1400" kern="0" dirty="0">
                  <a:solidFill>
                    <a:prstClr val="black"/>
                  </a:solidFill>
                  <a:cs typeface="Times New Roman" panose="02020603050405020304" pitchFamily="18" charset="0"/>
                </a:endParaRPr>
              </a:p>
              <a:p>
                <a:pPr lvl="0" algn="ctr" defTabSz="488950">
                  <a:spcBef>
                    <a:spcPct val="0"/>
                  </a:spcBef>
                  <a:defRPr/>
                </a:pPr>
                <a:r>
                  <a:rPr lang="en-US" sz="1400" kern="0" dirty="0">
                    <a:solidFill>
                      <a:prstClr val="black"/>
                    </a:solidFill>
                    <a:cs typeface="Times New Roman" panose="02020603050405020304" pitchFamily="18" charset="0"/>
                  </a:rPr>
                  <a:t>- Monitoring system</a:t>
                </a:r>
              </a:p>
              <a:p>
                <a:pPr lvl="0" algn="ctr" defTabSz="488950">
                  <a:spcBef>
                    <a:spcPct val="0"/>
                  </a:spcBef>
                  <a:defRPr/>
                </a:pPr>
                <a:r>
                  <a:rPr lang="en-US" sz="1400" kern="0" dirty="0">
                    <a:solidFill>
                      <a:prstClr val="black"/>
                    </a:solidFill>
                    <a:cs typeface="Times New Roman" panose="02020603050405020304" pitchFamily="18" charset="0"/>
                  </a:rPr>
                  <a:t>- Patient data</a:t>
                </a:r>
              </a:p>
              <a:p>
                <a:pPr marL="60325" lvl="0" indent="-60325" algn="ctr" defTabSz="488950">
                  <a:spcBef>
                    <a:spcPct val="0"/>
                  </a:spcBef>
                  <a:defRPr/>
                </a:pPr>
                <a:r>
                  <a:rPr lang="en-US" sz="1400" kern="0" dirty="0">
                    <a:solidFill>
                      <a:prstClr val="black"/>
                    </a:solidFill>
                    <a:cs typeface="Times New Roman" panose="02020603050405020304" pitchFamily="18" charset="0"/>
                  </a:rPr>
                  <a:t>- Process improvement</a:t>
                </a:r>
                <a:endParaRPr lang="en-US" sz="1400" kern="0" dirty="0">
                  <a:solidFill>
                    <a:prstClr val="white"/>
                  </a:solidFill>
                  <a:cs typeface="Times New Roman" panose="02020603050405020304" pitchFamily="18" charset="0"/>
                </a:endParaRPr>
              </a:p>
            </p:txBody>
          </p:sp>
          <p:grpSp>
            <p:nvGrpSpPr>
              <p:cNvPr id="4" name="Group 3">
                <a:extLst>
                  <a:ext uri="{FF2B5EF4-FFF2-40B4-BE49-F238E27FC236}">
                    <a16:creationId xmlns:a16="http://schemas.microsoft.com/office/drawing/2014/main" id="{2C5D2B39-12FC-4602-95B4-FFC0E604D61A}"/>
                  </a:ext>
                </a:extLst>
              </p:cNvPr>
              <p:cNvGrpSpPr/>
              <p:nvPr/>
            </p:nvGrpSpPr>
            <p:grpSpPr>
              <a:xfrm>
                <a:off x="6708501" y="1398569"/>
                <a:ext cx="5315026" cy="4582223"/>
                <a:chOff x="6708501" y="1398569"/>
                <a:chExt cx="5315026" cy="4582223"/>
              </a:xfrm>
            </p:grpSpPr>
            <p:grpSp>
              <p:nvGrpSpPr>
                <p:cNvPr id="17" name="Group 16">
                  <a:extLst>
                    <a:ext uri="{FF2B5EF4-FFF2-40B4-BE49-F238E27FC236}">
                      <a16:creationId xmlns:a16="http://schemas.microsoft.com/office/drawing/2014/main" id="{36BDDDF5-DE10-4574-8772-6F8C982EBAFF}"/>
                    </a:ext>
                  </a:extLst>
                </p:cNvPr>
                <p:cNvGrpSpPr/>
                <p:nvPr/>
              </p:nvGrpSpPr>
              <p:grpSpPr>
                <a:xfrm>
                  <a:off x="6708501" y="1398569"/>
                  <a:ext cx="5315026" cy="4582223"/>
                  <a:chOff x="4101604" y="2773268"/>
                  <a:chExt cx="4020723" cy="2735627"/>
                </a:xfrm>
              </p:grpSpPr>
              <p:sp>
                <p:nvSpPr>
                  <p:cNvPr id="22" name="Freeform: Shape 21">
                    <a:extLst>
                      <a:ext uri="{FF2B5EF4-FFF2-40B4-BE49-F238E27FC236}">
                        <a16:creationId xmlns:a16="http://schemas.microsoft.com/office/drawing/2014/main" id="{623F44AA-0F93-487B-81DE-BF030089DEA1}"/>
                      </a:ext>
                    </a:extLst>
                  </p:cNvPr>
                  <p:cNvSpPr/>
                  <p:nvPr/>
                </p:nvSpPr>
                <p:spPr>
                  <a:xfrm>
                    <a:off x="5504732" y="3726146"/>
                    <a:ext cx="1198470" cy="807939"/>
                  </a:xfrm>
                  <a:custGeom>
                    <a:avLst/>
                    <a:gdLst>
                      <a:gd name="connsiteX0" fmla="*/ 0 w 1198470"/>
                      <a:gd name="connsiteY0" fmla="*/ 154999 h 929977"/>
                      <a:gd name="connsiteX1" fmla="*/ 154999 w 1198470"/>
                      <a:gd name="connsiteY1" fmla="*/ 0 h 929977"/>
                      <a:gd name="connsiteX2" fmla="*/ 1043471 w 1198470"/>
                      <a:gd name="connsiteY2" fmla="*/ 0 h 929977"/>
                      <a:gd name="connsiteX3" fmla="*/ 1198470 w 1198470"/>
                      <a:gd name="connsiteY3" fmla="*/ 154999 h 929977"/>
                      <a:gd name="connsiteX4" fmla="*/ 1198470 w 1198470"/>
                      <a:gd name="connsiteY4" fmla="*/ 774978 h 929977"/>
                      <a:gd name="connsiteX5" fmla="*/ 1043471 w 1198470"/>
                      <a:gd name="connsiteY5" fmla="*/ 929977 h 929977"/>
                      <a:gd name="connsiteX6" fmla="*/ 154999 w 1198470"/>
                      <a:gd name="connsiteY6" fmla="*/ 929977 h 929977"/>
                      <a:gd name="connsiteX7" fmla="*/ 0 w 1198470"/>
                      <a:gd name="connsiteY7" fmla="*/ 774978 h 929977"/>
                      <a:gd name="connsiteX8" fmla="*/ 0 w 1198470"/>
                      <a:gd name="connsiteY8" fmla="*/ 154999 h 929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8470" h="929977">
                        <a:moveTo>
                          <a:pt x="0" y="154999"/>
                        </a:moveTo>
                        <a:cubicBezTo>
                          <a:pt x="0" y="69395"/>
                          <a:pt x="69395" y="0"/>
                          <a:pt x="154999" y="0"/>
                        </a:cubicBezTo>
                        <a:lnTo>
                          <a:pt x="1043471" y="0"/>
                        </a:lnTo>
                        <a:cubicBezTo>
                          <a:pt x="1129075" y="0"/>
                          <a:pt x="1198470" y="69395"/>
                          <a:pt x="1198470" y="154999"/>
                        </a:cubicBezTo>
                        <a:lnTo>
                          <a:pt x="1198470" y="774978"/>
                        </a:lnTo>
                        <a:cubicBezTo>
                          <a:pt x="1198470" y="860582"/>
                          <a:pt x="1129075" y="929977"/>
                          <a:pt x="1043471" y="929977"/>
                        </a:cubicBezTo>
                        <a:lnTo>
                          <a:pt x="154999" y="929977"/>
                        </a:lnTo>
                        <a:cubicBezTo>
                          <a:pt x="69395" y="929977"/>
                          <a:pt x="0" y="860582"/>
                          <a:pt x="0" y="774978"/>
                        </a:cubicBezTo>
                        <a:lnTo>
                          <a:pt x="0" y="154999"/>
                        </a:lnTo>
                        <a:close/>
                      </a:path>
                    </a:pathLst>
                  </a:custGeom>
                  <a:solidFill>
                    <a:srgbClr val="4472C4">
                      <a:lumMod val="20000"/>
                      <a:lumOff val="80000"/>
                    </a:srgbClr>
                  </a:solidFill>
                  <a:ln w="12700" cap="flat" cmpd="sng" algn="ctr">
                    <a:solidFill>
                      <a:srgbClr val="5B9BD5">
                        <a:lumMod val="20000"/>
                        <a:lumOff val="80000"/>
                      </a:srgbClr>
                    </a:solidFill>
                    <a:prstDash val="solid"/>
                    <a:miter lim="800000"/>
                  </a:ln>
                  <a:effectLst/>
                </p:spPr>
                <p:txBody>
                  <a:bodyPr spcFirstLastPara="0" vert="horz" wrap="square" lIns="53018" tIns="53018" rIns="53018" bIns="53018" numCol="1" spcCol="1270" anchor="ctr" anchorCtr="0">
                    <a:noAutofit/>
                  </a:bodyPr>
                  <a:lstStyle/>
                  <a:p>
                    <a:pPr marL="0" marR="0" lvl="0" indent="0" algn="ctr" defTabSz="533400" rtl="0" eaLnBrk="1" fontAlgn="auto" latinLnBrk="0" hangingPunct="1">
                      <a:lnSpc>
                        <a:spcPct val="90000"/>
                      </a:lnSpc>
                      <a:spcBef>
                        <a:spcPct val="0"/>
                      </a:spcBef>
                      <a:spcAft>
                        <a:spcPct val="35000"/>
                      </a:spcAft>
                      <a:buClrTx/>
                      <a:buSzTx/>
                      <a:buFontTx/>
                      <a:buNone/>
                      <a:tabLst/>
                      <a:defRPr/>
                    </a:pPr>
                    <a:r>
                      <a:rPr kumimoji="0" lang="en-US" sz="1400" b="1" i="0" u="none" strike="noStrike" kern="0" cap="none" spc="0" normalizeH="0" baseline="0" noProof="0" dirty="0">
                        <a:ln>
                          <a:noFill/>
                        </a:ln>
                        <a:solidFill>
                          <a:prstClr val="black"/>
                        </a:solidFill>
                        <a:effectLst/>
                        <a:uLnTx/>
                        <a:uFillTx/>
                        <a:ea typeface="+mn-ea"/>
                        <a:cs typeface="Times New Roman" panose="02020603050405020304" pitchFamily="18" charset="0"/>
                      </a:rPr>
                      <a:t>Organizational Needs &amp; Readiness Assessment</a:t>
                    </a:r>
                    <a:endParaRPr kumimoji="0" lang="en-US" sz="1400" b="1" i="0" u="none" strike="noStrike" kern="0" cap="none" spc="0" normalizeH="0" baseline="0" noProof="0" dirty="0">
                      <a:ln>
                        <a:noFill/>
                      </a:ln>
                      <a:solidFill>
                        <a:prstClr val="white"/>
                      </a:solidFill>
                      <a:effectLst/>
                      <a:uLnTx/>
                      <a:uFillTx/>
                      <a:ea typeface="+mn-ea"/>
                      <a:cs typeface="Times New Roman" panose="02020603050405020304" pitchFamily="18" charset="0"/>
                    </a:endParaRPr>
                  </a:p>
                </p:txBody>
              </p:sp>
              <p:sp>
                <p:nvSpPr>
                  <p:cNvPr id="23" name="Freeform: Shape 22">
                    <a:extLst>
                      <a:ext uri="{FF2B5EF4-FFF2-40B4-BE49-F238E27FC236}">
                        <a16:creationId xmlns:a16="http://schemas.microsoft.com/office/drawing/2014/main" id="{DE81F029-B702-4844-9863-94A535F64F21}"/>
                      </a:ext>
                    </a:extLst>
                  </p:cNvPr>
                  <p:cNvSpPr/>
                  <p:nvPr/>
                </p:nvSpPr>
                <p:spPr>
                  <a:xfrm rot="26981946">
                    <a:off x="5985049" y="3418111"/>
                    <a:ext cx="215884" cy="20515"/>
                  </a:xfrm>
                  <a:custGeom>
                    <a:avLst/>
                    <a:gdLst>
                      <a:gd name="connsiteX0" fmla="*/ 0 w 215884"/>
                      <a:gd name="connsiteY0" fmla="*/ 10257 h 20514"/>
                      <a:gd name="connsiteX1" fmla="*/ 215884 w 215884"/>
                      <a:gd name="connsiteY1" fmla="*/ 10257 h 20514"/>
                    </a:gdLst>
                    <a:ahLst/>
                    <a:cxnLst>
                      <a:cxn ang="0">
                        <a:pos x="connsiteX0" y="connsiteY0"/>
                      </a:cxn>
                      <a:cxn ang="0">
                        <a:pos x="connsiteX1" y="connsiteY1"/>
                      </a:cxn>
                    </a:cxnLst>
                    <a:rect l="l" t="t" r="r" b="b"/>
                    <a:pathLst>
                      <a:path w="215884" h="20514">
                        <a:moveTo>
                          <a:pt x="215884" y="10257"/>
                        </a:moveTo>
                        <a:lnTo>
                          <a:pt x="0" y="10257"/>
                        </a:lnTo>
                      </a:path>
                    </a:pathLst>
                  </a:custGeom>
                  <a:noFill/>
                  <a:ln w="12700" cap="flat" cmpd="sng" algn="ctr">
                    <a:solidFill>
                      <a:sysClr val="windowText" lastClr="000000"/>
                    </a:solidFill>
                    <a:prstDash val="solid"/>
                    <a:miter lim="800000"/>
                  </a:ln>
                  <a:effectLst/>
                </p:spPr>
                <p:txBody>
                  <a:bodyPr spcFirstLastPara="0" vert="horz" wrap="square" lIns="115244" tIns="4859" rIns="115245" bIns="4861" numCol="1" spcCol="1270" anchor="ctr" anchorCtr="0">
                    <a:noAutofit/>
                  </a:bodyPr>
                  <a:lstStyle/>
                  <a:p>
                    <a:pPr marL="0" marR="0" lvl="0" indent="0" algn="ctr" defTabSz="222250" rtl="0" eaLnBrk="1" fontAlgn="auto" latinLnBrk="0" hangingPunct="1">
                      <a:lnSpc>
                        <a:spcPct val="90000"/>
                      </a:lnSpc>
                      <a:spcBef>
                        <a:spcPct val="0"/>
                      </a:spcBef>
                      <a:spcAft>
                        <a:spcPct val="35000"/>
                      </a:spcAft>
                      <a:buClrTx/>
                      <a:buSzTx/>
                      <a:buFontTx/>
                      <a:buNone/>
                      <a:tabLst/>
                      <a:defRPr/>
                    </a:pPr>
                    <a:endParaRPr kumimoji="0" lang="en-US" sz="1400" b="0" i="0" u="none" strike="noStrike" kern="0" cap="none" spc="0" normalizeH="0" baseline="0" noProof="0" dirty="0">
                      <a:ln>
                        <a:noFill/>
                      </a:ln>
                      <a:solidFill>
                        <a:prstClr val="black">
                          <a:hueOff val="0"/>
                          <a:satOff val="0"/>
                          <a:lumOff val="0"/>
                          <a:alphaOff val="0"/>
                        </a:prstClr>
                      </a:solidFill>
                      <a:effectLst/>
                      <a:uLnTx/>
                      <a:uFillTx/>
                      <a:ea typeface="+mn-ea"/>
                      <a:cs typeface="+mn-cs"/>
                    </a:endParaRPr>
                  </a:p>
                </p:txBody>
              </p:sp>
              <p:sp>
                <p:nvSpPr>
                  <p:cNvPr id="24" name="Freeform: Shape 23">
                    <a:extLst>
                      <a:ext uri="{FF2B5EF4-FFF2-40B4-BE49-F238E27FC236}">
                        <a16:creationId xmlns:a16="http://schemas.microsoft.com/office/drawing/2014/main" id="{943B790E-5768-4D98-9404-0B0F12A87FF4}"/>
                      </a:ext>
                    </a:extLst>
                  </p:cNvPr>
                  <p:cNvSpPr/>
                  <p:nvPr/>
                </p:nvSpPr>
                <p:spPr>
                  <a:xfrm>
                    <a:off x="5440493" y="2773268"/>
                    <a:ext cx="1300065" cy="807939"/>
                  </a:xfrm>
                  <a:custGeom>
                    <a:avLst/>
                    <a:gdLst>
                      <a:gd name="connsiteX0" fmla="*/ 0 w 1300065"/>
                      <a:gd name="connsiteY0" fmla="*/ 167907 h 1007422"/>
                      <a:gd name="connsiteX1" fmla="*/ 167907 w 1300065"/>
                      <a:gd name="connsiteY1" fmla="*/ 0 h 1007422"/>
                      <a:gd name="connsiteX2" fmla="*/ 1132158 w 1300065"/>
                      <a:gd name="connsiteY2" fmla="*/ 0 h 1007422"/>
                      <a:gd name="connsiteX3" fmla="*/ 1300065 w 1300065"/>
                      <a:gd name="connsiteY3" fmla="*/ 167907 h 1007422"/>
                      <a:gd name="connsiteX4" fmla="*/ 1300065 w 1300065"/>
                      <a:gd name="connsiteY4" fmla="*/ 839515 h 1007422"/>
                      <a:gd name="connsiteX5" fmla="*/ 1132158 w 1300065"/>
                      <a:gd name="connsiteY5" fmla="*/ 1007422 h 1007422"/>
                      <a:gd name="connsiteX6" fmla="*/ 167907 w 1300065"/>
                      <a:gd name="connsiteY6" fmla="*/ 1007422 h 1007422"/>
                      <a:gd name="connsiteX7" fmla="*/ 0 w 1300065"/>
                      <a:gd name="connsiteY7" fmla="*/ 839515 h 1007422"/>
                      <a:gd name="connsiteX8" fmla="*/ 0 w 1300065"/>
                      <a:gd name="connsiteY8" fmla="*/ 167907 h 1007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0065" h="1007422">
                        <a:moveTo>
                          <a:pt x="0" y="167907"/>
                        </a:moveTo>
                        <a:cubicBezTo>
                          <a:pt x="0" y="75175"/>
                          <a:pt x="75175" y="0"/>
                          <a:pt x="167907" y="0"/>
                        </a:cubicBezTo>
                        <a:lnTo>
                          <a:pt x="1132158" y="0"/>
                        </a:lnTo>
                        <a:cubicBezTo>
                          <a:pt x="1224890" y="0"/>
                          <a:pt x="1300065" y="75175"/>
                          <a:pt x="1300065" y="167907"/>
                        </a:cubicBezTo>
                        <a:lnTo>
                          <a:pt x="1300065" y="839515"/>
                        </a:lnTo>
                        <a:cubicBezTo>
                          <a:pt x="1300065" y="932247"/>
                          <a:pt x="1224890" y="1007422"/>
                          <a:pt x="1132158" y="1007422"/>
                        </a:cubicBezTo>
                        <a:lnTo>
                          <a:pt x="167907" y="1007422"/>
                        </a:lnTo>
                        <a:cubicBezTo>
                          <a:pt x="75175" y="1007422"/>
                          <a:pt x="0" y="932247"/>
                          <a:pt x="0" y="839515"/>
                        </a:cubicBezTo>
                        <a:lnTo>
                          <a:pt x="0" y="167907"/>
                        </a:lnTo>
                        <a:close/>
                      </a:path>
                    </a:pathLst>
                  </a:custGeom>
                  <a:solidFill>
                    <a:schemeClr val="accent5">
                      <a:lumMod val="20000"/>
                      <a:lumOff val="80000"/>
                    </a:schemeClr>
                  </a:solidFill>
                  <a:ln w="12700" cap="flat" cmpd="sng" algn="ctr">
                    <a:solidFill>
                      <a:sysClr val="window" lastClr="FFFFFF">
                        <a:hueOff val="0"/>
                        <a:satOff val="0"/>
                        <a:lumOff val="0"/>
                        <a:alphaOff val="0"/>
                      </a:sysClr>
                    </a:solidFill>
                    <a:prstDash val="solid"/>
                    <a:miter lim="800000"/>
                  </a:ln>
                  <a:effectLst/>
                </p:spPr>
                <p:txBody>
                  <a:bodyPr spcFirstLastPara="0" vert="horz" wrap="square" lIns="56163" tIns="56163" rIns="56163" bIns="56163" numCol="1" spcCol="1270" anchor="ctr" anchorCtr="0">
                    <a:noAutofit/>
                  </a:bodyPr>
                  <a:lstStyle/>
                  <a:p>
                    <a:pPr marL="0" marR="0" lvl="0" indent="0" algn="ctr" defTabSz="488950" rtl="0" eaLnBrk="1" fontAlgn="auto" latinLnBrk="0" hangingPunct="1">
                      <a:lnSpc>
                        <a:spcPct val="100000"/>
                      </a:lnSpc>
                      <a:spcBef>
                        <a:spcPct val="0"/>
                      </a:spcBef>
                      <a:spcAft>
                        <a:spcPts val="0"/>
                      </a:spcAft>
                      <a:buClrTx/>
                      <a:buSzTx/>
                      <a:buFontTx/>
                      <a:buNone/>
                      <a:tabLst/>
                      <a:defRPr/>
                    </a:pPr>
                    <a:r>
                      <a:rPr lang="en-US" sz="1400" u="sng" kern="0" dirty="0">
                        <a:cs typeface="Times New Roman" panose="02020603050405020304" pitchFamily="18" charset="0"/>
                      </a:rPr>
                      <a:t>General Clinic Interview</a:t>
                    </a:r>
                    <a:endParaRPr kumimoji="0" lang="en-US" sz="1400" b="0" i="0" u="sng" strike="noStrike" kern="0" cap="none" spc="0" normalizeH="0" baseline="0" noProof="0" dirty="0">
                      <a:ln>
                        <a:noFill/>
                      </a:ln>
                      <a:effectLst/>
                      <a:uLnTx/>
                      <a:uFillTx/>
                      <a:cs typeface="Times New Roman" panose="02020603050405020304" pitchFamily="18" charset="0"/>
                    </a:endParaRPr>
                  </a:p>
                </p:txBody>
              </p:sp>
              <p:sp>
                <p:nvSpPr>
                  <p:cNvPr id="25" name="Freeform: Shape 24">
                    <a:extLst>
                      <a:ext uri="{FF2B5EF4-FFF2-40B4-BE49-F238E27FC236}">
                        <a16:creationId xmlns:a16="http://schemas.microsoft.com/office/drawing/2014/main" id="{1059821A-776C-4D02-9D09-3222EFA82475}"/>
                      </a:ext>
                    </a:extLst>
                  </p:cNvPr>
                  <p:cNvSpPr/>
                  <p:nvPr/>
                </p:nvSpPr>
                <p:spPr>
                  <a:xfrm>
                    <a:off x="6842984" y="2773268"/>
                    <a:ext cx="1279343" cy="807939"/>
                  </a:xfrm>
                  <a:custGeom>
                    <a:avLst/>
                    <a:gdLst>
                      <a:gd name="connsiteX0" fmla="*/ 0 w 1279343"/>
                      <a:gd name="connsiteY0" fmla="*/ 167907 h 1007422"/>
                      <a:gd name="connsiteX1" fmla="*/ 167907 w 1279343"/>
                      <a:gd name="connsiteY1" fmla="*/ 0 h 1007422"/>
                      <a:gd name="connsiteX2" fmla="*/ 1111436 w 1279343"/>
                      <a:gd name="connsiteY2" fmla="*/ 0 h 1007422"/>
                      <a:gd name="connsiteX3" fmla="*/ 1279343 w 1279343"/>
                      <a:gd name="connsiteY3" fmla="*/ 167907 h 1007422"/>
                      <a:gd name="connsiteX4" fmla="*/ 1279343 w 1279343"/>
                      <a:gd name="connsiteY4" fmla="*/ 839515 h 1007422"/>
                      <a:gd name="connsiteX5" fmla="*/ 1111436 w 1279343"/>
                      <a:gd name="connsiteY5" fmla="*/ 1007422 h 1007422"/>
                      <a:gd name="connsiteX6" fmla="*/ 167907 w 1279343"/>
                      <a:gd name="connsiteY6" fmla="*/ 1007422 h 1007422"/>
                      <a:gd name="connsiteX7" fmla="*/ 0 w 1279343"/>
                      <a:gd name="connsiteY7" fmla="*/ 839515 h 1007422"/>
                      <a:gd name="connsiteX8" fmla="*/ 0 w 1279343"/>
                      <a:gd name="connsiteY8" fmla="*/ 167907 h 1007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9343" h="1007422">
                        <a:moveTo>
                          <a:pt x="0" y="167907"/>
                        </a:moveTo>
                        <a:cubicBezTo>
                          <a:pt x="0" y="75175"/>
                          <a:pt x="75175" y="0"/>
                          <a:pt x="167907" y="0"/>
                        </a:cubicBezTo>
                        <a:lnTo>
                          <a:pt x="1111436" y="0"/>
                        </a:lnTo>
                        <a:cubicBezTo>
                          <a:pt x="1204168" y="0"/>
                          <a:pt x="1279343" y="75175"/>
                          <a:pt x="1279343" y="167907"/>
                        </a:cubicBezTo>
                        <a:lnTo>
                          <a:pt x="1279343" y="839515"/>
                        </a:lnTo>
                        <a:cubicBezTo>
                          <a:pt x="1279343" y="932247"/>
                          <a:pt x="1204168" y="1007422"/>
                          <a:pt x="1111436" y="1007422"/>
                        </a:cubicBezTo>
                        <a:lnTo>
                          <a:pt x="167907" y="1007422"/>
                        </a:lnTo>
                        <a:cubicBezTo>
                          <a:pt x="75175" y="1007422"/>
                          <a:pt x="0" y="932247"/>
                          <a:pt x="0" y="839515"/>
                        </a:cubicBezTo>
                        <a:lnTo>
                          <a:pt x="0" y="167907"/>
                        </a:lnTo>
                        <a:close/>
                      </a:path>
                    </a:pathLst>
                  </a:custGeom>
                  <a:solidFill>
                    <a:srgbClr val="70AD47">
                      <a:lumMod val="20000"/>
                      <a:lumOff val="80000"/>
                    </a:srgbClr>
                  </a:solidFill>
                  <a:ln w="12700" cap="flat" cmpd="sng" algn="ctr">
                    <a:solidFill>
                      <a:sysClr val="window" lastClr="FFFFFF">
                        <a:hueOff val="0"/>
                        <a:satOff val="0"/>
                        <a:lumOff val="0"/>
                        <a:alphaOff val="0"/>
                      </a:sysClr>
                    </a:solidFill>
                    <a:prstDash val="solid"/>
                    <a:miter lim="800000"/>
                  </a:ln>
                  <a:effectLst/>
                </p:spPr>
                <p:txBody>
                  <a:bodyPr spcFirstLastPara="0" vert="horz" wrap="square" lIns="56163" tIns="56163" rIns="56163" bIns="56163" numCol="1" spcCol="1270" anchor="ctr" anchorCtr="0">
                    <a:noAutofit/>
                  </a:bodyPr>
                  <a:lstStyle/>
                  <a:p>
                    <a:pPr lvl="0" algn="ctr" defTabSz="488950">
                      <a:spcBef>
                        <a:spcPct val="0"/>
                      </a:spcBef>
                      <a:defRPr/>
                    </a:pPr>
                    <a:r>
                      <a:rPr lang="en-US" sz="1400" u="sng" kern="0" dirty="0">
                        <a:solidFill>
                          <a:prstClr val="black"/>
                        </a:solidFill>
                        <a:cs typeface="Times New Roman" panose="02020603050405020304" pitchFamily="18" charset="0"/>
                      </a:rPr>
                      <a:t>Clinic Data</a:t>
                    </a:r>
                    <a:endParaRPr lang="en-US" sz="1400" kern="0" dirty="0">
                      <a:solidFill>
                        <a:prstClr val="black"/>
                      </a:solidFill>
                      <a:cs typeface="Times New Roman" panose="02020603050405020304" pitchFamily="18" charset="0"/>
                    </a:endParaRPr>
                  </a:p>
                  <a:p>
                    <a:pPr marL="111125" lvl="0" indent="-111125" algn="ctr" defTabSz="488950">
                      <a:spcBef>
                        <a:spcPct val="0"/>
                      </a:spcBef>
                      <a:defRPr/>
                    </a:pPr>
                    <a:r>
                      <a:rPr lang="en-US" sz="1400" kern="0" dirty="0">
                        <a:solidFill>
                          <a:prstClr val="black"/>
                        </a:solidFill>
                        <a:cs typeface="Times New Roman" panose="02020603050405020304" pitchFamily="18" charset="0"/>
                      </a:rPr>
                      <a:t>- Clinic &amp; patient    characteristics</a:t>
                    </a:r>
                  </a:p>
                  <a:p>
                    <a:pPr lvl="0" algn="ctr" defTabSz="488950">
                      <a:spcBef>
                        <a:spcPct val="0"/>
                      </a:spcBef>
                      <a:defRPr/>
                    </a:pPr>
                    <a:r>
                      <a:rPr lang="en-US" sz="1400" kern="0" dirty="0">
                        <a:solidFill>
                          <a:prstClr val="black"/>
                        </a:solidFill>
                        <a:cs typeface="Times New Roman" panose="02020603050405020304" pitchFamily="18" charset="0"/>
                      </a:rPr>
                      <a:t>- CRCS rates</a:t>
                    </a:r>
                    <a:endParaRPr lang="en-US" sz="1400" kern="0" dirty="0">
                      <a:solidFill>
                        <a:prstClr val="white"/>
                      </a:solidFill>
                      <a:cs typeface="Times New Roman" panose="02020603050405020304" pitchFamily="18" charset="0"/>
                    </a:endParaRPr>
                  </a:p>
                </p:txBody>
              </p:sp>
              <p:sp>
                <p:nvSpPr>
                  <p:cNvPr id="26" name="Freeform: Shape 25">
                    <a:extLst>
                      <a:ext uri="{FF2B5EF4-FFF2-40B4-BE49-F238E27FC236}">
                        <a16:creationId xmlns:a16="http://schemas.microsoft.com/office/drawing/2014/main" id="{56251034-C580-4AA2-861B-370788359816}"/>
                      </a:ext>
                    </a:extLst>
                  </p:cNvPr>
                  <p:cNvSpPr/>
                  <p:nvPr/>
                </p:nvSpPr>
                <p:spPr>
                  <a:xfrm>
                    <a:off x="6842984" y="4665869"/>
                    <a:ext cx="1250256" cy="807939"/>
                  </a:xfrm>
                  <a:custGeom>
                    <a:avLst/>
                    <a:gdLst>
                      <a:gd name="connsiteX0" fmla="*/ 0 w 1250256"/>
                      <a:gd name="connsiteY0" fmla="*/ 194082 h 1164470"/>
                      <a:gd name="connsiteX1" fmla="*/ 194082 w 1250256"/>
                      <a:gd name="connsiteY1" fmla="*/ 0 h 1164470"/>
                      <a:gd name="connsiteX2" fmla="*/ 1056174 w 1250256"/>
                      <a:gd name="connsiteY2" fmla="*/ 0 h 1164470"/>
                      <a:gd name="connsiteX3" fmla="*/ 1250256 w 1250256"/>
                      <a:gd name="connsiteY3" fmla="*/ 194082 h 1164470"/>
                      <a:gd name="connsiteX4" fmla="*/ 1250256 w 1250256"/>
                      <a:gd name="connsiteY4" fmla="*/ 970388 h 1164470"/>
                      <a:gd name="connsiteX5" fmla="*/ 1056174 w 1250256"/>
                      <a:gd name="connsiteY5" fmla="*/ 1164470 h 1164470"/>
                      <a:gd name="connsiteX6" fmla="*/ 194082 w 1250256"/>
                      <a:gd name="connsiteY6" fmla="*/ 1164470 h 1164470"/>
                      <a:gd name="connsiteX7" fmla="*/ 0 w 1250256"/>
                      <a:gd name="connsiteY7" fmla="*/ 970388 h 1164470"/>
                      <a:gd name="connsiteX8" fmla="*/ 0 w 1250256"/>
                      <a:gd name="connsiteY8" fmla="*/ 194082 h 1164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0256" h="1164470">
                        <a:moveTo>
                          <a:pt x="0" y="194082"/>
                        </a:moveTo>
                        <a:cubicBezTo>
                          <a:pt x="0" y="86893"/>
                          <a:pt x="86893" y="0"/>
                          <a:pt x="194082" y="0"/>
                        </a:cubicBezTo>
                        <a:lnTo>
                          <a:pt x="1056174" y="0"/>
                        </a:lnTo>
                        <a:cubicBezTo>
                          <a:pt x="1163363" y="0"/>
                          <a:pt x="1250256" y="86893"/>
                          <a:pt x="1250256" y="194082"/>
                        </a:cubicBezTo>
                        <a:lnTo>
                          <a:pt x="1250256" y="970388"/>
                        </a:lnTo>
                        <a:cubicBezTo>
                          <a:pt x="1250256" y="1077577"/>
                          <a:pt x="1163363" y="1164470"/>
                          <a:pt x="1056174" y="1164470"/>
                        </a:cubicBezTo>
                        <a:lnTo>
                          <a:pt x="194082" y="1164470"/>
                        </a:lnTo>
                        <a:cubicBezTo>
                          <a:pt x="86893" y="1164470"/>
                          <a:pt x="0" y="1077577"/>
                          <a:pt x="0" y="970388"/>
                        </a:cubicBezTo>
                        <a:lnTo>
                          <a:pt x="0" y="194082"/>
                        </a:lnTo>
                        <a:close/>
                      </a:path>
                    </a:pathLst>
                  </a:custGeom>
                  <a:solidFill>
                    <a:schemeClr val="accent1">
                      <a:lumMod val="20000"/>
                      <a:lumOff val="80000"/>
                    </a:schemeClr>
                  </a:solidFill>
                  <a:ln w="12700" cap="flat" cmpd="sng" algn="ctr">
                    <a:solidFill>
                      <a:sysClr val="window" lastClr="FFFFFF">
                        <a:hueOff val="0"/>
                        <a:satOff val="0"/>
                        <a:lumOff val="0"/>
                        <a:alphaOff val="0"/>
                      </a:sysClr>
                    </a:solidFill>
                    <a:prstDash val="solid"/>
                    <a:miter lim="800000"/>
                  </a:ln>
                  <a:effectLst/>
                </p:spPr>
                <p:txBody>
                  <a:bodyPr spcFirstLastPara="0" vert="horz" wrap="square" lIns="63830" tIns="63830" rIns="63830" bIns="63830" numCol="1" spcCol="1270" anchor="ctr" anchorCtr="0">
                    <a:noAutofit/>
                  </a:bodyPr>
                  <a:lstStyle/>
                  <a:p>
                    <a:pPr marL="0" marR="0" lvl="0" indent="0" algn="ctr" defTabSz="488950" rtl="0" eaLnBrk="1" fontAlgn="auto" latinLnBrk="0" hangingPunct="1">
                      <a:lnSpc>
                        <a:spcPct val="100000"/>
                      </a:lnSpc>
                      <a:spcBef>
                        <a:spcPct val="0"/>
                      </a:spcBef>
                      <a:spcAft>
                        <a:spcPts val="0"/>
                      </a:spcAft>
                      <a:buClrTx/>
                      <a:buSzTx/>
                      <a:buFontTx/>
                      <a:buNone/>
                      <a:tabLst/>
                      <a:defRPr/>
                    </a:pPr>
                    <a:r>
                      <a:rPr kumimoji="0" lang="en-US" sz="1400" b="0" i="0" u="sng" strike="noStrike" kern="0" cap="none" spc="0" normalizeH="0" baseline="0" noProof="0" dirty="0">
                        <a:ln>
                          <a:noFill/>
                        </a:ln>
                        <a:effectLst/>
                        <a:uLnTx/>
                        <a:uFillTx/>
                        <a:ea typeface="+mn-ea"/>
                        <a:cs typeface="Times New Roman" panose="02020603050405020304" pitchFamily="18" charset="0"/>
                      </a:rPr>
                      <a:t>Clinic Workflow Observation</a:t>
                    </a:r>
                  </a:p>
                </p:txBody>
              </p:sp>
              <p:sp>
                <p:nvSpPr>
                  <p:cNvPr id="28" name="Freeform: Shape 27">
                    <a:extLst>
                      <a:ext uri="{FF2B5EF4-FFF2-40B4-BE49-F238E27FC236}">
                        <a16:creationId xmlns:a16="http://schemas.microsoft.com/office/drawing/2014/main" id="{E0BFC0D6-3F60-4CFB-9588-1E71B141870B}"/>
                      </a:ext>
                    </a:extLst>
                  </p:cNvPr>
                  <p:cNvSpPr/>
                  <p:nvPr/>
                </p:nvSpPr>
                <p:spPr>
                  <a:xfrm>
                    <a:off x="5461933" y="4700956"/>
                    <a:ext cx="1300065" cy="807939"/>
                  </a:xfrm>
                  <a:custGeom>
                    <a:avLst/>
                    <a:gdLst>
                      <a:gd name="connsiteX0" fmla="*/ 0 w 1300065"/>
                      <a:gd name="connsiteY0" fmla="*/ 167907 h 1007422"/>
                      <a:gd name="connsiteX1" fmla="*/ 167907 w 1300065"/>
                      <a:gd name="connsiteY1" fmla="*/ 0 h 1007422"/>
                      <a:gd name="connsiteX2" fmla="*/ 1132158 w 1300065"/>
                      <a:gd name="connsiteY2" fmla="*/ 0 h 1007422"/>
                      <a:gd name="connsiteX3" fmla="*/ 1300065 w 1300065"/>
                      <a:gd name="connsiteY3" fmla="*/ 167907 h 1007422"/>
                      <a:gd name="connsiteX4" fmla="*/ 1300065 w 1300065"/>
                      <a:gd name="connsiteY4" fmla="*/ 839515 h 1007422"/>
                      <a:gd name="connsiteX5" fmla="*/ 1132158 w 1300065"/>
                      <a:gd name="connsiteY5" fmla="*/ 1007422 h 1007422"/>
                      <a:gd name="connsiteX6" fmla="*/ 167907 w 1300065"/>
                      <a:gd name="connsiteY6" fmla="*/ 1007422 h 1007422"/>
                      <a:gd name="connsiteX7" fmla="*/ 0 w 1300065"/>
                      <a:gd name="connsiteY7" fmla="*/ 839515 h 1007422"/>
                      <a:gd name="connsiteX8" fmla="*/ 0 w 1300065"/>
                      <a:gd name="connsiteY8" fmla="*/ 167907 h 1007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0065" h="1007422">
                        <a:moveTo>
                          <a:pt x="0" y="167907"/>
                        </a:moveTo>
                        <a:cubicBezTo>
                          <a:pt x="0" y="75175"/>
                          <a:pt x="75175" y="0"/>
                          <a:pt x="167907" y="0"/>
                        </a:cubicBezTo>
                        <a:lnTo>
                          <a:pt x="1132158" y="0"/>
                        </a:lnTo>
                        <a:cubicBezTo>
                          <a:pt x="1224890" y="0"/>
                          <a:pt x="1300065" y="75175"/>
                          <a:pt x="1300065" y="167907"/>
                        </a:cubicBezTo>
                        <a:lnTo>
                          <a:pt x="1300065" y="839515"/>
                        </a:lnTo>
                        <a:cubicBezTo>
                          <a:pt x="1300065" y="932247"/>
                          <a:pt x="1224890" y="1007422"/>
                          <a:pt x="1132158" y="1007422"/>
                        </a:cubicBezTo>
                        <a:lnTo>
                          <a:pt x="167907" y="1007422"/>
                        </a:lnTo>
                        <a:cubicBezTo>
                          <a:pt x="75175" y="1007422"/>
                          <a:pt x="0" y="932247"/>
                          <a:pt x="0" y="839515"/>
                        </a:cubicBezTo>
                        <a:lnTo>
                          <a:pt x="0" y="167907"/>
                        </a:lnTo>
                        <a:close/>
                      </a:path>
                    </a:pathLst>
                  </a:custGeom>
                  <a:solidFill>
                    <a:schemeClr val="accent5">
                      <a:lumMod val="20000"/>
                      <a:lumOff val="80000"/>
                    </a:schemeClr>
                  </a:solidFill>
                  <a:ln w="12700" cap="flat" cmpd="sng" algn="ctr">
                    <a:solidFill>
                      <a:sysClr val="window" lastClr="FFFFFF">
                        <a:hueOff val="0"/>
                        <a:satOff val="0"/>
                        <a:lumOff val="0"/>
                        <a:alphaOff val="0"/>
                      </a:sysClr>
                    </a:solidFill>
                    <a:prstDash val="solid"/>
                    <a:miter lim="800000"/>
                  </a:ln>
                  <a:effectLst/>
                </p:spPr>
                <p:txBody>
                  <a:bodyPr spcFirstLastPara="0" vert="horz" wrap="square" lIns="56163" tIns="56163" rIns="56163" bIns="56163" numCol="1" spcCol="1270" anchor="ctr" anchorCtr="0">
                    <a:noAutofit/>
                  </a:bodyPr>
                  <a:lstStyle/>
                  <a:p>
                    <a:pPr lvl="0" algn="ctr" defTabSz="488950">
                      <a:spcBef>
                        <a:spcPct val="0"/>
                      </a:spcBef>
                      <a:defRPr/>
                    </a:pPr>
                    <a:r>
                      <a:rPr lang="en-US" sz="1400" u="sng" kern="0" dirty="0">
                        <a:solidFill>
                          <a:prstClr val="black"/>
                        </a:solidFill>
                        <a:cs typeface="Times New Roman" panose="02020603050405020304" pitchFamily="18" charset="0"/>
                      </a:rPr>
                      <a:t>Clinic Work Flow</a:t>
                    </a:r>
                    <a:endParaRPr lang="en-US" sz="1400" kern="0" dirty="0">
                      <a:solidFill>
                        <a:prstClr val="black"/>
                      </a:solidFill>
                      <a:cs typeface="Times New Roman" panose="02020603050405020304" pitchFamily="18" charset="0"/>
                    </a:endParaRPr>
                  </a:p>
                  <a:p>
                    <a:pPr lvl="0" algn="ctr" defTabSz="488950">
                      <a:spcBef>
                        <a:spcPct val="0"/>
                      </a:spcBef>
                      <a:defRPr/>
                    </a:pPr>
                    <a:r>
                      <a:rPr lang="en-US" sz="1400" kern="0" dirty="0">
                        <a:solidFill>
                          <a:prstClr val="black"/>
                        </a:solidFill>
                        <a:cs typeface="Times New Roman" panose="02020603050405020304" pitchFamily="18" charset="0"/>
                      </a:rPr>
                      <a:t>- Patient flow</a:t>
                    </a:r>
                  </a:p>
                  <a:p>
                    <a:pPr marL="111125" lvl="0" indent="-111125" algn="ctr" defTabSz="488950">
                      <a:spcBef>
                        <a:spcPct val="0"/>
                      </a:spcBef>
                      <a:defRPr/>
                    </a:pPr>
                    <a:r>
                      <a:rPr lang="en-US" sz="1400" kern="0" dirty="0">
                        <a:solidFill>
                          <a:prstClr val="black"/>
                        </a:solidFill>
                        <a:cs typeface="Times New Roman" panose="02020603050405020304" pitchFamily="18" charset="0"/>
                      </a:rPr>
                      <a:t>- Screening procedures</a:t>
                    </a:r>
                    <a:endParaRPr lang="en-US" sz="1400" kern="0" dirty="0">
                      <a:solidFill>
                        <a:prstClr val="white"/>
                      </a:solidFill>
                      <a:cs typeface="Times New Roman" panose="02020603050405020304" pitchFamily="18" charset="0"/>
                    </a:endParaRPr>
                  </a:p>
                </p:txBody>
              </p:sp>
              <p:sp>
                <p:nvSpPr>
                  <p:cNvPr id="29" name="Freeform: Shape 28">
                    <a:extLst>
                      <a:ext uri="{FF2B5EF4-FFF2-40B4-BE49-F238E27FC236}">
                        <a16:creationId xmlns:a16="http://schemas.microsoft.com/office/drawing/2014/main" id="{AD3F4C4E-0D82-4567-9CDC-FF1278D2B6CB}"/>
                      </a:ext>
                    </a:extLst>
                  </p:cNvPr>
                  <p:cNvSpPr/>
                  <p:nvPr/>
                </p:nvSpPr>
                <p:spPr>
                  <a:xfrm>
                    <a:off x="4101604" y="4700956"/>
                    <a:ext cx="1279343" cy="807939"/>
                  </a:xfrm>
                  <a:custGeom>
                    <a:avLst/>
                    <a:gdLst>
                      <a:gd name="connsiteX0" fmla="*/ 0 w 1279343"/>
                      <a:gd name="connsiteY0" fmla="*/ 167907 h 1007422"/>
                      <a:gd name="connsiteX1" fmla="*/ 167907 w 1279343"/>
                      <a:gd name="connsiteY1" fmla="*/ 0 h 1007422"/>
                      <a:gd name="connsiteX2" fmla="*/ 1111436 w 1279343"/>
                      <a:gd name="connsiteY2" fmla="*/ 0 h 1007422"/>
                      <a:gd name="connsiteX3" fmla="*/ 1279343 w 1279343"/>
                      <a:gd name="connsiteY3" fmla="*/ 167907 h 1007422"/>
                      <a:gd name="connsiteX4" fmla="*/ 1279343 w 1279343"/>
                      <a:gd name="connsiteY4" fmla="*/ 839515 h 1007422"/>
                      <a:gd name="connsiteX5" fmla="*/ 1111436 w 1279343"/>
                      <a:gd name="connsiteY5" fmla="*/ 1007422 h 1007422"/>
                      <a:gd name="connsiteX6" fmla="*/ 167907 w 1279343"/>
                      <a:gd name="connsiteY6" fmla="*/ 1007422 h 1007422"/>
                      <a:gd name="connsiteX7" fmla="*/ 0 w 1279343"/>
                      <a:gd name="connsiteY7" fmla="*/ 839515 h 1007422"/>
                      <a:gd name="connsiteX8" fmla="*/ 0 w 1279343"/>
                      <a:gd name="connsiteY8" fmla="*/ 167907 h 1007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9343" h="1007422">
                        <a:moveTo>
                          <a:pt x="0" y="167907"/>
                        </a:moveTo>
                        <a:cubicBezTo>
                          <a:pt x="0" y="75175"/>
                          <a:pt x="75175" y="0"/>
                          <a:pt x="167907" y="0"/>
                        </a:cubicBezTo>
                        <a:lnTo>
                          <a:pt x="1111436" y="0"/>
                        </a:lnTo>
                        <a:cubicBezTo>
                          <a:pt x="1204168" y="0"/>
                          <a:pt x="1279343" y="75175"/>
                          <a:pt x="1279343" y="167907"/>
                        </a:cubicBezTo>
                        <a:lnTo>
                          <a:pt x="1279343" y="839515"/>
                        </a:lnTo>
                        <a:cubicBezTo>
                          <a:pt x="1279343" y="932247"/>
                          <a:pt x="1204168" y="1007422"/>
                          <a:pt x="1111436" y="1007422"/>
                        </a:cubicBezTo>
                        <a:lnTo>
                          <a:pt x="167907" y="1007422"/>
                        </a:lnTo>
                        <a:cubicBezTo>
                          <a:pt x="75175" y="1007422"/>
                          <a:pt x="0" y="932247"/>
                          <a:pt x="0" y="839515"/>
                        </a:cubicBezTo>
                        <a:lnTo>
                          <a:pt x="0" y="167907"/>
                        </a:lnTo>
                        <a:close/>
                      </a:path>
                    </a:pathLst>
                  </a:custGeom>
                  <a:solidFill>
                    <a:schemeClr val="accent5">
                      <a:lumMod val="20000"/>
                      <a:lumOff val="80000"/>
                    </a:schemeClr>
                  </a:solidFill>
                  <a:ln w="12700" cap="flat" cmpd="sng" algn="ctr">
                    <a:solidFill>
                      <a:sysClr val="window" lastClr="FFFFFF">
                        <a:hueOff val="0"/>
                        <a:satOff val="0"/>
                        <a:lumOff val="0"/>
                        <a:alphaOff val="0"/>
                      </a:sysClr>
                    </a:solidFill>
                    <a:prstDash val="solid"/>
                    <a:miter lim="800000"/>
                  </a:ln>
                  <a:effectLst/>
                </p:spPr>
                <p:txBody>
                  <a:bodyPr spcFirstLastPara="0" vert="horz" wrap="square" lIns="56163" tIns="56163" rIns="56163" bIns="56163" numCol="1" spcCol="1270" anchor="ctr" anchorCtr="0">
                    <a:noAutofit/>
                  </a:bodyPr>
                  <a:lstStyle/>
                  <a:p>
                    <a:pPr lvl="0" algn="ctr" defTabSz="488950">
                      <a:spcBef>
                        <a:spcPct val="0"/>
                      </a:spcBef>
                      <a:defRPr/>
                    </a:pPr>
                    <a:r>
                      <a:rPr lang="en-US" sz="1400" u="sng" kern="0" dirty="0">
                        <a:solidFill>
                          <a:prstClr val="black"/>
                        </a:solidFill>
                        <a:cs typeface="Times New Roman" panose="02020603050405020304" pitchFamily="18" charset="0"/>
                      </a:rPr>
                      <a:t>EBI Use</a:t>
                    </a:r>
                  </a:p>
                  <a:p>
                    <a:pPr lvl="0" algn="ctr" defTabSz="488950">
                      <a:spcBef>
                        <a:spcPct val="0"/>
                      </a:spcBef>
                      <a:defRPr/>
                    </a:pPr>
                    <a:r>
                      <a:rPr lang="en-US" sz="1400" b="1" kern="0" dirty="0">
                        <a:solidFill>
                          <a:prstClr val="black"/>
                        </a:solidFill>
                        <a:cs typeface="Times New Roman" panose="02020603050405020304" pitchFamily="18" charset="0"/>
                      </a:rPr>
                      <a:t>-</a:t>
                    </a:r>
                    <a:r>
                      <a:rPr lang="en-US" sz="1400" kern="0" dirty="0">
                        <a:solidFill>
                          <a:prstClr val="black"/>
                        </a:solidFill>
                        <a:cs typeface="Times New Roman" panose="02020603050405020304" pitchFamily="18" charset="0"/>
                      </a:rPr>
                      <a:t> Use of Community Guide EBIs</a:t>
                    </a:r>
                  </a:p>
                </p:txBody>
              </p:sp>
              <p:sp>
                <p:nvSpPr>
                  <p:cNvPr id="30" name="Freeform: Shape 29">
                    <a:extLst>
                      <a:ext uri="{FF2B5EF4-FFF2-40B4-BE49-F238E27FC236}">
                        <a16:creationId xmlns:a16="http://schemas.microsoft.com/office/drawing/2014/main" id="{0EB640E4-5479-4F59-9985-C4A64B5EF8F4}"/>
                      </a:ext>
                    </a:extLst>
                  </p:cNvPr>
                  <p:cNvSpPr/>
                  <p:nvPr/>
                </p:nvSpPr>
                <p:spPr>
                  <a:xfrm>
                    <a:off x="4106712" y="3726146"/>
                    <a:ext cx="1279343" cy="807939"/>
                  </a:xfrm>
                  <a:custGeom>
                    <a:avLst/>
                    <a:gdLst>
                      <a:gd name="connsiteX0" fmla="*/ 0 w 1279343"/>
                      <a:gd name="connsiteY0" fmla="*/ 167907 h 1007422"/>
                      <a:gd name="connsiteX1" fmla="*/ 167907 w 1279343"/>
                      <a:gd name="connsiteY1" fmla="*/ 0 h 1007422"/>
                      <a:gd name="connsiteX2" fmla="*/ 1111436 w 1279343"/>
                      <a:gd name="connsiteY2" fmla="*/ 0 h 1007422"/>
                      <a:gd name="connsiteX3" fmla="*/ 1279343 w 1279343"/>
                      <a:gd name="connsiteY3" fmla="*/ 167907 h 1007422"/>
                      <a:gd name="connsiteX4" fmla="*/ 1279343 w 1279343"/>
                      <a:gd name="connsiteY4" fmla="*/ 839515 h 1007422"/>
                      <a:gd name="connsiteX5" fmla="*/ 1111436 w 1279343"/>
                      <a:gd name="connsiteY5" fmla="*/ 1007422 h 1007422"/>
                      <a:gd name="connsiteX6" fmla="*/ 167907 w 1279343"/>
                      <a:gd name="connsiteY6" fmla="*/ 1007422 h 1007422"/>
                      <a:gd name="connsiteX7" fmla="*/ 0 w 1279343"/>
                      <a:gd name="connsiteY7" fmla="*/ 839515 h 1007422"/>
                      <a:gd name="connsiteX8" fmla="*/ 0 w 1279343"/>
                      <a:gd name="connsiteY8" fmla="*/ 167907 h 1007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9343" h="1007422">
                        <a:moveTo>
                          <a:pt x="0" y="167907"/>
                        </a:moveTo>
                        <a:cubicBezTo>
                          <a:pt x="0" y="75175"/>
                          <a:pt x="75175" y="0"/>
                          <a:pt x="167907" y="0"/>
                        </a:cubicBezTo>
                        <a:lnTo>
                          <a:pt x="1111436" y="0"/>
                        </a:lnTo>
                        <a:cubicBezTo>
                          <a:pt x="1204168" y="0"/>
                          <a:pt x="1279343" y="75175"/>
                          <a:pt x="1279343" y="167907"/>
                        </a:cubicBezTo>
                        <a:lnTo>
                          <a:pt x="1279343" y="839515"/>
                        </a:lnTo>
                        <a:cubicBezTo>
                          <a:pt x="1279343" y="932247"/>
                          <a:pt x="1204168" y="1007422"/>
                          <a:pt x="1111436" y="1007422"/>
                        </a:cubicBezTo>
                        <a:lnTo>
                          <a:pt x="167907" y="1007422"/>
                        </a:lnTo>
                        <a:cubicBezTo>
                          <a:pt x="75175" y="1007422"/>
                          <a:pt x="0" y="932247"/>
                          <a:pt x="0" y="839515"/>
                        </a:cubicBezTo>
                        <a:lnTo>
                          <a:pt x="0" y="167907"/>
                        </a:lnTo>
                        <a:close/>
                      </a:path>
                    </a:pathLst>
                  </a:custGeom>
                  <a:solidFill>
                    <a:srgbClr val="70AD47">
                      <a:lumMod val="20000"/>
                      <a:lumOff val="80000"/>
                    </a:srgbClr>
                  </a:solidFill>
                  <a:ln w="12700" cap="flat" cmpd="sng" algn="ctr">
                    <a:solidFill>
                      <a:sysClr val="window" lastClr="FFFFFF">
                        <a:hueOff val="0"/>
                        <a:satOff val="0"/>
                        <a:lumOff val="0"/>
                        <a:alphaOff val="0"/>
                      </a:sysClr>
                    </a:solidFill>
                    <a:prstDash val="solid"/>
                    <a:miter lim="800000"/>
                  </a:ln>
                  <a:effectLst/>
                </p:spPr>
                <p:txBody>
                  <a:bodyPr spcFirstLastPara="0" vert="horz" wrap="square" lIns="56163" tIns="56163" rIns="56163" bIns="56163" numCol="1" spcCol="1270" anchor="ctr" anchorCtr="0">
                    <a:noAutofit/>
                  </a:bodyPr>
                  <a:lstStyle/>
                  <a:p>
                    <a:pPr marL="0" marR="0" lvl="0" indent="0" algn="ctr" defTabSz="488950" rtl="0" eaLnBrk="1" fontAlgn="auto" latinLnBrk="0" hangingPunct="1">
                      <a:lnSpc>
                        <a:spcPct val="100000"/>
                      </a:lnSpc>
                      <a:spcBef>
                        <a:spcPct val="0"/>
                      </a:spcBef>
                      <a:spcAft>
                        <a:spcPts val="0"/>
                      </a:spcAft>
                      <a:buClrTx/>
                      <a:buSzTx/>
                      <a:buFontTx/>
                      <a:buNone/>
                      <a:tabLst/>
                      <a:defRPr/>
                    </a:pPr>
                    <a:r>
                      <a:rPr kumimoji="0" lang="en-US" sz="1400" b="0" i="0" u="sng" strike="noStrike" kern="0" cap="none" spc="0" normalizeH="0" baseline="0" noProof="0" dirty="0">
                        <a:ln>
                          <a:noFill/>
                        </a:ln>
                        <a:solidFill>
                          <a:prstClr val="black"/>
                        </a:solidFill>
                        <a:effectLst/>
                        <a:uLnTx/>
                        <a:uFillTx/>
                        <a:ea typeface="+mn-ea"/>
                        <a:cs typeface="Times New Roman" panose="02020603050405020304" pitchFamily="18" charset="0"/>
                      </a:rPr>
                      <a:t>R=MC</a:t>
                    </a:r>
                    <a:r>
                      <a:rPr kumimoji="0" lang="en-US" sz="1400" b="0" i="0" u="sng" strike="noStrike" kern="0" cap="none" spc="0" normalizeH="0" baseline="30000" noProof="0" dirty="0">
                        <a:ln>
                          <a:noFill/>
                        </a:ln>
                        <a:solidFill>
                          <a:prstClr val="black"/>
                        </a:solidFill>
                        <a:effectLst/>
                        <a:uLnTx/>
                        <a:uFillTx/>
                        <a:ea typeface="+mn-ea"/>
                        <a:cs typeface="Times New Roman" panose="02020603050405020304" pitchFamily="18" charset="0"/>
                      </a:rPr>
                      <a:t>2</a:t>
                    </a:r>
                  </a:p>
                  <a:p>
                    <a:pPr marL="0" marR="0" lvl="0" indent="0" algn="ctr" defTabSz="488950" rtl="0" eaLnBrk="1" fontAlgn="auto" latinLnBrk="0" hangingPunct="1">
                      <a:lnSpc>
                        <a:spcPct val="100000"/>
                      </a:lnSpc>
                      <a:spcBef>
                        <a:spcPct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ea typeface="+mn-ea"/>
                        <a:cs typeface="Times New Roman" panose="02020603050405020304" pitchFamily="18" charset="0"/>
                      </a:rPr>
                      <a:t>- Motivation</a:t>
                    </a:r>
                  </a:p>
                  <a:p>
                    <a:pPr marL="0" marR="0" lvl="0" indent="0" algn="ctr" defTabSz="488950" rtl="0" eaLnBrk="1" fontAlgn="auto" latinLnBrk="0" hangingPunct="1">
                      <a:lnSpc>
                        <a:spcPct val="100000"/>
                      </a:lnSpc>
                      <a:spcBef>
                        <a:spcPct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ea typeface="+mn-ea"/>
                        <a:cs typeface="Times New Roman" panose="02020603050405020304" pitchFamily="18" charset="0"/>
                      </a:rPr>
                      <a:t>- General Capacity</a:t>
                    </a:r>
                  </a:p>
                  <a:p>
                    <a:pPr marL="0" marR="0" lvl="0" indent="0" algn="ctr" defTabSz="488950" rtl="0" eaLnBrk="1" fontAlgn="auto" latinLnBrk="0" hangingPunct="1">
                      <a:lnSpc>
                        <a:spcPct val="100000"/>
                      </a:lnSpc>
                      <a:spcBef>
                        <a:spcPct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ea typeface="+mn-ea"/>
                        <a:cs typeface="Times New Roman" panose="02020603050405020304" pitchFamily="18" charset="0"/>
                      </a:rPr>
                      <a:t>- Innovation Specific Capacity</a:t>
                    </a:r>
                    <a:endParaRPr kumimoji="0" lang="en-US" sz="1400" b="0" i="0" u="none" strike="noStrike" kern="0" cap="none" spc="0" normalizeH="0" baseline="0" noProof="0" dirty="0">
                      <a:ln>
                        <a:noFill/>
                      </a:ln>
                      <a:solidFill>
                        <a:prstClr val="white"/>
                      </a:solidFill>
                      <a:effectLst/>
                      <a:uLnTx/>
                      <a:uFillTx/>
                      <a:ea typeface="+mn-ea"/>
                      <a:cs typeface="Times New Roman" panose="02020603050405020304" pitchFamily="18" charset="0"/>
                    </a:endParaRPr>
                  </a:p>
                </p:txBody>
              </p:sp>
            </p:grpSp>
            <p:sp>
              <p:nvSpPr>
                <p:cNvPr id="32" name="Freeform: Shape 31">
                  <a:extLst>
                    <a:ext uri="{FF2B5EF4-FFF2-40B4-BE49-F238E27FC236}">
                      <a16:creationId xmlns:a16="http://schemas.microsoft.com/office/drawing/2014/main" id="{B4814088-CD71-44DA-8068-8E7B322E3462}"/>
                    </a:ext>
                  </a:extLst>
                </p:cNvPr>
                <p:cNvSpPr/>
                <p:nvPr/>
              </p:nvSpPr>
              <p:spPr>
                <a:xfrm>
                  <a:off x="6708501" y="1406986"/>
                  <a:ext cx="1691174" cy="1353312"/>
                </a:xfrm>
                <a:custGeom>
                  <a:avLst/>
                  <a:gdLst>
                    <a:gd name="connsiteX0" fmla="*/ 0 w 1279343"/>
                    <a:gd name="connsiteY0" fmla="*/ 167907 h 1007422"/>
                    <a:gd name="connsiteX1" fmla="*/ 167907 w 1279343"/>
                    <a:gd name="connsiteY1" fmla="*/ 0 h 1007422"/>
                    <a:gd name="connsiteX2" fmla="*/ 1111436 w 1279343"/>
                    <a:gd name="connsiteY2" fmla="*/ 0 h 1007422"/>
                    <a:gd name="connsiteX3" fmla="*/ 1279343 w 1279343"/>
                    <a:gd name="connsiteY3" fmla="*/ 167907 h 1007422"/>
                    <a:gd name="connsiteX4" fmla="*/ 1279343 w 1279343"/>
                    <a:gd name="connsiteY4" fmla="*/ 839515 h 1007422"/>
                    <a:gd name="connsiteX5" fmla="*/ 1111436 w 1279343"/>
                    <a:gd name="connsiteY5" fmla="*/ 1007422 h 1007422"/>
                    <a:gd name="connsiteX6" fmla="*/ 167907 w 1279343"/>
                    <a:gd name="connsiteY6" fmla="*/ 1007422 h 1007422"/>
                    <a:gd name="connsiteX7" fmla="*/ 0 w 1279343"/>
                    <a:gd name="connsiteY7" fmla="*/ 839515 h 1007422"/>
                    <a:gd name="connsiteX8" fmla="*/ 0 w 1279343"/>
                    <a:gd name="connsiteY8" fmla="*/ 167907 h 1007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9343" h="1007422">
                      <a:moveTo>
                        <a:pt x="0" y="167907"/>
                      </a:moveTo>
                      <a:cubicBezTo>
                        <a:pt x="0" y="75175"/>
                        <a:pt x="75175" y="0"/>
                        <a:pt x="167907" y="0"/>
                      </a:cubicBezTo>
                      <a:lnTo>
                        <a:pt x="1111436" y="0"/>
                      </a:lnTo>
                      <a:cubicBezTo>
                        <a:pt x="1204168" y="0"/>
                        <a:pt x="1279343" y="75175"/>
                        <a:pt x="1279343" y="167907"/>
                      </a:cubicBezTo>
                      <a:lnTo>
                        <a:pt x="1279343" y="839515"/>
                      </a:lnTo>
                      <a:cubicBezTo>
                        <a:pt x="1279343" y="932247"/>
                        <a:pt x="1204168" y="1007422"/>
                        <a:pt x="1111436" y="1007422"/>
                      </a:cubicBezTo>
                      <a:lnTo>
                        <a:pt x="167907" y="1007422"/>
                      </a:lnTo>
                      <a:cubicBezTo>
                        <a:pt x="75175" y="1007422"/>
                        <a:pt x="0" y="932247"/>
                        <a:pt x="0" y="839515"/>
                      </a:cubicBezTo>
                      <a:lnTo>
                        <a:pt x="0" y="167907"/>
                      </a:lnTo>
                      <a:close/>
                    </a:path>
                  </a:pathLst>
                </a:custGeom>
                <a:solidFill>
                  <a:schemeClr val="bg2">
                    <a:lumMod val="90000"/>
                  </a:schemeClr>
                </a:solidFill>
                <a:ln w="12700" cap="flat" cmpd="sng" algn="ctr">
                  <a:solidFill>
                    <a:sysClr val="window" lastClr="FFFFFF">
                      <a:hueOff val="0"/>
                      <a:satOff val="0"/>
                      <a:lumOff val="0"/>
                      <a:alphaOff val="0"/>
                    </a:sysClr>
                  </a:solidFill>
                  <a:prstDash val="solid"/>
                  <a:miter lim="800000"/>
                </a:ln>
                <a:effectLst/>
              </p:spPr>
              <p:txBody>
                <a:bodyPr spcFirstLastPara="0" vert="horz" wrap="square" lIns="56163" tIns="56163" rIns="56163" bIns="56163" numCol="1" spcCol="1270" anchor="ctr" anchorCtr="0">
                  <a:noAutofit/>
                </a:bodyPr>
                <a:lstStyle/>
                <a:p>
                  <a:pPr marL="0" marR="0" lvl="0" indent="0" algn="ctr" defTabSz="488950" rtl="0" eaLnBrk="1" fontAlgn="auto" latinLnBrk="0" hangingPunct="1">
                    <a:lnSpc>
                      <a:spcPct val="100000"/>
                    </a:lnSpc>
                    <a:spcBef>
                      <a:spcPct val="0"/>
                    </a:spcBef>
                    <a:spcAft>
                      <a:spcPts val="0"/>
                    </a:spcAft>
                    <a:buClrTx/>
                    <a:buSzTx/>
                    <a:buFontTx/>
                    <a:buNone/>
                    <a:tabLst/>
                    <a:defRPr/>
                  </a:pPr>
                  <a:r>
                    <a:rPr kumimoji="0" lang="en-US" sz="1400" b="0" i="0" u="sng" strike="noStrike" kern="0" cap="none" spc="0" normalizeH="0" baseline="0" noProof="0" dirty="0">
                      <a:ln>
                        <a:noFill/>
                      </a:ln>
                      <a:solidFill>
                        <a:prstClr val="black"/>
                      </a:solidFill>
                      <a:effectLst/>
                      <a:uLnTx/>
                      <a:uFillTx/>
                      <a:ea typeface="+mn-ea"/>
                      <a:cs typeface="Times New Roman" panose="02020603050405020304" pitchFamily="18" charset="0"/>
                    </a:rPr>
                    <a:t>Review and Analyze</a:t>
                  </a:r>
                  <a:r>
                    <a:rPr lang="en-US" sz="1400" u="sng" kern="0" dirty="0">
                      <a:solidFill>
                        <a:prstClr val="black"/>
                      </a:solidFill>
                      <a:cs typeface="Times New Roman" panose="02020603050405020304" pitchFamily="18" charset="0"/>
                    </a:rPr>
                    <a:t> Results</a:t>
                  </a:r>
                  <a:endParaRPr kumimoji="0" lang="en-US" sz="1400" b="0" i="0" u="none" strike="noStrike" kern="0" cap="none" spc="0" normalizeH="0" baseline="0" noProof="0" dirty="0">
                    <a:ln>
                      <a:noFill/>
                    </a:ln>
                    <a:solidFill>
                      <a:prstClr val="white"/>
                    </a:solidFill>
                    <a:effectLst/>
                    <a:uLnTx/>
                    <a:uFillTx/>
                    <a:ea typeface="+mn-ea"/>
                    <a:cs typeface="Times New Roman" panose="02020603050405020304" pitchFamily="18" charset="0"/>
                  </a:endParaRPr>
                </a:p>
              </p:txBody>
            </p:sp>
          </p:grpSp>
        </p:grpSp>
        <p:cxnSp>
          <p:nvCxnSpPr>
            <p:cNvPr id="7" name="Straight Connector 6">
              <a:extLst>
                <a:ext uri="{FF2B5EF4-FFF2-40B4-BE49-F238E27FC236}">
                  <a16:creationId xmlns:a16="http://schemas.microsoft.com/office/drawing/2014/main" id="{B089E972-8235-48EB-8564-FE9F9FE73F67}"/>
                </a:ext>
              </a:extLst>
            </p:cNvPr>
            <p:cNvCxnSpPr>
              <a:stCxn id="22" idx="1"/>
              <a:endCxn id="32" idx="5"/>
            </p:cNvCxnSpPr>
            <p:nvPr/>
          </p:nvCxnSpPr>
          <p:spPr>
            <a:xfrm flipH="1" flipV="1">
              <a:off x="8177717" y="2760298"/>
              <a:ext cx="590484" cy="234358"/>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FA60B892-AEAE-4C23-8FA1-88D9747EDDAF}"/>
                </a:ext>
              </a:extLst>
            </p:cNvPr>
            <p:cNvCxnSpPr>
              <a:stCxn id="22" idx="2"/>
              <a:endCxn id="25" idx="6"/>
            </p:cNvCxnSpPr>
            <p:nvPr/>
          </p:nvCxnSpPr>
          <p:spPr>
            <a:xfrm flipV="1">
              <a:off x="9942680" y="2751881"/>
              <a:ext cx="611631" cy="242775"/>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CAFDCD32-46BB-4C6C-9C77-FEB7D4622BB4}"/>
                </a:ext>
              </a:extLst>
            </p:cNvPr>
            <p:cNvCxnSpPr>
              <a:stCxn id="22" idx="6"/>
              <a:endCxn id="29" idx="2"/>
            </p:cNvCxnSpPr>
            <p:nvPr/>
          </p:nvCxnSpPr>
          <p:spPr>
            <a:xfrm flipH="1">
              <a:off x="8177717" y="4347968"/>
              <a:ext cx="590484" cy="279512"/>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42360C73-E704-420E-8875-821DD1CA5F48}"/>
                </a:ext>
              </a:extLst>
            </p:cNvPr>
            <p:cNvCxnSpPr>
              <a:cxnSpLocks/>
              <a:stCxn id="22" idx="5"/>
              <a:endCxn id="26" idx="1"/>
            </p:cNvCxnSpPr>
            <p:nvPr/>
          </p:nvCxnSpPr>
          <p:spPr>
            <a:xfrm>
              <a:off x="9942680" y="4347968"/>
              <a:ext cx="646231" cy="220741"/>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53A9343D-BC8D-43AC-8D53-11A6984D1BA1}"/>
                </a:ext>
              </a:extLst>
            </p:cNvPr>
            <p:cNvCxnSpPr>
              <a:cxnSpLocks/>
            </p:cNvCxnSpPr>
            <p:nvPr/>
          </p:nvCxnSpPr>
          <p:spPr>
            <a:xfrm flipV="1">
              <a:off x="9366014" y="2751882"/>
              <a:ext cx="0" cy="242774"/>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B8D93742-D6BC-4965-9322-14124C98B0CC}"/>
                </a:ext>
              </a:extLst>
            </p:cNvPr>
            <p:cNvCxnSpPr>
              <a:cxnSpLocks/>
            </p:cNvCxnSpPr>
            <p:nvPr/>
          </p:nvCxnSpPr>
          <p:spPr>
            <a:xfrm flipV="1">
              <a:off x="9326422" y="4384706"/>
              <a:ext cx="0" cy="242774"/>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5A642706-E076-4A77-9D7E-6548F02E8077}"/>
                </a:ext>
              </a:extLst>
            </p:cNvPr>
            <p:cNvCxnSpPr>
              <a:cxnSpLocks/>
            </p:cNvCxnSpPr>
            <p:nvPr/>
          </p:nvCxnSpPr>
          <p:spPr>
            <a:xfrm>
              <a:off x="10147574" y="3670219"/>
              <a:ext cx="146329" cy="0"/>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326B3E0C-40C1-4AA6-9583-F9AE00696195}"/>
                </a:ext>
              </a:extLst>
            </p:cNvPr>
            <p:cNvCxnSpPr>
              <a:cxnSpLocks/>
            </p:cNvCxnSpPr>
            <p:nvPr/>
          </p:nvCxnSpPr>
          <p:spPr>
            <a:xfrm flipH="1">
              <a:off x="8406427" y="3670219"/>
              <a:ext cx="156881" cy="0"/>
            </a:xfrm>
            <a:prstGeom prst="line">
              <a:avLst/>
            </a:prstGeom>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9978988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FB102-422A-4DA5-9763-5AC28C6D69EE}"/>
              </a:ext>
            </a:extLst>
          </p:cNvPr>
          <p:cNvSpPr>
            <a:spLocks noGrp="1"/>
          </p:cNvSpPr>
          <p:nvPr>
            <p:ph type="title"/>
          </p:nvPr>
        </p:nvSpPr>
        <p:spPr/>
        <p:txBody>
          <a:bodyPr/>
          <a:lstStyle/>
          <a:p>
            <a:r>
              <a:rPr lang="en-US" b="1" dirty="0">
                <a:solidFill>
                  <a:schemeClr val="tx2"/>
                </a:solidFill>
              </a:rPr>
              <a:t>Provider Assessment and Feedback</a:t>
            </a:r>
          </a:p>
        </p:txBody>
      </p:sp>
      <p:sp>
        <p:nvSpPr>
          <p:cNvPr id="3" name="Content Placeholder 2">
            <a:extLst>
              <a:ext uri="{FF2B5EF4-FFF2-40B4-BE49-F238E27FC236}">
                <a16:creationId xmlns:a16="http://schemas.microsoft.com/office/drawing/2014/main" id="{3F7EDEB8-5FD0-442B-934B-2093B777066D}"/>
              </a:ext>
            </a:extLst>
          </p:cNvPr>
          <p:cNvSpPr>
            <a:spLocks noGrp="1"/>
          </p:cNvSpPr>
          <p:nvPr>
            <p:ph idx="1"/>
          </p:nvPr>
        </p:nvSpPr>
        <p:spPr>
          <a:xfrm>
            <a:off x="550607" y="1530658"/>
            <a:ext cx="11130116" cy="5253600"/>
          </a:xfrm>
        </p:spPr>
        <p:txBody>
          <a:bodyPr>
            <a:normAutofit fontScale="55000" lnSpcReduction="20000"/>
          </a:bodyPr>
          <a:lstStyle/>
          <a:p>
            <a:r>
              <a:rPr lang="en-US" dirty="0"/>
              <a:t>% of providers who receive assessment and feedback?</a:t>
            </a:r>
          </a:p>
          <a:p>
            <a:pPr lvl="1"/>
            <a:r>
              <a:rPr lang="en-US" b="1" dirty="0"/>
              <a:t>76-100%</a:t>
            </a:r>
          </a:p>
          <a:p>
            <a:r>
              <a:rPr lang="en-US" dirty="0"/>
              <a:t>Clinic Leaders provide staff with rapid and timely feedback on performance measures of CRCS.</a:t>
            </a:r>
            <a:endParaRPr lang="en-US" dirty="0">
              <a:solidFill>
                <a:srgbClr val="0070C0"/>
              </a:solidFill>
            </a:endParaRPr>
          </a:p>
          <a:p>
            <a:pPr lvl="1"/>
            <a:r>
              <a:rPr lang="en-US" i="1" dirty="0"/>
              <a:t>“Strongly agree.”</a:t>
            </a:r>
          </a:p>
          <a:p>
            <a:r>
              <a:rPr lang="en-US" dirty="0"/>
              <a:t>Monthly scorecard of measures; </a:t>
            </a:r>
          </a:p>
          <a:p>
            <a:pPr lvl="1"/>
            <a:r>
              <a:rPr lang="en-US" dirty="0"/>
              <a:t>national and state averages vs. cohort average of completed CRCS issued to each provider at a provider meeting, </a:t>
            </a:r>
          </a:p>
          <a:p>
            <a:pPr lvl="1"/>
            <a:r>
              <a:rPr lang="en-US" dirty="0"/>
              <a:t>individual scorecard that compares patients who qualified for CRCS vs. completed CRCS test </a:t>
            </a:r>
          </a:p>
          <a:p>
            <a:r>
              <a:rPr lang="en-US" dirty="0"/>
              <a:t>Director of Quality reports past competition encouraged and incentives for providers to increase screenings </a:t>
            </a:r>
          </a:p>
          <a:p>
            <a:r>
              <a:rPr lang="en-US" dirty="0"/>
              <a:t>Quality Team maintains a board to display provider percentages </a:t>
            </a:r>
          </a:p>
          <a:p>
            <a:pPr lvl="1"/>
            <a:r>
              <a:rPr lang="en-US" dirty="0"/>
              <a:t>This allows QI to see trends in screenings at a glance, and prioritize strategies to assist providers in increasing screenings. </a:t>
            </a:r>
          </a:p>
          <a:p>
            <a:r>
              <a:rPr lang="en-US" dirty="0"/>
              <a:t>Raises are partly based on scorecard performance.</a:t>
            </a:r>
          </a:p>
          <a:p>
            <a:pPr lvl="1"/>
            <a:r>
              <a:rPr lang="en-US" dirty="0"/>
              <a:t>Patient post-appointment survey ratings</a:t>
            </a:r>
          </a:p>
          <a:p>
            <a:pPr lvl="1"/>
            <a:r>
              <a:rPr lang="en-US" dirty="0"/>
              <a:t>Consistency in screening rates across the year in review</a:t>
            </a:r>
          </a:p>
          <a:p>
            <a:pPr lvl="1"/>
            <a:r>
              <a:rPr lang="en-US" dirty="0"/>
              <a:t>Provider peer review </a:t>
            </a:r>
          </a:p>
          <a:p>
            <a:endParaRPr lang="en-US" dirty="0">
              <a:solidFill>
                <a:schemeClr val="accent2"/>
              </a:solidFill>
            </a:endParaRPr>
          </a:p>
          <a:p>
            <a:pPr marL="0" indent="0">
              <a:buNone/>
            </a:pPr>
            <a:r>
              <a:rPr lang="en-US" dirty="0">
                <a:solidFill>
                  <a:schemeClr val="accent2"/>
                </a:solidFill>
              </a:rPr>
              <a:t>System level barriers and facilitators to implement:</a:t>
            </a:r>
          </a:p>
          <a:p>
            <a:pPr lvl="1"/>
            <a:r>
              <a:rPr lang="en-US" dirty="0"/>
              <a:t>Competitions between providers should continue</a:t>
            </a:r>
          </a:p>
          <a:p>
            <a:pPr lvl="2"/>
            <a:r>
              <a:rPr lang="en-US" dirty="0"/>
              <a:t>Could influence pay raises</a:t>
            </a:r>
          </a:p>
          <a:p>
            <a:pPr lvl="1"/>
            <a:r>
              <a:rPr lang="en-US" dirty="0"/>
              <a:t>Comparing CRC screening results between clinics should be encouraged.</a:t>
            </a:r>
          </a:p>
          <a:p>
            <a:pPr lvl="1"/>
            <a:r>
              <a:rPr lang="en-US" dirty="0"/>
              <a:t>More frequent monitoring of CRCS rates should occur by QI (quarterly or monthly) </a:t>
            </a:r>
          </a:p>
          <a:p>
            <a:pPr lvl="1"/>
            <a:r>
              <a:rPr lang="en-US" dirty="0"/>
              <a:t>Working with collaborating organizations to improve provider assessment and feedback strategies, sustainably.</a:t>
            </a:r>
          </a:p>
          <a:p>
            <a:endParaRPr lang="en-US" dirty="0"/>
          </a:p>
          <a:p>
            <a:endParaRPr lang="en-US" dirty="0"/>
          </a:p>
        </p:txBody>
      </p:sp>
    </p:spTree>
    <p:extLst>
      <p:ext uri="{BB962C8B-B14F-4D97-AF65-F5344CB8AC3E}">
        <p14:creationId xmlns:p14="http://schemas.microsoft.com/office/powerpoint/2010/main" val="747350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FB102-422A-4DA5-9763-5AC28C6D69EE}"/>
              </a:ext>
            </a:extLst>
          </p:cNvPr>
          <p:cNvSpPr>
            <a:spLocks noGrp="1"/>
          </p:cNvSpPr>
          <p:nvPr>
            <p:ph type="title"/>
          </p:nvPr>
        </p:nvSpPr>
        <p:spPr/>
        <p:txBody>
          <a:bodyPr/>
          <a:lstStyle/>
          <a:p>
            <a:r>
              <a:rPr lang="en-US" b="1" dirty="0">
                <a:solidFill>
                  <a:schemeClr val="tx2"/>
                </a:solidFill>
              </a:rPr>
              <a:t>Provider Reminders </a:t>
            </a:r>
          </a:p>
        </p:txBody>
      </p:sp>
      <p:sp>
        <p:nvSpPr>
          <p:cNvPr id="3" name="Content Placeholder 2">
            <a:extLst>
              <a:ext uri="{FF2B5EF4-FFF2-40B4-BE49-F238E27FC236}">
                <a16:creationId xmlns:a16="http://schemas.microsoft.com/office/drawing/2014/main" id="{3F7EDEB8-5FD0-442B-934B-2093B777066D}"/>
              </a:ext>
            </a:extLst>
          </p:cNvPr>
          <p:cNvSpPr>
            <a:spLocks noGrp="1"/>
          </p:cNvSpPr>
          <p:nvPr>
            <p:ph idx="1"/>
          </p:nvPr>
        </p:nvSpPr>
        <p:spPr>
          <a:xfrm>
            <a:off x="838200" y="1690692"/>
            <a:ext cx="10515600" cy="4877256"/>
          </a:xfrm>
        </p:spPr>
        <p:txBody>
          <a:bodyPr>
            <a:normAutofit fontScale="77500" lnSpcReduction="20000"/>
          </a:bodyPr>
          <a:lstStyle/>
          <a:p>
            <a:r>
              <a:rPr lang="en-US" dirty="0"/>
              <a:t>% of providers who receive provider reminders </a:t>
            </a:r>
          </a:p>
          <a:p>
            <a:pPr lvl="1"/>
            <a:r>
              <a:rPr lang="en-US" b="1" dirty="0"/>
              <a:t>76-100%</a:t>
            </a:r>
            <a:endParaRPr lang="en-US" b="1" dirty="0">
              <a:solidFill>
                <a:srgbClr val="0070C0"/>
              </a:solidFill>
            </a:endParaRPr>
          </a:p>
          <a:p>
            <a:r>
              <a:rPr lang="en-US" dirty="0"/>
              <a:t>Only alert in the EHR is a global alert</a:t>
            </a:r>
          </a:p>
          <a:p>
            <a:r>
              <a:rPr lang="en-US" dirty="0"/>
              <a:t>Practice Managers utilize “Sticky Notes” feature, to create general CRCS reminders for providers.   </a:t>
            </a:r>
          </a:p>
          <a:p>
            <a:r>
              <a:rPr lang="en-US" dirty="0"/>
              <a:t>Provider must seek out additional alerts in the notes section  </a:t>
            </a:r>
          </a:p>
          <a:p>
            <a:r>
              <a:rPr lang="en-US" dirty="0"/>
              <a:t>Some MA/ nurses may print patient’s CDSS alerts (similar to a supplement triage form) </a:t>
            </a:r>
          </a:p>
          <a:p>
            <a:endParaRPr lang="en-US" dirty="0">
              <a:solidFill>
                <a:schemeClr val="accent2"/>
              </a:solidFill>
            </a:endParaRPr>
          </a:p>
          <a:p>
            <a:pPr marL="0" indent="0">
              <a:buNone/>
            </a:pPr>
            <a:r>
              <a:rPr lang="en-US" dirty="0">
                <a:solidFill>
                  <a:schemeClr val="accent2"/>
                </a:solidFill>
              </a:rPr>
              <a:t>System level barriers and facilitators to implement:</a:t>
            </a:r>
          </a:p>
          <a:p>
            <a:pPr lvl="1"/>
            <a:r>
              <a:rPr lang="en-US" dirty="0"/>
              <a:t>Standardization of EHR, using the same method for provider reminders (sticky notes, etc.) </a:t>
            </a:r>
          </a:p>
          <a:p>
            <a:pPr lvl="2"/>
            <a:r>
              <a:rPr lang="en-US" dirty="0"/>
              <a:t>Optimize the tracking of these reminders to measure efficacy.</a:t>
            </a:r>
          </a:p>
          <a:p>
            <a:pPr lvl="1"/>
            <a:r>
              <a:rPr lang="en-US" dirty="0"/>
              <a:t>Opportunity to use huddle for effective patient pre-planning	</a:t>
            </a:r>
          </a:p>
          <a:p>
            <a:pPr lvl="2"/>
            <a:r>
              <a:rPr lang="en-US" dirty="0"/>
              <a:t>Need to create a successful huddle structure, due to unsuccessful huddles in past. </a:t>
            </a:r>
          </a:p>
          <a:p>
            <a:pPr lvl="2"/>
            <a:r>
              <a:rPr lang="en-US" dirty="0"/>
              <a:t>Optimize education, resources and tools that could assist with this. </a:t>
            </a:r>
          </a:p>
          <a:p>
            <a:pPr lvl="1"/>
            <a:r>
              <a:rPr lang="en-US" dirty="0"/>
              <a:t>Seek continuous feedback from providers on what is working and what is not. </a:t>
            </a:r>
          </a:p>
          <a:p>
            <a:pPr lvl="2"/>
            <a:r>
              <a:rPr lang="en-US" dirty="0"/>
              <a:t>Make modifications based on responses, so that strategies can promptly improve.</a:t>
            </a:r>
          </a:p>
          <a:p>
            <a:pPr lvl="1"/>
            <a:endParaRPr lang="en-US" dirty="0"/>
          </a:p>
          <a:p>
            <a:endParaRPr lang="en-US" dirty="0"/>
          </a:p>
          <a:p>
            <a:endParaRPr lang="en-US" dirty="0"/>
          </a:p>
        </p:txBody>
      </p:sp>
    </p:spTree>
    <p:extLst>
      <p:ext uri="{BB962C8B-B14F-4D97-AF65-F5344CB8AC3E}">
        <p14:creationId xmlns:p14="http://schemas.microsoft.com/office/powerpoint/2010/main" val="1067740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FB102-422A-4DA5-9763-5AC28C6D69EE}"/>
              </a:ext>
            </a:extLst>
          </p:cNvPr>
          <p:cNvSpPr>
            <a:spLocks noGrp="1"/>
          </p:cNvSpPr>
          <p:nvPr>
            <p:ph type="title"/>
          </p:nvPr>
        </p:nvSpPr>
        <p:spPr/>
        <p:txBody>
          <a:bodyPr/>
          <a:lstStyle/>
          <a:p>
            <a:r>
              <a:rPr lang="en-US" b="1" dirty="0">
                <a:solidFill>
                  <a:schemeClr val="tx2"/>
                </a:solidFill>
              </a:rPr>
              <a:t>Reducing Structural Barriers</a:t>
            </a:r>
          </a:p>
        </p:txBody>
      </p:sp>
      <p:sp>
        <p:nvSpPr>
          <p:cNvPr id="3" name="Content Placeholder 2">
            <a:extLst>
              <a:ext uri="{FF2B5EF4-FFF2-40B4-BE49-F238E27FC236}">
                <a16:creationId xmlns:a16="http://schemas.microsoft.com/office/drawing/2014/main" id="{3F7EDEB8-5FD0-442B-934B-2093B777066D}"/>
              </a:ext>
            </a:extLst>
          </p:cNvPr>
          <p:cNvSpPr>
            <a:spLocks noGrp="1"/>
          </p:cNvSpPr>
          <p:nvPr>
            <p:ph idx="1"/>
          </p:nvPr>
        </p:nvSpPr>
        <p:spPr>
          <a:xfrm>
            <a:off x="521110" y="1514167"/>
            <a:ext cx="10832690" cy="3382297"/>
          </a:xfrm>
        </p:spPr>
        <p:txBody>
          <a:bodyPr numCol="2">
            <a:normAutofit fontScale="70000" lnSpcReduction="20000"/>
          </a:bodyPr>
          <a:lstStyle/>
          <a:p>
            <a:r>
              <a:rPr lang="en-US" dirty="0"/>
              <a:t>Structural barriers do patients encounter: </a:t>
            </a:r>
          </a:p>
          <a:p>
            <a:pPr lvl="1"/>
            <a:r>
              <a:rPr lang="en-US" dirty="0"/>
              <a:t>Transportation</a:t>
            </a:r>
          </a:p>
          <a:p>
            <a:pPr lvl="1"/>
            <a:r>
              <a:rPr lang="en-US" dirty="0"/>
              <a:t>Time off work for all CRCS related appointments </a:t>
            </a:r>
          </a:p>
          <a:p>
            <a:pPr lvl="1"/>
            <a:r>
              <a:rPr lang="en-US" dirty="0"/>
              <a:t>Cost of CRC screenings </a:t>
            </a:r>
          </a:p>
          <a:p>
            <a:pPr lvl="1"/>
            <a:r>
              <a:rPr lang="en-US" dirty="0"/>
              <a:t>Health literacy</a:t>
            </a:r>
          </a:p>
          <a:p>
            <a:pPr lvl="1"/>
            <a:r>
              <a:rPr lang="en-US" dirty="0"/>
              <a:t>Internet access</a:t>
            </a:r>
          </a:p>
          <a:p>
            <a:r>
              <a:rPr lang="en-US" dirty="0"/>
              <a:t>Financial issues are resolved by funding mechanisms </a:t>
            </a:r>
          </a:p>
          <a:p>
            <a:pPr lvl="1"/>
            <a:r>
              <a:rPr lang="en-US" dirty="0"/>
              <a:t>Sliding scale payment program (in-house)</a:t>
            </a:r>
          </a:p>
          <a:p>
            <a:pPr lvl="1"/>
            <a:r>
              <a:rPr lang="en-US" dirty="0"/>
              <a:t>Grant funded programs: </a:t>
            </a:r>
          </a:p>
          <a:p>
            <a:pPr lvl="2"/>
            <a:r>
              <a:rPr lang="en-US" dirty="0"/>
              <a:t>CPRIT</a:t>
            </a:r>
          </a:p>
          <a:p>
            <a:pPr lvl="2"/>
            <a:r>
              <a:rPr lang="en-US" dirty="0"/>
              <a:t>Screening assistance programs with Christus hospitals/ University of Arkansas hospitals.</a:t>
            </a:r>
          </a:p>
          <a:p>
            <a:pPr lvl="1"/>
            <a:endParaRPr lang="en-US" dirty="0"/>
          </a:p>
          <a:p>
            <a:r>
              <a:rPr lang="en-US" dirty="0"/>
              <a:t>Current screening options reduce the need for multiple visits</a:t>
            </a:r>
          </a:p>
          <a:p>
            <a:pPr lvl="1"/>
            <a:r>
              <a:rPr lang="en-US" dirty="0"/>
              <a:t>FIT kit or Cologuard versus colonoscopy  </a:t>
            </a:r>
          </a:p>
          <a:p>
            <a:r>
              <a:rPr lang="en-US" dirty="0"/>
              <a:t>Telehealth visits to mitigate transportation issues  </a:t>
            </a:r>
          </a:p>
          <a:p>
            <a:r>
              <a:rPr lang="en-US" dirty="0"/>
              <a:t>Increased presence at health fairs</a:t>
            </a:r>
          </a:p>
          <a:p>
            <a:r>
              <a:rPr lang="en-US" dirty="0"/>
              <a:t>Improve CRCS-focused one-on-one education  </a:t>
            </a:r>
          </a:p>
          <a:p>
            <a:r>
              <a:rPr lang="en-US" dirty="0"/>
              <a:t>Social worker to take on the role of patient navigator </a:t>
            </a:r>
          </a:p>
          <a:p>
            <a:endParaRPr lang="en-US" dirty="0">
              <a:solidFill>
                <a:schemeClr val="accent2"/>
              </a:solidFill>
            </a:endParaRPr>
          </a:p>
          <a:p>
            <a:endParaRPr lang="en-US" dirty="0">
              <a:solidFill>
                <a:schemeClr val="accent2"/>
              </a:solidFill>
            </a:endParaRPr>
          </a:p>
        </p:txBody>
      </p:sp>
      <p:sp>
        <p:nvSpPr>
          <p:cNvPr id="4" name="TextBox 3">
            <a:extLst>
              <a:ext uri="{FF2B5EF4-FFF2-40B4-BE49-F238E27FC236}">
                <a16:creationId xmlns:a16="http://schemas.microsoft.com/office/drawing/2014/main" id="{DD675302-FFC7-4062-B745-D045E8C4BD63}"/>
              </a:ext>
            </a:extLst>
          </p:cNvPr>
          <p:cNvSpPr txBox="1"/>
          <p:nvPr/>
        </p:nvSpPr>
        <p:spPr>
          <a:xfrm>
            <a:off x="521110" y="4719485"/>
            <a:ext cx="11385755" cy="2031325"/>
          </a:xfrm>
          <a:prstGeom prst="rect">
            <a:avLst/>
          </a:prstGeom>
          <a:noFill/>
        </p:spPr>
        <p:txBody>
          <a:bodyPr wrap="square" rtlCol="0">
            <a:spAutoFit/>
          </a:bodyPr>
          <a:lstStyle/>
          <a:p>
            <a:r>
              <a:rPr lang="en-US" dirty="0">
                <a:solidFill>
                  <a:schemeClr val="accent2"/>
                </a:solidFill>
              </a:rPr>
              <a:t>System level barriers and facilitators to implement:</a:t>
            </a:r>
          </a:p>
          <a:p>
            <a:pPr marL="742950" lvl="1" indent="-285750">
              <a:buFont typeface="Arial" panose="020B0604020202020204" pitchFamily="34" charset="0"/>
              <a:buChar char="•"/>
            </a:pPr>
            <a:r>
              <a:rPr lang="en-US" dirty="0"/>
              <a:t>Addressing transportation barriers for patients</a:t>
            </a:r>
          </a:p>
          <a:p>
            <a:pPr marL="1200150" lvl="2" indent="-285750">
              <a:buFont typeface="Arial" panose="020B0604020202020204" pitchFamily="34" charset="0"/>
              <a:buChar char="•"/>
            </a:pPr>
            <a:r>
              <a:rPr lang="en-US" dirty="0"/>
              <a:t>Increased administration of take-home screening modalities.</a:t>
            </a:r>
          </a:p>
          <a:p>
            <a:pPr marL="742950" lvl="1" indent="-285750">
              <a:buFont typeface="Arial" panose="020B0604020202020204" pitchFamily="34" charset="0"/>
              <a:buChar char="•"/>
            </a:pPr>
            <a:r>
              <a:rPr lang="en-US" dirty="0"/>
              <a:t>Get creative with ways to help patients minimized financial burden associated with completing CRC screenings.</a:t>
            </a:r>
          </a:p>
          <a:p>
            <a:pPr marL="1200150" lvl="2" indent="-285750">
              <a:buFont typeface="Arial" panose="020B0604020202020204" pitchFamily="34" charset="0"/>
              <a:buChar char="•"/>
            </a:pPr>
            <a:r>
              <a:rPr lang="en-US" dirty="0"/>
              <a:t>Identify pathways to offer screenings at a free or reduced cost.</a:t>
            </a:r>
          </a:p>
          <a:p>
            <a:pPr marL="742950" lvl="1" indent="-285750">
              <a:buFont typeface="Arial" panose="020B0604020202020204" pitchFamily="34" charset="0"/>
              <a:buChar char="•"/>
            </a:pPr>
            <a:r>
              <a:rPr lang="en-US" dirty="0"/>
              <a:t>More patient-focused CRCS education, at appropriate health literacy levels. </a:t>
            </a:r>
          </a:p>
          <a:p>
            <a:pPr marL="1200150" lvl="2" indent="-285750">
              <a:buFont typeface="Arial" panose="020B0604020202020204" pitchFamily="34" charset="0"/>
              <a:buChar char="•"/>
            </a:pPr>
            <a:r>
              <a:rPr lang="en-US" dirty="0"/>
              <a:t>Identify strategies that can be adopted by patients with low health literacy, or reduced access to internet.</a:t>
            </a:r>
          </a:p>
        </p:txBody>
      </p:sp>
    </p:spTree>
    <p:extLst>
      <p:ext uri="{BB962C8B-B14F-4D97-AF65-F5344CB8AC3E}">
        <p14:creationId xmlns:p14="http://schemas.microsoft.com/office/powerpoint/2010/main" val="34403217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FB102-422A-4DA5-9763-5AC28C6D69EE}"/>
              </a:ext>
            </a:extLst>
          </p:cNvPr>
          <p:cNvSpPr>
            <a:spLocks noGrp="1"/>
          </p:cNvSpPr>
          <p:nvPr>
            <p:ph type="title"/>
          </p:nvPr>
        </p:nvSpPr>
        <p:spPr/>
        <p:txBody>
          <a:bodyPr/>
          <a:lstStyle/>
          <a:p>
            <a:r>
              <a:rPr lang="en-US" b="1" dirty="0">
                <a:solidFill>
                  <a:schemeClr val="tx2"/>
                </a:solidFill>
              </a:rPr>
              <a:t>Patient Navigation</a:t>
            </a:r>
          </a:p>
        </p:txBody>
      </p:sp>
      <p:sp>
        <p:nvSpPr>
          <p:cNvPr id="3" name="Content Placeholder 2">
            <a:extLst>
              <a:ext uri="{FF2B5EF4-FFF2-40B4-BE49-F238E27FC236}">
                <a16:creationId xmlns:a16="http://schemas.microsoft.com/office/drawing/2014/main" id="{3F7EDEB8-5FD0-442B-934B-2093B777066D}"/>
              </a:ext>
            </a:extLst>
          </p:cNvPr>
          <p:cNvSpPr>
            <a:spLocks noGrp="1"/>
          </p:cNvSpPr>
          <p:nvPr>
            <p:ph idx="1"/>
          </p:nvPr>
        </p:nvSpPr>
        <p:spPr>
          <a:xfrm>
            <a:off x="737420" y="1825624"/>
            <a:ext cx="5870770" cy="4870143"/>
          </a:xfrm>
        </p:spPr>
        <p:txBody>
          <a:bodyPr>
            <a:normAutofit fontScale="62500" lnSpcReduction="20000"/>
          </a:bodyPr>
          <a:lstStyle/>
          <a:p>
            <a:r>
              <a:rPr lang="en-US" dirty="0"/>
              <a:t>What is the focus of patient navigation?</a:t>
            </a:r>
          </a:p>
          <a:p>
            <a:pPr lvl="1"/>
            <a:r>
              <a:rPr lang="en-US" i="1" dirty="0"/>
              <a:t>“None at this time.”</a:t>
            </a:r>
            <a:endParaRPr lang="en-US" i="1" dirty="0">
              <a:solidFill>
                <a:srgbClr val="0070C0"/>
              </a:solidFill>
            </a:endParaRPr>
          </a:p>
          <a:p>
            <a:r>
              <a:rPr lang="en-US" dirty="0"/>
              <a:t>Chronic care specialists (employees) are responsible for delivering navigation to services </a:t>
            </a:r>
          </a:p>
          <a:p>
            <a:pPr lvl="1"/>
            <a:r>
              <a:rPr lang="en-US" dirty="0"/>
              <a:t>This service is only available to a small percentage of the patient population. </a:t>
            </a:r>
          </a:p>
          <a:p>
            <a:r>
              <a:rPr lang="en-US" dirty="0"/>
              <a:t>Patent-care medical model form collects need assessment-related information about the patient population.</a:t>
            </a:r>
          </a:p>
          <a:p>
            <a:r>
              <a:rPr lang="en-US" dirty="0"/>
              <a:t>No designated patient navigators, but all employees at the clinic serve as navigators to available services  </a:t>
            </a:r>
          </a:p>
          <a:p>
            <a:r>
              <a:rPr lang="en-US" dirty="0"/>
              <a:t>Clinic plans to have PDSAs to increase CRCS</a:t>
            </a:r>
          </a:p>
          <a:p>
            <a:pPr marL="0" indent="0">
              <a:buNone/>
            </a:pPr>
            <a:endParaRPr lang="en-US" dirty="0">
              <a:solidFill>
                <a:schemeClr val="accent2"/>
              </a:solidFill>
            </a:endParaRPr>
          </a:p>
          <a:p>
            <a:pPr marL="0" indent="0">
              <a:buNone/>
            </a:pPr>
            <a:r>
              <a:rPr lang="en-US" dirty="0">
                <a:solidFill>
                  <a:schemeClr val="accent2"/>
                </a:solidFill>
              </a:rPr>
              <a:t>System level barriers and facilitators to implement:</a:t>
            </a:r>
          </a:p>
          <a:p>
            <a:pPr lvl="1"/>
            <a:r>
              <a:rPr lang="en-US" dirty="0"/>
              <a:t>No CHW or Health educator in-house</a:t>
            </a:r>
          </a:p>
          <a:p>
            <a:pPr lvl="2"/>
            <a:r>
              <a:rPr lang="en-US" dirty="0"/>
              <a:t>Designate someone to fill that role.</a:t>
            </a:r>
          </a:p>
          <a:p>
            <a:pPr lvl="1"/>
            <a:r>
              <a:rPr lang="en-US" dirty="0"/>
              <a:t>Communicate the need to leadership for this role to be filled for the organization’s benefit.</a:t>
            </a:r>
          </a:p>
          <a:p>
            <a:pPr lvl="1"/>
            <a:r>
              <a:rPr lang="en-US" dirty="0"/>
              <a:t> Continued health education/ literacy for the population is still a major issue</a:t>
            </a:r>
          </a:p>
        </p:txBody>
      </p:sp>
      <p:graphicFrame>
        <p:nvGraphicFramePr>
          <p:cNvPr id="4" name="Table 3">
            <a:extLst>
              <a:ext uri="{FF2B5EF4-FFF2-40B4-BE49-F238E27FC236}">
                <a16:creationId xmlns:a16="http://schemas.microsoft.com/office/drawing/2014/main" id="{C660FC37-10BC-49CD-8CF2-2642E1ADC3BC}"/>
              </a:ext>
            </a:extLst>
          </p:cNvPr>
          <p:cNvGraphicFramePr>
            <a:graphicFrameLocks noGrp="1"/>
          </p:cNvGraphicFramePr>
          <p:nvPr>
            <p:extLst>
              <p:ext uri="{D42A27DB-BD31-4B8C-83A1-F6EECF244321}">
                <p14:modId xmlns:p14="http://schemas.microsoft.com/office/powerpoint/2010/main" val="4019677813"/>
              </p:ext>
            </p:extLst>
          </p:nvPr>
        </p:nvGraphicFramePr>
        <p:xfrm>
          <a:off x="6988629" y="1311869"/>
          <a:ext cx="4699726" cy="3680301"/>
        </p:xfrm>
        <a:graphic>
          <a:graphicData uri="http://schemas.openxmlformats.org/drawingml/2006/table">
            <a:tbl>
              <a:tblPr firstRow="1" bandRow="1">
                <a:tableStyleId>{5C22544A-7EE6-4342-B048-85BDC9FD1C3A}</a:tableStyleId>
              </a:tblPr>
              <a:tblGrid>
                <a:gridCol w="2991393">
                  <a:extLst>
                    <a:ext uri="{9D8B030D-6E8A-4147-A177-3AD203B41FA5}">
                      <a16:colId xmlns:a16="http://schemas.microsoft.com/office/drawing/2014/main" val="1301171575"/>
                    </a:ext>
                  </a:extLst>
                </a:gridCol>
                <a:gridCol w="1708333">
                  <a:extLst>
                    <a:ext uri="{9D8B030D-6E8A-4147-A177-3AD203B41FA5}">
                      <a16:colId xmlns:a16="http://schemas.microsoft.com/office/drawing/2014/main" val="961307511"/>
                    </a:ext>
                  </a:extLst>
                </a:gridCol>
              </a:tblGrid>
              <a:tr h="662781">
                <a:tc>
                  <a:txBody>
                    <a:bodyPr/>
                    <a:lstStyle/>
                    <a:p>
                      <a:pPr algn="ctr"/>
                      <a:r>
                        <a:rPr lang="en-US" sz="1400" dirty="0"/>
                        <a:t>Patient Navigation</a:t>
                      </a:r>
                    </a:p>
                  </a:txBody>
                  <a:tcPr anchor="ctr"/>
                </a:tc>
                <a:tc>
                  <a:txBody>
                    <a:bodyPr/>
                    <a:lstStyle/>
                    <a:p>
                      <a:pPr algn="ctr"/>
                      <a:r>
                        <a:rPr lang="en-US" sz="1400" dirty="0"/>
                        <a:t># of patients</a:t>
                      </a:r>
                    </a:p>
                  </a:txBody>
                  <a:tcPr anchor="ctr"/>
                </a:tc>
                <a:extLst>
                  <a:ext uri="{0D108BD9-81ED-4DB2-BD59-A6C34878D82A}">
                    <a16:rowId xmlns:a16="http://schemas.microsoft.com/office/drawing/2014/main" val="12204649"/>
                  </a:ext>
                </a:extLst>
              </a:tr>
              <a:tr h="1005840">
                <a:tc>
                  <a:txBody>
                    <a:bodyPr/>
                    <a:lstStyle/>
                    <a:p>
                      <a:r>
                        <a:rPr lang="en-US" sz="1400" dirty="0"/>
                        <a:t>Follow-up calls delivered to patients (total) for abnormal CRCS</a:t>
                      </a:r>
                    </a:p>
                  </a:txBody>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400" dirty="0"/>
                        <a:t>Unknown</a:t>
                      </a:r>
                      <a:endParaRPr lang="en-US" sz="1400" dirty="0">
                        <a:solidFill>
                          <a:srgbClr val="0070C0"/>
                        </a:solidFill>
                      </a:endParaRPr>
                    </a:p>
                    <a:p>
                      <a:pPr marL="0" marR="0" lvl="0" indent="0" algn="ctr" defTabSz="914377" rtl="0" eaLnBrk="1" fontAlgn="auto" latinLnBrk="0" hangingPunct="1">
                        <a:lnSpc>
                          <a:spcPct val="100000"/>
                        </a:lnSpc>
                        <a:spcBef>
                          <a:spcPts val="0"/>
                        </a:spcBef>
                        <a:spcAft>
                          <a:spcPts val="0"/>
                        </a:spcAft>
                        <a:buClrTx/>
                        <a:buSzTx/>
                        <a:buFontTx/>
                        <a:buNone/>
                        <a:tabLst/>
                        <a:defRPr/>
                      </a:pPr>
                      <a:endParaRPr lang="en-US" sz="1400" dirty="0"/>
                    </a:p>
                    <a:p>
                      <a:pPr algn="ctr"/>
                      <a:endParaRPr lang="en-US" sz="1400" dirty="0"/>
                    </a:p>
                  </a:txBody>
                  <a:tcPr/>
                </a:tc>
                <a:extLst>
                  <a:ext uri="{0D108BD9-81ED-4DB2-BD59-A6C34878D82A}">
                    <a16:rowId xmlns:a16="http://schemas.microsoft.com/office/drawing/2014/main" val="1033202472"/>
                  </a:ext>
                </a:extLst>
              </a:tr>
              <a:tr h="100584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400" dirty="0"/>
                        <a:t>Follow-up calls delivered to patients (unique) for abnormal colorectal cancer screening</a:t>
                      </a:r>
                    </a:p>
                  </a:txBody>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400" dirty="0"/>
                        <a:t>Unknown</a:t>
                      </a:r>
                      <a:endParaRPr lang="en-US" sz="1400" dirty="0">
                        <a:solidFill>
                          <a:srgbClr val="0070C0"/>
                        </a:solidFill>
                      </a:endParaRPr>
                    </a:p>
                    <a:p>
                      <a:pPr algn="ctr"/>
                      <a:endParaRPr lang="en-US" sz="1400" dirty="0"/>
                    </a:p>
                  </a:txBody>
                  <a:tcPr/>
                </a:tc>
                <a:extLst>
                  <a:ext uri="{0D108BD9-81ED-4DB2-BD59-A6C34878D82A}">
                    <a16:rowId xmlns:a16="http://schemas.microsoft.com/office/drawing/2014/main" val="270331648"/>
                  </a:ext>
                </a:extLst>
              </a:tr>
              <a:tr h="1005840">
                <a:tc>
                  <a:txBody>
                    <a:bodyPr/>
                    <a:lstStyle/>
                    <a:p>
                      <a:r>
                        <a:rPr lang="en-US" sz="1400" dirty="0"/>
                        <a:t>Patients receiving navigation support to colonoscopy after abnormal colorectal cancer screening</a:t>
                      </a:r>
                    </a:p>
                  </a:txBody>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400" dirty="0"/>
                        <a:t>Unknown</a:t>
                      </a:r>
                      <a:endParaRPr lang="en-US" sz="1400" dirty="0">
                        <a:solidFill>
                          <a:srgbClr val="0070C0"/>
                        </a:solidFill>
                      </a:endParaRPr>
                    </a:p>
                    <a:p>
                      <a:pPr algn="ctr"/>
                      <a:endParaRPr lang="en-US" sz="1400" dirty="0"/>
                    </a:p>
                  </a:txBody>
                  <a:tcPr/>
                </a:tc>
                <a:extLst>
                  <a:ext uri="{0D108BD9-81ED-4DB2-BD59-A6C34878D82A}">
                    <a16:rowId xmlns:a16="http://schemas.microsoft.com/office/drawing/2014/main" val="1032876366"/>
                  </a:ext>
                </a:extLst>
              </a:tr>
            </a:tbl>
          </a:graphicData>
        </a:graphic>
      </p:graphicFrame>
    </p:spTree>
    <p:extLst>
      <p:ext uri="{BB962C8B-B14F-4D97-AF65-F5344CB8AC3E}">
        <p14:creationId xmlns:p14="http://schemas.microsoft.com/office/powerpoint/2010/main" val="27415531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FB102-422A-4DA5-9763-5AC28C6D69EE}"/>
              </a:ext>
            </a:extLst>
          </p:cNvPr>
          <p:cNvSpPr>
            <a:spLocks noGrp="1"/>
          </p:cNvSpPr>
          <p:nvPr>
            <p:ph type="title"/>
          </p:nvPr>
        </p:nvSpPr>
        <p:spPr/>
        <p:txBody>
          <a:bodyPr/>
          <a:lstStyle/>
          <a:p>
            <a:r>
              <a:rPr lang="en-US" b="1" dirty="0">
                <a:solidFill>
                  <a:schemeClr val="tx2"/>
                </a:solidFill>
              </a:rPr>
              <a:t>Other Strategies Used</a:t>
            </a:r>
          </a:p>
        </p:txBody>
      </p:sp>
      <p:sp>
        <p:nvSpPr>
          <p:cNvPr id="3" name="Content Placeholder 2">
            <a:extLst>
              <a:ext uri="{FF2B5EF4-FFF2-40B4-BE49-F238E27FC236}">
                <a16:creationId xmlns:a16="http://schemas.microsoft.com/office/drawing/2014/main" id="{3F7EDEB8-5FD0-442B-934B-2093B777066D}"/>
              </a:ext>
            </a:extLst>
          </p:cNvPr>
          <p:cNvSpPr>
            <a:spLocks noGrp="1"/>
          </p:cNvSpPr>
          <p:nvPr>
            <p:ph idx="1"/>
          </p:nvPr>
        </p:nvSpPr>
        <p:spPr>
          <a:xfrm>
            <a:off x="648929" y="1582994"/>
            <a:ext cx="10894142" cy="5275005"/>
          </a:xfrm>
        </p:spPr>
        <p:txBody>
          <a:bodyPr>
            <a:normAutofit fontScale="70000" lnSpcReduction="20000"/>
          </a:bodyPr>
          <a:lstStyle/>
          <a:p>
            <a:r>
              <a:rPr lang="en-US" dirty="0"/>
              <a:t>Utilization of a chronic care specialist</a:t>
            </a:r>
          </a:p>
          <a:p>
            <a:pPr lvl="1"/>
            <a:r>
              <a:rPr lang="en-US" dirty="0"/>
              <a:t>Specialty case management, available to a small percentage of the population.</a:t>
            </a:r>
          </a:p>
          <a:p>
            <a:r>
              <a:rPr lang="en-US" dirty="0"/>
              <a:t>Staff education to promote CRCS </a:t>
            </a:r>
          </a:p>
          <a:p>
            <a:pPr lvl="1"/>
            <a:r>
              <a:rPr lang="en-US" dirty="0"/>
              <a:t>Onboarding education</a:t>
            </a:r>
          </a:p>
          <a:p>
            <a:pPr lvl="1"/>
            <a:r>
              <a:rPr lang="en-US" dirty="0"/>
              <a:t>Quality Workshops</a:t>
            </a:r>
          </a:p>
          <a:p>
            <a:pPr lvl="1"/>
            <a:r>
              <a:rPr lang="en-US" dirty="0"/>
              <a:t>Annual Training</a:t>
            </a:r>
          </a:p>
          <a:p>
            <a:pPr lvl="1"/>
            <a:r>
              <a:rPr lang="en-US" dirty="0"/>
              <a:t>Scorecard/ Annual Review </a:t>
            </a:r>
          </a:p>
          <a:p>
            <a:r>
              <a:rPr lang="en-US" dirty="0"/>
              <a:t>Continued support from clinic staff, leadership, and administration (e.g. director of nurses) of CRCS improvement initiatives.</a:t>
            </a:r>
          </a:p>
          <a:p>
            <a:r>
              <a:rPr lang="en-US" dirty="0"/>
              <a:t>Utilization of global alerts via HER</a:t>
            </a:r>
          </a:p>
          <a:p>
            <a:r>
              <a:rPr lang="en-US" dirty="0"/>
              <a:t>Rapport established with Cologuard representative.</a:t>
            </a:r>
          </a:p>
          <a:p>
            <a:pPr marL="0" indent="0">
              <a:buNone/>
            </a:pPr>
            <a:endParaRPr lang="en-US" dirty="0">
              <a:solidFill>
                <a:schemeClr val="accent2"/>
              </a:solidFill>
            </a:endParaRPr>
          </a:p>
          <a:p>
            <a:pPr marL="0" indent="0">
              <a:buNone/>
            </a:pPr>
            <a:r>
              <a:rPr lang="en-US" dirty="0">
                <a:solidFill>
                  <a:schemeClr val="accent2"/>
                </a:solidFill>
              </a:rPr>
              <a:t>System level barriers and facilitators to implement</a:t>
            </a:r>
          </a:p>
          <a:p>
            <a:pPr lvl="1"/>
            <a:r>
              <a:rPr lang="en-US" dirty="0"/>
              <a:t>More time allotted for patient education </a:t>
            </a:r>
          </a:p>
          <a:p>
            <a:pPr lvl="1"/>
            <a:r>
              <a:rPr lang="en-US" dirty="0"/>
              <a:t>Increasing quantity/ quality of educational materials available to the patients </a:t>
            </a:r>
          </a:p>
          <a:p>
            <a:pPr lvl="2"/>
            <a:r>
              <a:rPr lang="en-US" dirty="0"/>
              <a:t>Printed</a:t>
            </a:r>
          </a:p>
          <a:p>
            <a:pPr lvl="2"/>
            <a:r>
              <a:rPr lang="en-US" dirty="0"/>
              <a:t>Small Media</a:t>
            </a:r>
          </a:p>
          <a:p>
            <a:pPr lvl="2"/>
            <a:r>
              <a:rPr lang="en-US" dirty="0"/>
              <a:t>Patient Portal </a:t>
            </a:r>
          </a:p>
          <a:p>
            <a:pPr lvl="1"/>
            <a:r>
              <a:rPr lang="en-US" dirty="0"/>
              <a:t>Improved CRCS Clinic Workflow</a:t>
            </a:r>
          </a:p>
          <a:p>
            <a:endParaRPr lang="en-US" dirty="0"/>
          </a:p>
        </p:txBody>
      </p:sp>
    </p:spTree>
    <p:extLst>
      <p:ext uri="{BB962C8B-B14F-4D97-AF65-F5344CB8AC3E}">
        <p14:creationId xmlns:p14="http://schemas.microsoft.com/office/powerpoint/2010/main" val="42862542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C54E4-F41B-4158-8CD7-F46BE8D97C1F}"/>
              </a:ext>
            </a:extLst>
          </p:cNvPr>
          <p:cNvSpPr>
            <a:spLocks noGrp="1"/>
          </p:cNvSpPr>
          <p:nvPr>
            <p:ph type="title"/>
          </p:nvPr>
        </p:nvSpPr>
        <p:spPr/>
        <p:txBody>
          <a:bodyPr/>
          <a:lstStyle/>
          <a:p>
            <a:r>
              <a:rPr lang="en-US" b="1" dirty="0">
                <a:solidFill>
                  <a:schemeClr val="tx2"/>
                </a:solidFill>
              </a:rPr>
              <a:t>Impact of Covid-19</a:t>
            </a:r>
          </a:p>
        </p:txBody>
      </p:sp>
      <p:sp>
        <p:nvSpPr>
          <p:cNvPr id="3" name="Content Placeholder 2">
            <a:extLst>
              <a:ext uri="{FF2B5EF4-FFF2-40B4-BE49-F238E27FC236}">
                <a16:creationId xmlns:a16="http://schemas.microsoft.com/office/drawing/2014/main" id="{2CC45326-48C1-4E51-9C9B-B3512B06FB39}"/>
              </a:ext>
            </a:extLst>
          </p:cNvPr>
          <p:cNvSpPr>
            <a:spLocks noGrp="1"/>
          </p:cNvSpPr>
          <p:nvPr>
            <p:ph idx="1"/>
          </p:nvPr>
        </p:nvSpPr>
        <p:spPr/>
        <p:txBody>
          <a:bodyPr>
            <a:normAutofit lnSpcReduction="10000"/>
          </a:bodyPr>
          <a:lstStyle/>
          <a:p>
            <a:pPr marL="0" indent="0">
              <a:buNone/>
            </a:pPr>
            <a:r>
              <a:rPr lang="en-US" dirty="0"/>
              <a:t>Ellington Clinic did not close, or reduce hours. </a:t>
            </a:r>
          </a:p>
          <a:p>
            <a:r>
              <a:rPr lang="en-US" dirty="0"/>
              <a:t>Telehealth was provided to patients.</a:t>
            </a:r>
          </a:p>
          <a:p>
            <a:r>
              <a:rPr lang="en-US" dirty="0"/>
              <a:t>No referrals for screening colonoscopy </a:t>
            </a:r>
          </a:p>
          <a:p>
            <a:r>
              <a:rPr lang="en-US" dirty="0"/>
              <a:t>No referrals for follow-up colonoscopy </a:t>
            </a:r>
          </a:p>
          <a:p>
            <a:r>
              <a:rPr lang="en-US" dirty="0"/>
              <a:t>Patients canceled appointments </a:t>
            </a:r>
          </a:p>
          <a:p>
            <a:r>
              <a:rPr lang="en-US" dirty="0"/>
              <a:t>Patients were fearful of getting COVID-19</a:t>
            </a:r>
          </a:p>
          <a:p>
            <a:r>
              <a:rPr lang="en-US" dirty="0"/>
              <a:t>Patient volume (restrictions due to COVID-19)</a:t>
            </a:r>
          </a:p>
          <a:p>
            <a:r>
              <a:rPr lang="en-US" dirty="0"/>
              <a:t>Limited clinic access to conduct CRCS colonoscopies </a:t>
            </a:r>
          </a:p>
          <a:p>
            <a:pPr lvl="1"/>
            <a:r>
              <a:rPr lang="en-US" dirty="0"/>
              <a:t>No handing out of FOBTs </a:t>
            </a:r>
          </a:p>
          <a:p>
            <a:pPr lvl="1"/>
            <a:endParaRPr lang="en-US" dirty="0"/>
          </a:p>
          <a:p>
            <a:endParaRPr lang="en-US" dirty="0"/>
          </a:p>
        </p:txBody>
      </p:sp>
    </p:spTree>
    <p:extLst>
      <p:ext uri="{BB962C8B-B14F-4D97-AF65-F5344CB8AC3E}">
        <p14:creationId xmlns:p14="http://schemas.microsoft.com/office/powerpoint/2010/main" val="11695259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BF591-7F3F-4E7B-B097-5DAFB6055B40}"/>
              </a:ext>
            </a:extLst>
          </p:cNvPr>
          <p:cNvSpPr>
            <a:spLocks noGrp="1"/>
          </p:cNvSpPr>
          <p:nvPr>
            <p:ph type="title"/>
          </p:nvPr>
        </p:nvSpPr>
        <p:spPr/>
        <p:txBody>
          <a:bodyPr/>
          <a:lstStyle/>
          <a:p>
            <a:r>
              <a:rPr lang="en-US" b="1" dirty="0"/>
              <a:t>Strategies to Implement</a:t>
            </a:r>
          </a:p>
        </p:txBody>
      </p:sp>
    </p:spTree>
    <p:extLst>
      <p:ext uri="{BB962C8B-B14F-4D97-AF65-F5344CB8AC3E}">
        <p14:creationId xmlns:p14="http://schemas.microsoft.com/office/powerpoint/2010/main" val="580313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13441-2FFE-4666-B3DA-493A44CD0390}"/>
              </a:ext>
            </a:extLst>
          </p:cNvPr>
          <p:cNvSpPr>
            <a:spLocks noGrp="1"/>
          </p:cNvSpPr>
          <p:nvPr>
            <p:ph type="title"/>
          </p:nvPr>
        </p:nvSpPr>
        <p:spPr/>
        <p:txBody>
          <a:bodyPr/>
          <a:lstStyle/>
          <a:p>
            <a:r>
              <a:rPr lang="en-US" b="1" dirty="0">
                <a:solidFill>
                  <a:schemeClr val="tx2"/>
                </a:solidFill>
              </a:rPr>
              <a:t>Patient Reminders </a:t>
            </a:r>
          </a:p>
        </p:txBody>
      </p:sp>
      <p:sp>
        <p:nvSpPr>
          <p:cNvPr id="6" name="Content Placeholder 5">
            <a:extLst>
              <a:ext uri="{FF2B5EF4-FFF2-40B4-BE49-F238E27FC236}">
                <a16:creationId xmlns:a16="http://schemas.microsoft.com/office/drawing/2014/main" id="{03F954B5-D90A-45D5-B4D8-9596228E0687}"/>
              </a:ext>
            </a:extLst>
          </p:cNvPr>
          <p:cNvSpPr>
            <a:spLocks noGrp="1"/>
          </p:cNvSpPr>
          <p:nvPr>
            <p:ph sz="half" idx="1"/>
          </p:nvPr>
        </p:nvSpPr>
        <p:spPr>
          <a:xfrm>
            <a:off x="838199" y="1825625"/>
            <a:ext cx="5466347" cy="4351338"/>
          </a:xfrm>
        </p:spPr>
        <p:txBody>
          <a:bodyPr>
            <a:normAutofit fontScale="85000" lnSpcReduction="20000"/>
          </a:bodyPr>
          <a:lstStyle/>
          <a:p>
            <a:pPr marL="0" indent="0">
              <a:buNone/>
            </a:pPr>
            <a:r>
              <a:rPr lang="en-US" b="1" dirty="0"/>
              <a:t>Using Provider Reminder</a:t>
            </a:r>
          </a:p>
          <a:p>
            <a:r>
              <a:rPr lang="en-US" dirty="0"/>
              <a:t>Identify patients that need CRCS reminders (EHR team)</a:t>
            </a:r>
          </a:p>
          <a:p>
            <a:r>
              <a:rPr lang="en-US" dirty="0"/>
              <a:t>Deliver patient reminders</a:t>
            </a:r>
          </a:p>
          <a:p>
            <a:r>
              <a:rPr lang="en-US" dirty="0"/>
              <a:t>Track delivery of reminders</a:t>
            </a:r>
          </a:p>
          <a:p>
            <a:pPr marL="0" indent="0">
              <a:buNone/>
            </a:pPr>
            <a:r>
              <a:rPr lang="en-US" b="1" dirty="0"/>
              <a:t>Installing a Provider Reminder system</a:t>
            </a:r>
          </a:p>
          <a:p>
            <a:r>
              <a:rPr lang="en-US" dirty="0"/>
              <a:t>Determine best method for reminders</a:t>
            </a:r>
          </a:p>
          <a:p>
            <a:r>
              <a:rPr lang="en-US" dirty="0"/>
              <a:t>Decide on frequency of reminders</a:t>
            </a:r>
          </a:p>
          <a:p>
            <a:r>
              <a:rPr lang="en-US" dirty="0"/>
              <a:t>Process for patient call backs</a:t>
            </a:r>
          </a:p>
          <a:p>
            <a:r>
              <a:rPr lang="en-US" dirty="0"/>
              <a:t>Develop/Adopt/Translate messaging for reminders </a:t>
            </a:r>
          </a:p>
          <a:p>
            <a:r>
              <a:rPr lang="en-US" dirty="0"/>
              <a:t>Provide training</a:t>
            </a:r>
          </a:p>
          <a:p>
            <a:endParaRPr lang="en-US" dirty="0"/>
          </a:p>
        </p:txBody>
      </p:sp>
      <p:sp>
        <p:nvSpPr>
          <p:cNvPr id="7" name="Flowchart: Alternate Process 6">
            <a:extLst>
              <a:ext uri="{FF2B5EF4-FFF2-40B4-BE49-F238E27FC236}">
                <a16:creationId xmlns:a16="http://schemas.microsoft.com/office/drawing/2014/main" id="{0084CBCD-2A7B-4F44-8118-B84019AB140E}"/>
              </a:ext>
            </a:extLst>
          </p:cNvPr>
          <p:cNvSpPr/>
          <p:nvPr/>
        </p:nvSpPr>
        <p:spPr>
          <a:xfrm>
            <a:off x="6851573" y="1578749"/>
            <a:ext cx="4502227" cy="3700501"/>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2400" b="1" u="sng" dirty="0"/>
              <a:t>Patient Reminder Methods</a:t>
            </a:r>
          </a:p>
          <a:p>
            <a:pPr marL="742950" lvl="1" indent="-285750">
              <a:buFont typeface="Arial" panose="020B0604020202020204" pitchFamily="34" charset="0"/>
              <a:buChar char="•"/>
            </a:pPr>
            <a:r>
              <a:rPr lang="en-US" sz="2400" dirty="0"/>
              <a:t>Mailed </a:t>
            </a:r>
          </a:p>
          <a:p>
            <a:pPr marL="742950" lvl="1" indent="-285750">
              <a:buFont typeface="Arial" panose="020B0604020202020204" pitchFamily="34" charset="0"/>
              <a:buChar char="•"/>
            </a:pPr>
            <a:r>
              <a:rPr lang="en-US" sz="2400" dirty="0"/>
              <a:t>E-Mail</a:t>
            </a:r>
          </a:p>
          <a:p>
            <a:pPr marL="742950" lvl="1" indent="-285750">
              <a:buFont typeface="Arial" panose="020B0604020202020204" pitchFamily="34" charset="0"/>
              <a:buChar char="•"/>
            </a:pPr>
            <a:r>
              <a:rPr lang="en-US" sz="2400" dirty="0"/>
              <a:t>Patient portal</a:t>
            </a:r>
          </a:p>
          <a:p>
            <a:pPr marL="742950" lvl="1" indent="-285750">
              <a:buFont typeface="Arial" panose="020B0604020202020204" pitchFamily="34" charset="0"/>
              <a:buChar char="•"/>
            </a:pPr>
            <a:r>
              <a:rPr lang="en-US" sz="2400" dirty="0"/>
              <a:t>Automated Phone call </a:t>
            </a:r>
          </a:p>
          <a:p>
            <a:pPr marL="742950" lvl="1" indent="-285750">
              <a:buFont typeface="Arial" panose="020B0604020202020204" pitchFamily="34" charset="0"/>
              <a:buChar char="•"/>
            </a:pPr>
            <a:r>
              <a:rPr lang="en-US" sz="2400" dirty="0"/>
              <a:t>Manual Phone call </a:t>
            </a:r>
          </a:p>
          <a:p>
            <a:pPr marL="742950" lvl="1" indent="-285750">
              <a:buFont typeface="Arial" panose="020B0604020202020204" pitchFamily="34" charset="0"/>
              <a:buChar char="•"/>
            </a:pPr>
            <a:r>
              <a:rPr lang="en-US" sz="2400" dirty="0"/>
              <a:t>Text messaging</a:t>
            </a:r>
          </a:p>
        </p:txBody>
      </p:sp>
    </p:spTree>
    <p:extLst>
      <p:ext uri="{BB962C8B-B14F-4D97-AF65-F5344CB8AC3E}">
        <p14:creationId xmlns:p14="http://schemas.microsoft.com/office/powerpoint/2010/main" val="28450363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13441-2FFE-4666-B3DA-493A44CD0390}"/>
              </a:ext>
            </a:extLst>
          </p:cNvPr>
          <p:cNvSpPr>
            <a:spLocks noGrp="1"/>
          </p:cNvSpPr>
          <p:nvPr>
            <p:ph type="title"/>
          </p:nvPr>
        </p:nvSpPr>
        <p:spPr/>
        <p:txBody>
          <a:bodyPr/>
          <a:lstStyle/>
          <a:p>
            <a:r>
              <a:rPr lang="en-US" b="1" dirty="0">
                <a:solidFill>
                  <a:schemeClr val="tx2"/>
                </a:solidFill>
              </a:rPr>
              <a:t>Provider Reminders </a:t>
            </a:r>
          </a:p>
        </p:txBody>
      </p:sp>
      <p:graphicFrame>
        <p:nvGraphicFramePr>
          <p:cNvPr id="13" name="Diagram 12">
            <a:extLst>
              <a:ext uri="{FF2B5EF4-FFF2-40B4-BE49-F238E27FC236}">
                <a16:creationId xmlns:a16="http://schemas.microsoft.com/office/drawing/2014/main" id="{2B3FD89E-77F3-4F28-9F66-133F10DD3486}"/>
              </a:ext>
            </a:extLst>
          </p:cNvPr>
          <p:cNvGraphicFramePr/>
          <p:nvPr>
            <p:extLst>
              <p:ext uri="{D42A27DB-BD31-4B8C-83A1-F6EECF244321}">
                <p14:modId xmlns:p14="http://schemas.microsoft.com/office/powerpoint/2010/main" val="3867816326"/>
              </p:ext>
            </p:extLst>
          </p:nvPr>
        </p:nvGraphicFramePr>
        <p:xfrm>
          <a:off x="1366090" y="1690692"/>
          <a:ext cx="9188067" cy="44216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35251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13441-2FFE-4666-B3DA-493A44CD0390}"/>
              </a:ext>
            </a:extLst>
          </p:cNvPr>
          <p:cNvSpPr>
            <a:spLocks noGrp="1"/>
          </p:cNvSpPr>
          <p:nvPr>
            <p:ph type="title"/>
          </p:nvPr>
        </p:nvSpPr>
        <p:spPr/>
        <p:txBody>
          <a:bodyPr/>
          <a:lstStyle/>
          <a:p>
            <a:r>
              <a:rPr lang="en-US" b="1" dirty="0">
                <a:solidFill>
                  <a:schemeClr val="tx2"/>
                </a:solidFill>
              </a:rPr>
              <a:t>Provider Assessment and Feedback</a:t>
            </a:r>
          </a:p>
        </p:txBody>
      </p:sp>
      <p:sp>
        <p:nvSpPr>
          <p:cNvPr id="3" name="Content Placeholder 2">
            <a:extLst>
              <a:ext uri="{FF2B5EF4-FFF2-40B4-BE49-F238E27FC236}">
                <a16:creationId xmlns:a16="http://schemas.microsoft.com/office/drawing/2014/main" id="{DFA9F472-611F-4D0B-8442-56E30B16A1B7}"/>
              </a:ext>
            </a:extLst>
          </p:cNvPr>
          <p:cNvSpPr>
            <a:spLocks noGrp="1"/>
          </p:cNvSpPr>
          <p:nvPr>
            <p:ph sz="half" idx="1"/>
          </p:nvPr>
        </p:nvSpPr>
        <p:spPr/>
        <p:txBody>
          <a:bodyPr>
            <a:normAutofit fontScale="70000" lnSpcReduction="20000"/>
          </a:bodyPr>
          <a:lstStyle/>
          <a:p>
            <a:pPr marL="0" indent="0">
              <a:buNone/>
            </a:pPr>
            <a:r>
              <a:rPr lang="en-US" b="1" dirty="0"/>
              <a:t>Using Provider A&amp;F </a:t>
            </a:r>
            <a:endParaRPr lang="en-US" dirty="0"/>
          </a:p>
          <a:p>
            <a:r>
              <a:rPr lang="en-US" dirty="0"/>
              <a:t>Buy in from leadership and providers</a:t>
            </a:r>
          </a:p>
          <a:p>
            <a:r>
              <a:rPr lang="en-US" dirty="0"/>
              <a:t>Identify patients by provider that are eligible and received an ordered for CRCS (EHR team)</a:t>
            </a:r>
          </a:p>
          <a:p>
            <a:r>
              <a:rPr lang="en-US" dirty="0"/>
              <a:t>Analysis of report by provider</a:t>
            </a:r>
          </a:p>
          <a:p>
            <a:r>
              <a:rPr lang="en-US" dirty="0"/>
              <a:t>Clinic leadership provide feedback to Providers</a:t>
            </a:r>
          </a:p>
          <a:p>
            <a:pPr marL="0" indent="0">
              <a:buNone/>
            </a:pPr>
            <a:r>
              <a:rPr lang="en-US" b="1" dirty="0"/>
              <a:t>Installing a Provider A&amp;F system</a:t>
            </a:r>
            <a:endParaRPr lang="en-US" dirty="0"/>
          </a:p>
          <a:p>
            <a:r>
              <a:rPr lang="en-US" dirty="0"/>
              <a:t>Determine delivery method and frequency of reports </a:t>
            </a:r>
          </a:p>
          <a:p>
            <a:r>
              <a:rPr lang="en-US" dirty="0"/>
              <a:t>Determine strategies to incentivize providers</a:t>
            </a:r>
          </a:p>
          <a:p>
            <a:pPr lvl="0"/>
            <a:r>
              <a:rPr lang="en-US" dirty="0"/>
              <a:t>Create template for A&amp;F report</a:t>
            </a:r>
          </a:p>
          <a:p>
            <a:r>
              <a:rPr lang="en-US" dirty="0"/>
              <a:t>Training on A&amp;F </a:t>
            </a:r>
          </a:p>
        </p:txBody>
      </p:sp>
      <p:sp>
        <p:nvSpPr>
          <p:cNvPr id="9" name="Rectangle: Rounded Corners 8">
            <a:extLst>
              <a:ext uri="{FF2B5EF4-FFF2-40B4-BE49-F238E27FC236}">
                <a16:creationId xmlns:a16="http://schemas.microsoft.com/office/drawing/2014/main" id="{2BFB6EB4-8861-4500-9B8F-C9244642131F}"/>
              </a:ext>
            </a:extLst>
          </p:cNvPr>
          <p:cNvSpPr/>
          <p:nvPr/>
        </p:nvSpPr>
        <p:spPr>
          <a:xfrm>
            <a:off x="6268598" y="1825625"/>
            <a:ext cx="4957590" cy="34184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189" lvl="1" indent="0">
              <a:buNone/>
            </a:pPr>
            <a:r>
              <a:rPr lang="en-US" sz="2400" dirty="0">
                <a:solidFill>
                  <a:schemeClr val="bg1"/>
                </a:solidFill>
              </a:rPr>
              <a:t>Steps for potential training</a:t>
            </a:r>
          </a:p>
          <a:p>
            <a:pPr marL="800100" lvl="1" indent="-342900">
              <a:buFont typeface="Arial" panose="020B0604020202020204" pitchFamily="34" charset="0"/>
              <a:buChar char="•"/>
            </a:pPr>
            <a:r>
              <a:rPr lang="en-US" sz="2000" dirty="0">
                <a:solidFill>
                  <a:schemeClr val="bg1"/>
                </a:solidFill>
              </a:rPr>
              <a:t>Examples of successful implementation </a:t>
            </a:r>
          </a:p>
          <a:p>
            <a:pPr marL="800100" lvl="1" indent="-342900">
              <a:buFont typeface="Arial" panose="020B0604020202020204" pitchFamily="34" charset="0"/>
              <a:buChar char="•"/>
            </a:pPr>
            <a:r>
              <a:rPr lang="en-US" sz="2000" dirty="0">
                <a:solidFill>
                  <a:schemeClr val="bg1"/>
                </a:solidFill>
              </a:rPr>
              <a:t>Outline of process</a:t>
            </a:r>
          </a:p>
          <a:p>
            <a:pPr marL="800100" lvl="1" indent="-342900">
              <a:buFont typeface="Arial" panose="020B0604020202020204" pitchFamily="34" charset="0"/>
              <a:buChar char="•"/>
            </a:pPr>
            <a:r>
              <a:rPr lang="en-US" sz="2000" dirty="0">
                <a:solidFill>
                  <a:schemeClr val="bg1"/>
                </a:solidFill>
              </a:rPr>
              <a:t>Recommend frequency of A&amp;F</a:t>
            </a:r>
          </a:p>
          <a:p>
            <a:pPr marL="800100" lvl="1" indent="-342900">
              <a:buFont typeface="Arial" panose="020B0604020202020204" pitchFamily="34" charset="0"/>
              <a:buChar char="•"/>
            </a:pPr>
            <a:r>
              <a:rPr lang="en-US" sz="2000" dirty="0">
                <a:solidFill>
                  <a:schemeClr val="bg1"/>
                </a:solidFill>
              </a:rPr>
              <a:t>Target setting</a:t>
            </a:r>
          </a:p>
          <a:p>
            <a:pPr marL="800100" lvl="1" indent="-342900">
              <a:buFont typeface="Arial" panose="020B0604020202020204" pitchFamily="34" charset="0"/>
              <a:buChar char="•"/>
            </a:pPr>
            <a:r>
              <a:rPr lang="en-US" sz="2000" dirty="0">
                <a:solidFill>
                  <a:schemeClr val="bg1"/>
                </a:solidFill>
              </a:rPr>
              <a:t>Format for providing feedback</a:t>
            </a:r>
          </a:p>
          <a:p>
            <a:pPr marL="800100" lvl="1" indent="-342900">
              <a:buFont typeface="Arial" panose="020B0604020202020204" pitchFamily="34" charset="0"/>
              <a:buChar char="•"/>
            </a:pPr>
            <a:r>
              <a:rPr lang="en-US" sz="2000" dirty="0">
                <a:solidFill>
                  <a:schemeClr val="bg1"/>
                </a:solidFill>
              </a:rPr>
              <a:t>Examples of motivation/incentives</a:t>
            </a:r>
          </a:p>
          <a:p>
            <a:pPr marL="800100" lvl="1" indent="-342900">
              <a:buFont typeface="Arial" panose="020B0604020202020204" pitchFamily="34" charset="0"/>
              <a:buChar char="•"/>
            </a:pPr>
            <a:r>
              <a:rPr lang="en-US" sz="2000" dirty="0">
                <a:solidFill>
                  <a:schemeClr val="bg1"/>
                </a:solidFill>
              </a:rPr>
              <a:t>Suggest goals</a:t>
            </a:r>
          </a:p>
        </p:txBody>
      </p:sp>
    </p:spTree>
    <p:extLst>
      <p:ext uri="{BB962C8B-B14F-4D97-AF65-F5344CB8AC3E}">
        <p14:creationId xmlns:p14="http://schemas.microsoft.com/office/powerpoint/2010/main" val="2203636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C858B-7769-4324-B71A-6A475A091857}"/>
              </a:ext>
            </a:extLst>
          </p:cNvPr>
          <p:cNvSpPr>
            <a:spLocks noGrp="1"/>
          </p:cNvSpPr>
          <p:nvPr>
            <p:ph type="title"/>
          </p:nvPr>
        </p:nvSpPr>
        <p:spPr/>
        <p:txBody>
          <a:bodyPr/>
          <a:lstStyle/>
          <a:p>
            <a:r>
              <a:rPr lang="en-US" b="1" dirty="0">
                <a:solidFill>
                  <a:schemeClr val="tx2"/>
                </a:solidFill>
              </a:rPr>
              <a:t>Analysis</a:t>
            </a:r>
          </a:p>
        </p:txBody>
      </p:sp>
      <p:sp>
        <p:nvSpPr>
          <p:cNvPr id="3" name="Content Placeholder 2">
            <a:extLst>
              <a:ext uri="{FF2B5EF4-FFF2-40B4-BE49-F238E27FC236}">
                <a16:creationId xmlns:a16="http://schemas.microsoft.com/office/drawing/2014/main" id="{5BF9D3A8-E7EB-4AAA-9F06-ACE4FC64C4E9}"/>
              </a:ext>
            </a:extLst>
          </p:cNvPr>
          <p:cNvSpPr>
            <a:spLocks noGrp="1"/>
          </p:cNvSpPr>
          <p:nvPr>
            <p:ph idx="1"/>
          </p:nvPr>
        </p:nvSpPr>
        <p:spPr/>
        <p:txBody>
          <a:bodyPr>
            <a:normAutofit/>
          </a:bodyPr>
          <a:lstStyle/>
          <a:p>
            <a:pPr marL="0" indent="0">
              <a:buNone/>
            </a:pPr>
            <a:r>
              <a:rPr lang="en-US" dirty="0"/>
              <a:t>We used an integrated systems framework (ISF) and constructs from behavioral health theories to guide the development and analysis of the clinic assessment. We used a mixed-methods approach to analyze clinic assessment data. Reviewing the survey data, we were able to develop descriptive statistics to gain an understanding of the clinic characteristics. The interviews were recorded, and transcription services was provided by a third-party vendor. Two independent reviewers used a deductive rapid qualitative analysis approach to identify themes that emerged in each of the interviews. </a:t>
            </a:r>
            <a:endParaRPr lang="en-US" dirty="0">
              <a:highlight>
                <a:srgbClr val="FFFF00"/>
              </a:highlight>
            </a:endParaRPr>
          </a:p>
        </p:txBody>
      </p:sp>
    </p:spTree>
    <p:extLst>
      <p:ext uri="{BB962C8B-B14F-4D97-AF65-F5344CB8AC3E}">
        <p14:creationId xmlns:p14="http://schemas.microsoft.com/office/powerpoint/2010/main" val="41791888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13441-2FFE-4666-B3DA-493A44CD0390}"/>
              </a:ext>
            </a:extLst>
          </p:cNvPr>
          <p:cNvSpPr>
            <a:spLocks noGrp="1"/>
          </p:cNvSpPr>
          <p:nvPr>
            <p:ph type="title"/>
          </p:nvPr>
        </p:nvSpPr>
        <p:spPr/>
        <p:txBody>
          <a:bodyPr/>
          <a:lstStyle/>
          <a:p>
            <a:r>
              <a:rPr lang="en-US" b="1" dirty="0">
                <a:solidFill>
                  <a:schemeClr val="tx2"/>
                </a:solidFill>
              </a:rPr>
              <a:t>Reducing Structural Barriers</a:t>
            </a:r>
          </a:p>
        </p:txBody>
      </p:sp>
      <p:sp>
        <p:nvSpPr>
          <p:cNvPr id="3" name="Content Placeholder 2">
            <a:extLst>
              <a:ext uri="{FF2B5EF4-FFF2-40B4-BE49-F238E27FC236}">
                <a16:creationId xmlns:a16="http://schemas.microsoft.com/office/drawing/2014/main" id="{DFA9F472-611F-4D0B-8442-56E30B16A1B7}"/>
              </a:ext>
            </a:extLst>
          </p:cNvPr>
          <p:cNvSpPr>
            <a:spLocks noGrp="1"/>
          </p:cNvSpPr>
          <p:nvPr>
            <p:ph idx="1"/>
          </p:nvPr>
        </p:nvSpPr>
        <p:spPr>
          <a:xfrm>
            <a:off x="838200" y="1740451"/>
            <a:ext cx="8327834" cy="2484121"/>
          </a:xfrm>
        </p:spPr>
        <p:txBody>
          <a:bodyPr>
            <a:normAutofit/>
          </a:bodyPr>
          <a:lstStyle/>
          <a:p>
            <a:r>
              <a:rPr lang="en-US" dirty="0"/>
              <a:t>Identify structural barriers</a:t>
            </a:r>
          </a:p>
          <a:p>
            <a:pPr lvl="0"/>
            <a:r>
              <a:rPr lang="en-US" dirty="0"/>
              <a:t>Decide what structural barrier to prioritize </a:t>
            </a:r>
          </a:p>
          <a:p>
            <a:r>
              <a:rPr lang="en-US" dirty="0"/>
              <a:t>Develop plan to address specific barriers</a:t>
            </a:r>
          </a:p>
          <a:p>
            <a:pPr marL="457189" lvl="1" indent="0">
              <a:buNone/>
            </a:pPr>
            <a:endParaRPr lang="en-US" dirty="0"/>
          </a:p>
        </p:txBody>
      </p:sp>
      <p:sp>
        <p:nvSpPr>
          <p:cNvPr id="4" name="Rectangle: Rounded Corners 3">
            <a:extLst>
              <a:ext uri="{FF2B5EF4-FFF2-40B4-BE49-F238E27FC236}">
                <a16:creationId xmlns:a16="http://schemas.microsoft.com/office/drawing/2014/main" id="{4C09F8EB-B911-4C09-A6FC-D63B325494C6}"/>
              </a:ext>
            </a:extLst>
          </p:cNvPr>
          <p:cNvSpPr/>
          <p:nvPr/>
        </p:nvSpPr>
        <p:spPr>
          <a:xfrm>
            <a:off x="469596" y="3816734"/>
            <a:ext cx="5453348" cy="2044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t>Transportation to Screening/return FIT/Colonoscopy </a:t>
            </a:r>
          </a:p>
          <a:p>
            <a:pPr marL="285750" indent="-285750">
              <a:buFont typeface="Arial" panose="020B0604020202020204" pitchFamily="34" charset="0"/>
              <a:buChar char="•"/>
            </a:pPr>
            <a:r>
              <a:rPr lang="en-US" dirty="0"/>
              <a:t>Vouchers for Public transit</a:t>
            </a:r>
          </a:p>
          <a:p>
            <a:pPr marL="285750" indent="-285750">
              <a:buFont typeface="Arial" panose="020B0604020202020204" pitchFamily="34" charset="0"/>
              <a:buChar char="•"/>
            </a:pPr>
            <a:r>
              <a:rPr lang="en-US" dirty="0"/>
              <a:t>Vouchers for Ride Share</a:t>
            </a:r>
          </a:p>
          <a:p>
            <a:pPr marL="285750" indent="-285750">
              <a:buFont typeface="Arial" panose="020B0604020202020204" pitchFamily="34" charset="0"/>
              <a:buChar char="•"/>
            </a:pPr>
            <a:r>
              <a:rPr lang="en-US" dirty="0"/>
              <a:t>Companion for Colonoscopy</a:t>
            </a:r>
          </a:p>
        </p:txBody>
      </p:sp>
      <p:sp>
        <p:nvSpPr>
          <p:cNvPr id="5" name="Rectangle: Rounded Corners 4">
            <a:extLst>
              <a:ext uri="{FF2B5EF4-FFF2-40B4-BE49-F238E27FC236}">
                <a16:creationId xmlns:a16="http://schemas.microsoft.com/office/drawing/2014/main" id="{93F73B2F-364E-4343-864E-7EA080514618}"/>
              </a:ext>
            </a:extLst>
          </p:cNvPr>
          <p:cNvSpPr/>
          <p:nvPr/>
        </p:nvSpPr>
        <p:spPr>
          <a:xfrm>
            <a:off x="6291548" y="3816734"/>
            <a:ext cx="5453348" cy="20440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t>Patient Navigation </a:t>
            </a:r>
          </a:p>
          <a:p>
            <a:pPr marL="285750" indent="-285750">
              <a:buFont typeface="Arial" panose="020B0604020202020204" pitchFamily="34" charset="0"/>
              <a:buChar char="•"/>
            </a:pPr>
            <a:r>
              <a:rPr lang="en-US" dirty="0"/>
              <a:t>Dedicated staff person to make reminders </a:t>
            </a:r>
          </a:p>
          <a:p>
            <a:pPr marL="285750" indent="-285750">
              <a:buFont typeface="Arial" panose="020B0604020202020204" pitchFamily="34" charset="0"/>
              <a:buChar char="•"/>
            </a:pPr>
            <a:r>
              <a:rPr lang="en-US" dirty="0"/>
              <a:t>CRCS call line</a:t>
            </a:r>
          </a:p>
          <a:p>
            <a:pPr marL="285750" indent="-285750">
              <a:buFont typeface="Arial" panose="020B0604020202020204" pitchFamily="34" charset="0"/>
              <a:buChar char="•"/>
            </a:pPr>
            <a:r>
              <a:rPr lang="en-US" dirty="0"/>
              <a:t>Specific timepoints for reminders</a:t>
            </a:r>
          </a:p>
          <a:p>
            <a:pPr marL="285750" indent="-285750">
              <a:buFont typeface="Arial" panose="020B0604020202020204" pitchFamily="34" charset="0"/>
              <a:buChar char="•"/>
            </a:pPr>
            <a:r>
              <a:rPr lang="en-US" dirty="0"/>
              <a:t>Document in the EHR </a:t>
            </a:r>
          </a:p>
        </p:txBody>
      </p:sp>
    </p:spTree>
    <p:extLst>
      <p:ext uri="{BB962C8B-B14F-4D97-AF65-F5344CB8AC3E}">
        <p14:creationId xmlns:p14="http://schemas.microsoft.com/office/powerpoint/2010/main" val="109881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864DB-7799-4A39-8266-ABF42A6C1F35}"/>
              </a:ext>
            </a:extLst>
          </p:cNvPr>
          <p:cNvSpPr>
            <a:spLocks noGrp="1"/>
          </p:cNvSpPr>
          <p:nvPr>
            <p:ph type="title"/>
          </p:nvPr>
        </p:nvSpPr>
        <p:spPr/>
        <p:txBody>
          <a:bodyPr/>
          <a:lstStyle/>
          <a:p>
            <a:r>
              <a:rPr lang="en-US" b="1" dirty="0">
                <a:solidFill>
                  <a:schemeClr val="tx2"/>
                </a:solidFill>
              </a:rPr>
              <a:t>Next Steps For Clinic</a:t>
            </a:r>
          </a:p>
        </p:txBody>
      </p:sp>
      <p:sp>
        <p:nvSpPr>
          <p:cNvPr id="3" name="Content Placeholder 2">
            <a:extLst>
              <a:ext uri="{FF2B5EF4-FFF2-40B4-BE49-F238E27FC236}">
                <a16:creationId xmlns:a16="http://schemas.microsoft.com/office/drawing/2014/main" id="{C02A3D68-481A-4862-98A4-8DCE18D6AEC0}"/>
              </a:ext>
            </a:extLst>
          </p:cNvPr>
          <p:cNvSpPr>
            <a:spLocks noGrp="1"/>
          </p:cNvSpPr>
          <p:nvPr>
            <p:ph idx="1"/>
          </p:nvPr>
        </p:nvSpPr>
        <p:spPr>
          <a:xfrm>
            <a:off x="838199" y="1825625"/>
            <a:ext cx="10630989" cy="4351338"/>
          </a:xfrm>
        </p:spPr>
        <p:txBody>
          <a:bodyPr/>
          <a:lstStyle/>
          <a:p>
            <a:r>
              <a:rPr lang="en-US" dirty="0"/>
              <a:t>Review Clinic Assessment Report and discuss among clinic staff, complete by July 29</a:t>
            </a:r>
            <a:r>
              <a:rPr lang="en-US" baseline="30000" dirty="0"/>
              <a:t>th</a:t>
            </a:r>
            <a:r>
              <a:rPr lang="en-US" dirty="0"/>
              <a:t> , 2021</a:t>
            </a:r>
          </a:p>
          <a:p>
            <a:r>
              <a:rPr lang="en-US" dirty="0"/>
              <a:t>E-mail EBI’s chosen for clinic implementation by August 6</a:t>
            </a:r>
            <a:r>
              <a:rPr lang="en-US" baseline="30000" dirty="0"/>
              <a:t>th</a:t>
            </a:r>
            <a:r>
              <a:rPr lang="en-US" dirty="0"/>
              <a:t>, 2021</a:t>
            </a:r>
          </a:p>
          <a:p>
            <a:r>
              <a:rPr lang="en-US" dirty="0"/>
              <a:t>Collaborate with the UTHealth team on an Implementation Plan, complete by August 6</a:t>
            </a:r>
            <a:r>
              <a:rPr lang="en-US" baseline="30000" dirty="0"/>
              <a:t>th</a:t>
            </a:r>
            <a:r>
              <a:rPr lang="en-US" dirty="0"/>
              <a:t>, 2021</a:t>
            </a:r>
          </a:p>
          <a:p>
            <a:r>
              <a:rPr lang="en-US" dirty="0"/>
              <a:t>Revise Clinic Workflow, complete by August 9</a:t>
            </a:r>
            <a:r>
              <a:rPr lang="en-US" baseline="30000" dirty="0"/>
              <a:t>th</a:t>
            </a:r>
            <a:r>
              <a:rPr lang="en-US" dirty="0"/>
              <a:t>, 2021</a:t>
            </a:r>
          </a:p>
          <a:p>
            <a:r>
              <a:rPr lang="en-US" dirty="0"/>
              <a:t>Start Implementing! </a:t>
            </a:r>
          </a:p>
          <a:p>
            <a:r>
              <a:rPr lang="en-US" dirty="0"/>
              <a:t>Watch your CRCS rates increase </a:t>
            </a:r>
          </a:p>
          <a:p>
            <a:endParaRPr lang="en-US" dirty="0"/>
          </a:p>
        </p:txBody>
      </p:sp>
      <p:pic>
        <p:nvPicPr>
          <p:cNvPr id="5" name="Graphic 4" descr="Bar graph with upward trend">
            <a:extLst>
              <a:ext uri="{FF2B5EF4-FFF2-40B4-BE49-F238E27FC236}">
                <a16:creationId xmlns:a16="http://schemas.microsoft.com/office/drawing/2014/main" id="{6327F04F-D4EA-4C72-ACE7-BD5EFC8B787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36393" y="4169490"/>
            <a:ext cx="2323381" cy="2323381"/>
          </a:xfrm>
          <a:prstGeom prst="rect">
            <a:avLst/>
          </a:prstGeom>
        </p:spPr>
      </p:pic>
    </p:spTree>
    <p:extLst>
      <p:ext uri="{BB962C8B-B14F-4D97-AF65-F5344CB8AC3E}">
        <p14:creationId xmlns:p14="http://schemas.microsoft.com/office/powerpoint/2010/main" val="38227842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8070" y="1318401"/>
            <a:ext cx="2659472" cy="2659472"/>
          </a:xfrm>
          <a:prstGeom prst="rect">
            <a:avLst/>
          </a:prstGeom>
        </p:spPr>
      </p:pic>
      <p:cxnSp>
        <p:nvCxnSpPr>
          <p:cNvPr id="16" name="Straight Connector 15">
            <a:extLst>
              <a:ext uri="{FF2B5EF4-FFF2-40B4-BE49-F238E27FC236}">
                <a16:creationId xmlns:a16="http://schemas.microsoft.com/office/drawing/2014/main" id="{DFDA47BC-3069-47F5-8257-24B3B1F76A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2927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348175" y="1319251"/>
            <a:ext cx="2646677" cy="2646677"/>
          </a:xfrm>
          <a:prstGeom prst="rect">
            <a:avLst/>
          </a:prstGeom>
        </p:spPr>
      </p:pic>
      <p:cxnSp>
        <p:nvCxnSpPr>
          <p:cNvPr id="20" name="Straight Connector 19">
            <a:extLst>
              <a:ext uri="{FF2B5EF4-FFF2-40B4-BE49-F238E27FC236}">
                <a16:creationId xmlns:a16="http://schemas.microsoft.com/office/drawing/2014/main" id="{942B920A-73AD-402A-8EEF-B88E1A9398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7687"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0C9EB70-BC82-414A-BF8D-AD7FC67276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6609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283299" y="1340715"/>
            <a:ext cx="2648372" cy="2648372"/>
          </a:xfrm>
          <a:prstGeom prst="rect">
            <a:avLst/>
          </a:prstGeom>
        </p:spPr>
      </p:pic>
      <p:sp>
        <p:nvSpPr>
          <p:cNvPr id="18" name="Rectangle 17">
            <a:extLst>
              <a:ext uri="{FF2B5EF4-FFF2-40B4-BE49-F238E27FC236}">
                <a16:creationId xmlns:a16="http://schemas.microsoft.com/office/drawing/2014/main" id="{7AE95D8F-9825-4222-8846-E3461598C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70" y="4633547"/>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527538" y="4756642"/>
            <a:ext cx="11139855" cy="930447"/>
          </a:xfrm>
        </p:spPr>
        <p:txBody>
          <a:bodyPr>
            <a:normAutofit/>
          </a:bodyPr>
          <a:lstStyle/>
          <a:p>
            <a:r>
              <a:rPr lang="en-US" sz="5400" dirty="0">
                <a:solidFill>
                  <a:srgbClr val="FFFFFF"/>
                </a:solidFill>
                <a:latin typeface="Franklin Gothic Book" panose="020B0503020102020204" pitchFamily="34" charset="0"/>
                <a:cs typeface="Segoe UI" panose="020B0502040204020203" pitchFamily="34" charset="0"/>
              </a:rPr>
              <a:t>Ellington Memorial Clinic </a:t>
            </a:r>
          </a:p>
        </p:txBody>
      </p:sp>
      <p:cxnSp>
        <p:nvCxnSpPr>
          <p:cNvPr id="24" name="Straight Connector 23">
            <a:extLst>
              <a:ext uri="{FF2B5EF4-FFF2-40B4-BE49-F238E27FC236}">
                <a16:creationId xmlns:a16="http://schemas.microsoft.com/office/drawing/2014/main" id="{3217665F-0036-444A-8D4A-33AF36A36A4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1339363" y="5815700"/>
            <a:ext cx="9144000" cy="420001"/>
          </a:xfrm>
        </p:spPr>
        <p:txBody>
          <a:bodyPr>
            <a:normAutofit fontScale="92500"/>
          </a:bodyPr>
          <a:lstStyle/>
          <a:p>
            <a:r>
              <a:rPr lang="en-US" sz="2000" dirty="0">
                <a:solidFill>
                  <a:srgbClr val="E7E6E6"/>
                </a:solidFill>
                <a:latin typeface="Segoe UI" panose="020B0502040204020203" pitchFamily="34" charset="0"/>
                <a:cs typeface="Segoe UI" panose="020B0502040204020203" pitchFamily="34" charset="0"/>
              </a:rPr>
              <a:t>For questions contact Gabrielle Frachiseur, CHES® (gabrielle.frachiseur@uthct.edu)</a:t>
            </a:r>
          </a:p>
        </p:txBody>
      </p:sp>
      <p:pic>
        <p:nvPicPr>
          <p:cNvPr id="15" name="Picture 14">
            <a:extLst>
              <a:ext uri="{FF2B5EF4-FFF2-40B4-BE49-F238E27FC236}">
                <a16:creationId xmlns:a16="http://schemas.microsoft.com/office/drawing/2014/main" id="{BD3669AE-A943-40A9-AF73-A950AC74366A}"/>
              </a:ext>
            </a:extLst>
          </p:cNvPr>
          <p:cNvPicPr>
            <a:picLocks noChangeAspect="1"/>
          </p:cNvPicPr>
          <p:nvPr/>
        </p:nvPicPr>
        <p:blipFill>
          <a:blip r:embed="rId9"/>
          <a:stretch>
            <a:fillRect/>
          </a:stretch>
        </p:blipFill>
        <p:spPr>
          <a:xfrm>
            <a:off x="7019274" y="1692808"/>
            <a:ext cx="1125236" cy="1665821"/>
          </a:xfrm>
          <a:prstGeom prst="rect">
            <a:avLst/>
          </a:prstGeom>
        </p:spPr>
      </p:pic>
      <p:grpSp>
        <p:nvGrpSpPr>
          <p:cNvPr id="14" name="Group 13">
            <a:extLst>
              <a:ext uri="{FF2B5EF4-FFF2-40B4-BE49-F238E27FC236}">
                <a16:creationId xmlns:a16="http://schemas.microsoft.com/office/drawing/2014/main" id="{A8B73E1F-A130-4C78-BBF6-ED0400325F9F}"/>
              </a:ext>
            </a:extLst>
          </p:cNvPr>
          <p:cNvGrpSpPr/>
          <p:nvPr/>
        </p:nvGrpSpPr>
        <p:grpSpPr>
          <a:xfrm>
            <a:off x="9982199" y="87549"/>
            <a:ext cx="1949471" cy="1659156"/>
            <a:chOff x="9495600" y="450858"/>
            <a:chExt cx="2417398" cy="2525072"/>
          </a:xfrm>
        </p:grpSpPr>
        <p:pic>
          <p:nvPicPr>
            <p:cNvPr id="17" name="Picture 16">
              <a:extLst>
                <a:ext uri="{FF2B5EF4-FFF2-40B4-BE49-F238E27FC236}">
                  <a16:creationId xmlns:a16="http://schemas.microsoft.com/office/drawing/2014/main" id="{C407AD2B-7D00-4EBD-835E-A930C094B6B3}"/>
                </a:ext>
              </a:extLst>
            </p:cNvPr>
            <p:cNvPicPr/>
            <p:nvPr/>
          </p:nvPicPr>
          <p:blipFill rotWithShape="1">
            <a:blip r:embed="rId10" cstate="print">
              <a:extLst>
                <a:ext uri="{28A0092B-C50C-407E-A947-70E740481C1C}">
                  <a14:useLocalDpi xmlns:a14="http://schemas.microsoft.com/office/drawing/2010/main" val="0"/>
                </a:ext>
              </a:extLst>
            </a:blip>
            <a:srcRect r="59262"/>
            <a:stretch/>
          </p:blipFill>
          <p:spPr bwMode="auto">
            <a:xfrm>
              <a:off x="9495600" y="450858"/>
              <a:ext cx="2417398" cy="809625"/>
            </a:xfrm>
            <a:prstGeom prst="rect">
              <a:avLst/>
            </a:prstGeom>
            <a:noFill/>
            <a:ln>
              <a:noFill/>
            </a:ln>
          </p:spPr>
        </p:pic>
        <p:pic>
          <p:nvPicPr>
            <p:cNvPr id="19" name="Picture 18">
              <a:extLst>
                <a:ext uri="{FF2B5EF4-FFF2-40B4-BE49-F238E27FC236}">
                  <a16:creationId xmlns:a16="http://schemas.microsoft.com/office/drawing/2014/main" id="{0DA9C99D-736C-484E-9070-28E6817760BA}"/>
                </a:ext>
              </a:extLst>
            </p:cNvPr>
            <p:cNvPicPr/>
            <p:nvPr/>
          </p:nvPicPr>
          <p:blipFill rotWithShape="1">
            <a:blip r:embed="rId10" cstate="print">
              <a:extLst>
                <a:ext uri="{28A0092B-C50C-407E-A947-70E740481C1C}">
                  <a14:useLocalDpi xmlns:a14="http://schemas.microsoft.com/office/drawing/2010/main" val="0"/>
                </a:ext>
              </a:extLst>
            </a:blip>
            <a:srcRect l="42209" r="25821"/>
            <a:stretch/>
          </p:blipFill>
          <p:spPr bwMode="auto">
            <a:xfrm>
              <a:off x="10000180" y="1211825"/>
              <a:ext cx="1897144" cy="809625"/>
            </a:xfrm>
            <a:prstGeom prst="rect">
              <a:avLst/>
            </a:prstGeom>
            <a:noFill/>
            <a:ln>
              <a:noFill/>
            </a:ln>
          </p:spPr>
        </p:pic>
        <p:pic>
          <p:nvPicPr>
            <p:cNvPr id="21" name="Picture 20">
              <a:extLst>
                <a:ext uri="{FF2B5EF4-FFF2-40B4-BE49-F238E27FC236}">
                  <a16:creationId xmlns:a16="http://schemas.microsoft.com/office/drawing/2014/main" id="{7228ADB5-E288-4E2F-92FE-0381BBE76C0A}"/>
                </a:ext>
              </a:extLst>
            </p:cNvPr>
            <p:cNvPicPr/>
            <p:nvPr/>
          </p:nvPicPr>
          <p:blipFill rotWithShape="1">
            <a:blip r:embed="rId10" cstate="print">
              <a:extLst>
                <a:ext uri="{28A0092B-C50C-407E-A947-70E740481C1C}">
                  <a14:useLocalDpi xmlns:a14="http://schemas.microsoft.com/office/drawing/2010/main" val="0"/>
                </a:ext>
              </a:extLst>
            </a:blip>
            <a:srcRect l="74972"/>
            <a:stretch/>
          </p:blipFill>
          <p:spPr bwMode="auto">
            <a:xfrm>
              <a:off x="10299290" y="2166305"/>
              <a:ext cx="1485190" cy="809625"/>
            </a:xfrm>
            <a:prstGeom prst="rect">
              <a:avLst/>
            </a:prstGeom>
            <a:noFill/>
            <a:ln>
              <a:noFill/>
            </a:ln>
          </p:spPr>
        </p:pic>
      </p:grpSp>
    </p:spTree>
    <p:extLst>
      <p:ext uri="{BB962C8B-B14F-4D97-AF65-F5344CB8AC3E}">
        <p14:creationId xmlns:p14="http://schemas.microsoft.com/office/powerpoint/2010/main" val="237296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DB457-4E1C-43BA-93AD-96AD49FB3BDA}"/>
              </a:ext>
            </a:extLst>
          </p:cNvPr>
          <p:cNvSpPr>
            <a:spLocks noGrp="1"/>
          </p:cNvSpPr>
          <p:nvPr>
            <p:ph type="title"/>
          </p:nvPr>
        </p:nvSpPr>
        <p:spPr/>
        <p:txBody>
          <a:bodyPr/>
          <a:lstStyle/>
          <a:p>
            <a:r>
              <a:rPr lang="en-US" b="1" dirty="0">
                <a:solidFill>
                  <a:schemeClr val="tx2"/>
                </a:solidFill>
              </a:rPr>
              <a:t>Clinic Infrastructure</a:t>
            </a:r>
          </a:p>
        </p:txBody>
      </p:sp>
      <p:sp>
        <p:nvSpPr>
          <p:cNvPr id="3" name="Content Placeholder 2">
            <a:extLst>
              <a:ext uri="{FF2B5EF4-FFF2-40B4-BE49-F238E27FC236}">
                <a16:creationId xmlns:a16="http://schemas.microsoft.com/office/drawing/2014/main" id="{27F80261-71D6-49B5-8071-BB6CBEBAFD8B}"/>
              </a:ext>
            </a:extLst>
          </p:cNvPr>
          <p:cNvSpPr>
            <a:spLocks noGrp="1"/>
          </p:cNvSpPr>
          <p:nvPr>
            <p:ph idx="1"/>
          </p:nvPr>
        </p:nvSpPr>
        <p:spPr>
          <a:xfrm>
            <a:off x="838200" y="1571101"/>
            <a:ext cx="5257800" cy="4351338"/>
          </a:xfrm>
        </p:spPr>
        <p:txBody>
          <a:bodyPr/>
          <a:lstStyle/>
          <a:p>
            <a:r>
              <a:rPr lang="en-US" b="1" dirty="0"/>
              <a:t>Rural</a:t>
            </a:r>
            <a:r>
              <a:rPr lang="en-US" dirty="0"/>
              <a:t> area-based clinic, serving a large geographical area. </a:t>
            </a:r>
          </a:p>
          <a:p>
            <a:r>
              <a:rPr lang="en-US" dirty="0"/>
              <a:t>Level of support for preventative care: </a:t>
            </a:r>
            <a:r>
              <a:rPr lang="en-US" b="1" dirty="0"/>
              <a:t>Very Supportive</a:t>
            </a:r>
            <a:r>
              <a:rPr lang="en-US" dirty="0"/>
              <a:t> </a:t>
            </a:r>
          </a:p>
          <a:p>
            <a:pPr marL="0" indent="0" algn="ctr">
              <a:buNone/>
            </a:pPr>
            <a:r>
              <a:rPr lang="en-US" sz="2200" u="sng" dirty="0"/>
              <a:t>Themes from General Clinic interview</a:t>
            </a:r>
          </a:p>
          <a:p>
            <a:pPr marL="0" indent="0">
              <a:buNone/>
            </a:pPr>
            <a:endParaRPr lang="en-US" dirty="0"/>
          </a:p>
          <a:p>
            <a:endParaRPr lang="en-US" dirty="0"/>
          </a:p>
        </p:txBody>
      </p:sp>
      <p:graphicFrame>
        <p:nvGraphicFramePr>
          <p:cNvPr id="4" name="Table 3">
            <a:extLst>
              <a:ext uri="{FF2B5EF4-FFF2-40B4-BE49-F238E27FC236}">
                <a16:creationId xmlns:a16="http://schemas.microsoft.com/office/drawing/2014/main" id="{CF072099-4236-4F05-A595-666E0B706893}"/>
              </a:ext>
            </a:extLst>
          </p:cNvPr>
          <p:cNvGraphicFramePr>
            <a:graphicFrameLocks noGrp="1"/>
          </p:cNvGraphicFramePr>
          <p:nvPr>
            <p:extLst>
              <p:ext uri="{D42A27DB-BD31-4B8C-83A1-F6EECF244321}">
                <p14:modId xmlns:p14="http://schemas.microsoft.com/office/powerpoint/2010/main" val="3207036796"/>
              </p:ext>
            </p:extLst>
          </p:nvPr>
        </p:nvGraphicFramePr>
        <p:xfrm>
          <a:off x="7087308" y="205392"/>
          <a:ext cx="4704560" cy="5212775"/>
        </p:xfrm>
        <a:graphic>
          <a:graphicData uri="http://schemas.openxmlformats.org/drawingml/2006/table">
            <a:tbl>
              <a:tblPr firstRow="1" bandRow="1">
                <a:tableStyleId>{5C22544A-7EE6-4342-B048-85BDC9FD1C3A}</a:tableStyleId>
              </a:tblPr>
              <a:tblGrid>
                <a:gridCol w="3046768">
                  <a:extLst>
                    <a:ext uri="{9D8B030D-6E8A-4147-A177-3AD203B41FA5}">
                      <a16:colId xmlns:a16="http://schemas.microsoft.com/office/drawing/2014/main" val="2091361754"/>
                    </a:ext>
                  </a:extLst>
                </a:gridCol>
                <a:gridCol w="1657792">
                  <a:extLst>
                    <a:ext uri="{9D8B030D-6E8A-4147-A177-3AD203B41FA5}">
                      <a16:colId xmlns:a16="http://schemas.microsoft.com/office/drawing/2014/main" val="2768164896"/>
                    </a:ext>
                  </a:extLst>
                </a:gridCol>
              </a:tblGrid>
              <a:tr h="335975">
                <a:tc>
                  <a:txBody>
                    <a:bodyPr/>
                    <a:lstStyle/>
                    <a:p>
                      <a:pPr algn="ctr"/>
                      <a:r>
                        <a:rPr lang="en-US" sz="1100" dirty="0"/>
                        <a:t>Staff</a:t>
                      </a:r>
                    </a:p>
                  </a:txBody>
                  <a:tcPr/>
                </a:tc>
                <a:tc>
                  <a:txBody>
                    <a:bodyPr/>
                    <a:lstStyle/>
                    <a:p>
                      <a:pPr algn="ctr"/>
                      <a:r>
                        <a:rPr lang="en-US" sz="1200" dirty="0"/>
                        <a:t># of Individuals </a:t>
                      </a:r>
                    </a:p>
                  </a:txBody>
                  <a:tcPr/>
                </a:tc>
                <a:extLst>
                  <a:ext uri="{0D108BD9-81ED-4DB2-BD59-A6C34878D82A}">
                    <a16:rowId xmlns:a16="http://schemas.microsoft.com/office/drawing/2014/main" val="3024993230"/>
                  </a:ext>
                </a:extLst>
              </a:tr>
              <a:tr h="0">
                <a:tc>
                  <a:txBody>
                    <a:bodyPr/>
                    <a:lstStyle/>
                    <a:p>
                      <a:r>
                        <a:rPr lang="en-US" sz="1100" dirty="0"/>
                        <a:t>Physicians (e.g., internists, family practice, OB/GYN, attending physicians, fellows and residents)</a:t>
                      </a:r>
                    </a:p>
                  </a:txBody>
                  <a:tcPr/>
                </a:tc>
                <a:tc>
                  <a:txBody>
                    <a:bodyPr/>
                    <a:lstStyle/>
                    <a:p>
                      <a:pPr algn="ctr"/>
                      <a:r>
                        <a:rPr lang="en-US" sz="1100" dirty="0"/>
                        <a:t>5</a:t>
                      </a:r>
                      <a:endParaRPr lang="en-US" sz="1100" dirty="0">
                        <a:solidFill>
                          <a:srgbClr val="0070C0"/>
                        </a:solidFill>
                      </a:endParaRPr>
                    </a:p>
                  </a:txBody>
                  <a:tcPr/>
                </a:tc>
                <a:extLst>
                  <a:ext uri="{0D108BD9-81ED-4DB2-BD59-A6C34878D82A}">
                    <a16:rowId xmlns:a16="http://schemas.microsoft.com/office/drawing/2014/main" val="2811018907"/>
                  </a:ext>
                </a:extLst>
              </a:tr>
              <a:tr h="365760">
                <a:tc>
                  <a:txBody>
                    <a:bodyPr/>
                    <a:lstStyle/>
                    <a:p>
                      <a:r>
                        <a:rPr lang="en-US" sz="1100" dirty="0"/>
                        <a:t>Physician Assistants</a:t>
                      </a:r>
                    </a:p>
                  </a:txBody>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100" dirty="0"/>
                        <a:t>0</a:t>
                      </a:r>
                      <a:endParaRPr lang="en-US" sz="1100" dirty="0">
                        <a:solidFill>
                          <a:srgbClr val="0070C0"/>
                        </a:solidFill>
                      </a:endParaRPr>
                    </a:p>
                    <a:p>
                      <a:pPr marL="0" marR="0" lvl="0" indent="0" algn="ctr" defTabSz="914377" rtl="0" eaLnBrk="1" fontAlgn="auto" latinLnBrk="0" hangingPunct="1">
                        <a:lnSpc>
                          <a:spcPct val="100000"/>
                        </a:lnSpc>
                        <a:spcBef>
                          <a:spcPts val="0"/>
                        </a:spcBef>
                        <a:spcAft>
                          <a:spcPts val="0"/>
                        </a:spcAft>
                        <a:buClrTx/>
                        <a:buSzTx/>
                        <a:buFontTx/>
                        <a:buNone/>
                        <a:tabLst/>
                        <a:defRPr/>
                      </a:pPr>
                      <a:endParaRPr lang="en-US" sz="1100" dirty="0"/>
                    </a:p>
                  </a:txBody>
                  <a:tcPr/>
                </a:tc>
                <a:extLst>
                  <a:ext uri="{0D108BD9-81ED-4DB2-BD59-A6C34878D82A}">
                    <a16:rowId xmlns:a16="http://schemas.microsoft.com/office/drawing/2014/main" val="1728693844"/>
                  </a:ext>
                </a:extLst>
              </a:tr>
              <a:tr h="365760">
                <a:tc>
                  <a:txBody>
                    <a:bodyPr/>
                    <a:lstStyle/>
                    <a:p>
                      <a:r>
                        <a:rPr lang="en-US" sz="1100" dirty="0"/>
                        <a:t>Nurse Practitioners</a:t>
                      </a:r>
                    </a:p>
                  </a:txBody>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100" dirty="0"/>
                        <a:t>8</a:t>
                      </a:r>
                      <a:endParaRPr lang="en-US" sz="1100" dirty="0">
                        <a:solidFill>
                          <a:srgbClr val="0070C0"/>
                        </a:solidFill>
                      </a:endParaRPr>
                    </a:p>
                    <a:p>
                      <a:pPr marL="0" marR="0" lvl="0" indent="0" algn="ctr" defTabSz="914377" rtl="0" eaLnBrk="1" fontAlgn="auto" latinLnBrk="0" hangingPunct="1">
                        <a:lnSpc>
                          <a:spcPct val="100000"/>
                        </a:lnSpc>
                        <a:spcBef>
                          <a:spcPts val="0"/>
                        </a:spcBef>
                        <a:spcAft>
                          <a:spcPts val="0"/>
                        </a:spcAft>
                        <a:buClrTx/>
                        <a:buSzTx/>
                        <a:buFontTx/>
                        <a:buNone/>
                        <a:tabLst/>
                        <a:defRPr/>
                      </a:pPr>
                      <a:endParaRPr lang="en-US" sz="1100" dirty="0"/>
                    </a:p>
                  </a:txBody>
                  <a:tcPr/>
                </a:tc>
                <a:extLst>
                  <a:ext uri="{0D108BD9-81ED-4DB2-BD59-A6C34878D82A}">
                    <a16:rowId xmlns:a16="http://schemas.microsoft.com/office/drawing/2014/main" val="527866236"/>
                  </a:ext>
                </a:extLst>
              </a:tr>
              <a:tr h="0">
                <a:tc>
                  <a:txBody>
                    <a:bodyPr/>
                    <a:lstStyle/>
                    <a:p>
                      <a:r>
                        <a:rPr lang="en-US" sz="1100" dirty="0"/>
                        <a:t>Nurses (e.g., registered nurses, licensed practical and vocational nurses, home health and visiting nurses, clinical nurse specialists, and public health nurses)</a:t>
                      </a:r>
                    </a:p>
                  </a:txBody>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100" dirty="0"/>
                        <a:t>15</a:t>
                      </a:r>
                      <a:endParaRPr lang="en-US" sz="1100" dirty="0">
                        <a:solidFill>
                          <a:srgbClr val="0070C0"/>
                        </a:solidFill>
                      </a:endParaRPr>
                    </a:p>
                    <a:p>
                      <a:pPr marL="0" marR="0" lvl="0" indent="0" algn="ctr" defTabSz="914377" rtl="0" eaLnBrk="1" fontAlgn="auto" latinLnBrk="0" hangingPunct="1">
                        <a:lnSpc>
                          <a:spcPct val="100000"/>
                        </a:lnSpc>
                        <a:spcBef>
                          <a:spcPts val="0"/>
                        </a:spcBef>
                        <a:spcAft>
                          <a:spcPts val="0"/>
                        </a:spcAft>
                        <a:buClrTx/>
                        <a:buSzTx/>
                        <a:buFontTx/>
                        <a:buNone/>
                        <a:tabLst/>
                        <a:defRPr/>
                      </a:pPr>
                      <a:endParaRPr lang="en-US" sz="1100" dirty="0"/>
                    </a:p>
                  </a:txBody>
                  <a:tcPr/>
                </a:tc>
                <a:extLst>
                  <a:ext uri="{0D108BD9-81ED-4DB2-BD59-A6C34878D82A}">
                    <a16:rowId xmlns:a16="http://schemas.microsoft.com/office/drawing/2014/main" val="890221461"/>
                  </a:ext>
                </a:extLst>
              </a:tr>
              <a:tr h="365760">
                <a:tc>
                  <a:txBody>
                    <a:bodyPr/>
                    <a:lstStyle/>
                    <a:p>
                      <a:r>
                        <a:rPr lang="en-US" sz="1100" dirty="0"/>
                        <a:t>Medical Assistants/Clinical Assistants</a:t>
                      </a:r>
                    </a:p>
                  </a:txBody>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100" dirty="0"/>
                        <a:t>9</a:t>
                      </a:r>
                      <a:endParaRPr lang="en-US" sz="1100" dirty="0">
                        <a:solidFill>
                          <a:srgbClr val="0070C0"/>
                        </a:solidFill>
                      </a:endParaRPr>
                    </a:p>
                    <a:p>
                      <a:pPr marL="0" marR="0" lvl="0" indent="0" algn="ctr" defTabSz="914377" rtl="0" eaLnBrk="1" fontAlgn="auto" latinLnBrk="0" hangingPunct="1">
                        <a:lnSpc>
                          <a:spcPct val="100000"/>
                        </a:lnSpc>
                        <a:spcBef>
                          <a:spcPts val="0"/>
                        </a:spcBef>
                        <a:spcAft>
                          <a:spcPts val="0"/>
                        </a:spcAft>
                        <a:buClrTx/>
                        <a:buSzTx/>
                        <a:buFontTx/>
                        <a:buNone/>
                        <a:tabLst/>
                        <a:defRPr/>
                      </a:pPr>
                      <a:endParaRPr lang="en-US" sz="1100" dirty="0"/>
                    </a:p>
                  </a:txBody>
                  <a:tcPr/>
                </a:tc>
                <a:extLst>
                  <a:ext uri="{0D108BD9-81ED-4DB2-BD59-A6C34878D82A}">
                    <a16:rowId xmlns:a16="http://schemas.microsoft.com/office/drawing/2014/main" val="309862738"/>
                  </a:ext>
                </a:extLst>
              </a:tr>
              <a:tr h="0">
                <a:tc>
                  <a:txBody>
                    <a:bodyPr/>
                    <a:lstStyle/>
                    <a:p>
                      <a:r>
                        <a:rPr lang="en-US" sz="1100" dirty="0"/>
                        <a:t>Enabling Services Personnel (i.e., interpretation staff)</a:t>
                      </a:r>
                    </a:p>
                  </a:txBody>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100" dirty="0"/>
                        <a:t>0</a:t>
                      </a:r>
                      <a:endParaRPr lang="en-US" sz="1100" dirty="0">
                        <a:solidFill>
                          <a:srgbClr val="0070C0"/>
                        </a:solidFill>
                      </a:endParaRPr>
                    </a:p>
                    <a:p>
                      <a:pPr marL="0" marR="0" lvl="0" indent="0" algn="ctr" defTabSz="914377" rtl="0" eaLnBrk="1" fontAlgn="auto" latinLnBrk="0" hangingPunct="1">
                        <a:lnSpc>
                          <a:spcPct val="100000"/>
                        </a:lnSpc>
                        <a:spcBef>
                          <a:spcPts val="0"/>
                        </a:spcBef>
                        <a:spcAft>
                          <a:spcPts val="0"/>
                        </a:spcAft>
                        <a:buClrTx/>
                        <a:buSzTx/>
                        <a:buFontTx/>
                        <a:buNone/>
                        <a:tabLst/>
                        <a:defRPr/>
                      </a:pPr>
                      <a:endParaRPr lang="en-US" sz="1100" dirty="0"/>
                    </a:p>
                  </a:txBody>
                  <a:tcPr/>
                </a:tc>
                <a:extLst>
                  <a:ext uri="{0D108BD9-81ED-4DB2-BD59-A6C34878D82A}">
                    <a16:rowId xmlns:a16="http://schemas.microsoft.com/office/drawing/2014/main" val="1624895626"/>
                  </a:ext>
                </a:extLst>
              </a:tr>
              <a:tr h="0">
                <a:tc>
                  <a:txBody>
                    <a:bodyPr/>
                    <a:lstStyle/>
                    <a:p>
                      <a:r>
                        <a:rPr lang="en-US" sz="1100" dirty="0"/>
                        <a:t>Patient Navigators (e.g., navigators, nurse navigators, nurses, peer health advisors, health navigators)</a:t>
                      </a:r>
                    </a:p>
                  </a:txBody>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100" dirty="0"/>
                        <a:t>0</a:t>
                      </a:r>
                      <a:endParaRPr lang="en-US" sz="1100" dirty="0">
                        <a:solidFill>
                          <a:srgbClr val="0070C0"/>
                        </a:solidFill>
                      </a:endParaRPr>
                    </a:p>
                    <a:p>
                      <a:pPr marL="0" marR="0" lvl="0" indent="0" algn="ctr" defTabSz="914377" rtl="0" eaLnBrk="1" fontAlgn="auto" latinLnBrk="0" hangingPunct="1">
                        <a:lnSpc>
                          <a:spcPct val="100000"/>
                        </a:lnSpc>
                        <a:spcBef>
                          <a:spcPts val="0"/>
                        </a:spcBef>
                        <a:spcAft>
                          <a:spcPts val="0"/>
                        </a:spcAft>
                        <a:buClrTx/>
                        <a:buSzTx/>
                        <a:buFontTx/>
                        <a:buNone/>
                        <a:tabLst/>
                        <a:defRPr/>
                      </a:pPr>
                      <a:endParaRPr lang="en-US" sz="1100" dirty="0"/>
                    </a:p>
                  </a:txBody>
                  <a:tcPr/>
                </a:tc>
                <a:extLst>
                  <a:ext uri="{0D108BD9-81ED-4DB2-BD59-A6C34878D82A}">
                    <a16:rowId xmlns:a16="http://schemas.microsoft.com/office/drawing/2014/main" val="2632050080"/>
                  </a:ext>
                </a:extLst>
              </a:tr>
              <a:tr h="0">
                <a:tc>
                  <a:txBody>
                    <a:bodyPr/>
                    <a:lstStyle/>
                    <a:p>
                      <a:r>
                        <a:rPr lang="en-US" sz="1100" dirty="0"/>
                        <a:t>Non-Physician Team Members (e.g., community health workers, social workers, nutritionist)</a:t>
                      </a:r>
                    </a:p>
                  </a:txBody>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100" dirty="0"/>
                        <a:t>3</a:t>
                      </a:r>
                      <a:endParaRPr lang="en-US" sz="1100" dirty="0">
                        <a:solidFill>
                          <a:srgbClr val="0070C0"/>
                        </a:solidFill>
                      </a:endParaRPr>
                    </a:p>
                    <a:p>
                      <a:pPr marL="0" marR="0" lvl="0" indent="0" algn="ctr" defTabSz="914377" rtl="0" eaLnBrk="1" fontAlgn="auto" latinLnBrk="0" hangingPunct="1">
                        <a:lnSpc>
                          <a:spcPct val="100000"/>
                        </a:lnSpc>
                        <a:spcBef>
                          <a:spcPts val="0"/>
                        </a:spcBef>
                        <a:spcAft>
                          <a:spcPts val="0"/>
                        </a:spcAft>
                        <a:buClrTx/>
                        <a:buSzTx/>
                        <a:buFontTx/>
                        <a:buNone/>
                        <a:tabLst/>
                        <a:defRPr/>
                      </a:pPr>
                      <a:endParaRPr lang="en-US" sz="1100" dirty="0"/>
                    </a:p>
                  </a:txBody>
                  <a:tcPr/>
                </a:tc>
                <a:extLst>
                  <a:ext uri="{0D108BD9-81ED-4DB2-BD59-A6C34878D82A}">
                    <a16:rowId xmlns:a16="http://schemas.microsoft.com/office/drawing/2014/main" val="842248312"/>
                  </a:ext>
                </a:extLst>
              </a:tr>
              <a:tr h="365760">
                <a:tc>
                  <a:txBody>
                    <a:bodyPr/>
                    <a:lstStyle/>
                    <a:p>
                      <a:r>
                        <a:rPr lang="en-US" sz="1100" dirty="0"/>
                        <a:t>Office Staff</a:t>
                      </a:r>
                    </a:p>
                  </a:txBody>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100" dirty="0"/>
                        <a:t>19</a:t>
                      </a:r>
                    </a:p>
                  </a:txBody>
                  <a:tcPr/>
                </a:tc>
                <a:extLst>
                  <a:ext uri="{0D108BD9-81ED-4DB2-BD59-A6C34878D82A}">
                    <a16:rowId xmlns:a16="http://schemas.microsoft.com/office/drawing/2014/main" val="4188690826"/>
                  </a:ext>
                </a:extLst>
              </a:tr>
              <a:tr h="365760">
                <a:tc>
                  <a:txBody>
                    <a:bodyPr/>
                    <a:lstStyle/>
                    <a:p>
                      <a:r>
                        <a:rPr lang="en-US" sz="1100" dirty="0"/>
                        <a:t>Other personnel</a:t>
                      </a:r>
                    </a:p>
                  </a:txBody>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100" dirty="0"/>
                        <a:t>12</a:t>
                      </a:r>
                      <a:endParaRPr lang="en-US" sz="1100" dirty="0">
                        <a:solidFill>
                          <a:srgbClr val="0070C0"/>
                        </a:solidFill>
                      </a:endParaRPr>
                    </a:p>
                    <a:p>
                      <a:pPr marL="0" marR="0" lvl="0" indent="0" algn="ctr" defTabSz="914377" rtl="0" eaLnBrk="1" fontAlgn="auto" latinLnBrk="0" hangingPunct="1">
                        <a:lnSpc>
                          <a:spcPct val="100000"/>
                        </a:lnSpc>
                        <a:spcBef>
                          <a:spcPts val="0"/>
                        </a:spcBef>
                        <a:spcAft>
                          <a:spcPts val="0"/>
                        </a:spcAft>
                        <a:buClrTx/>
                        <a:buSzTx/>
                        <a:buFontTx/>
                        <a:buNone/>
                        <a:tabLst/>
                        <a:defRPr/>
                      </a:pPr>
                      <a:endParaRPr lang="en-US" sz="1100" dirty="0"/>
                    </a:p>
                  </a:txBody>
                  <a:tcPr/>
                </a:tc>
                <a:extLst>
                  <a:ext uri="{0D108BD9-81ED-4DB2-BD59-A6C34878D82A}">
                    <a16:rowId xmlns:a16="http://schemas.microsoft.com/office/drawing/2014/main" val="2260760825"/>
                  </a:ext>
                </a:extLst>
              </a:tr>
            </a:tbl>
          </a:graphicData>
        </a:graphic>
      </p:graphicFrame>
      <p:sp>
        <p:nvSpPr>
          <p:cNvPr id="5" name="Content Placeholder 2">
            <a:extLst>
              <a:ext uri="{FF2B5EF4-FFF2-40B4-BE49-F238E27FC236}">
                <a16:creationId xmlns:a16="http://schemas.microsoft.com/office/drawing/2014/main" id="{89388F8F-2FF3-4280-8A2C-5C3DE8DFB1D2}"/>
              </a:ext>
            </a:extLst>
          </p:cNvPr>
          <p:cNvSpPr txBox="1">
            <a:spLocks/>
          </p:cNvSpPr>
          <p:nvPr/>
        </p:nvSpPr>
        <p:spPr>
          <a:xfrm>
            <a:off x="838200" y="3949092"/>
            <a:ext cx="5257800" cy="2675614"/>
          </a:xfrm>
          <a:prstGeom prst="rect">
            <a:avLst/>
          </a:prstGeom>
          <a:ln w="12700">
            <a:solidFill>
              <a:schemeClr val="tx1"/>
            </a:solidFill>
          </a:ln>
        </p:spPr>
        <p:txBody>
          <a:bodyPr vert="horz" lIns="91440" tIns="45720" rIns="91440" bIns="45720" numCol="2" rtlCol="0">
            <a:normAutofit fontScale="77500" lnSpcReduction="20000"/>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a:t>Practice change successes</a:t>
            </a:r>
          </a:p>
          <a:p>
            <a:pPr lvl="1"/>
            <a:r>
              <a:rPr lang="en-US" dirty="0"/>
              <a:t>Reason for success</a:t>
            </a:r>
          </a:p>
          <a:p>
            <a:pPr lvl="1"/>
            <a:r>
              <a:rPr lang="en-US" dirty="0"/>
              <a:t>Unsuccessful practice changes</a:t>
            </a:r>
          </a:p>
          <a:p>
            <a:pPr lvl="1"/>
            <a:r>
              <a:rPr lang="en-US" dirty="0"/>
              <a:t>Reduce structural barriers</a:t>
            </a:r>
          </a:p>
          <a:p>
            <a:pPr lvl="1"/>
            <a:r>
              <a:rPr lang="en-US" dirty="0"/>
              <a:t>Provider assessment</a:t>
            </a:r>
          </a:p>
          <a:p>
            <a:pPr lvl="1"/>
            <a:r>
              <a:rPr lang="en-US" dirty="0"/>
              <a:t>Existing CRCS policies</a:t>
            </a:r>
          </a:p>
          <a:p>
            <a:pPr lvl="1"/>
            <a:endParaRPr lang="en-US" dirty="0"/>
          </a:p>
          <a:p>
            <a:pPr lvl="1"/>
            <a:r>
              <a:rPr lang="en-US" dirty="0"/>
              <a:t>Current Quality Improvement (QI) initiatives</a:t>
            </a:r>
          </a:p>
          <a:p>
            <a:pPr lvl="1"/>
            <a:r>
              <a:rPr lang="en-US" dirty="0"/>
              <a:t>QI initiatives in consideration</a:t>
            </a:r>
          </a:p>
          <a:p>
            <a:pPr lvl="1"/>
            <a:r>
              <a:rPr lang="en-US" dirty="0"/>
              <a:t>COVID-19 impact</a:t>
            </a:r>
          </a:p>
          <a:p>
            <a:pPr lvl="1"/>
            <a:endParaRPr lang="en-US" dirty="0"/>
          </a:p>
          <a:p>
            <a:endParaRPr lang="en-US" dirty="0"/>
          </a:p>
        </p:txBody>
      </p:sp>
    </p:spTree>
    <p:extLst>
      <p:ext uri="{BB962C8B-B14F-4D97-AF65-F5344CB8AC3E}">
        <p14:creationId xmlns:p14="http://schemas.microsoft.com/office/powerpoint/2010/main" val="1893203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067C5-9A2C-48B8-92CC-DC40CAC73ABC}"/>
              </a:ext>
            </a:extLst>
          </p:cNvPr>
          <p:cNvSpPr>
            <a:spLocks noGrp="1"/>
          </p:cNvSpPr>
          <p:nvPr>
            <p:ph type="title"/>
          </p:nvPr>
        </p:nvSpPr>
        <p:spPr/>
        <p:txBody>
          <a:bodyPr/>
          <a:lstStyle/>
          <a:p>
            <a:r>
              <a:rPr lang="en-US" b="1" dirty="0">
                <a:solidFill>
                  <a:schemeClr val="tx2"/>
                </a:solidFill>
              </a:rPr>
              <a:t>Readiness</a:t>
            </a:r>
          </a:p>
        </p:txBody>
      </p:sp>
      <p:sp>
        <p:nvSpPr>
          <p:cNvPr id="3" name="Content Placeholder 2">
            <a:extLst>
              <a:ext uri="{FF2B5EF4-FFF2-40B4-BE49-F238E27FC236}">
                <a16:creationId xmlns:a16="http://schemas.microsoft.com/office/drawing/2014/main" id="{45773DDA-B796-4432-BA92-692645EAF648}"/>
              </a:ext>
            </a:extLst>
          </p:cNvPr>
          <p:cNvSpPr>
            <a:spLocks noGrp="1"/>
          </p:cNvSpPr>
          <p:nvPr>
            <p:ph idx="1"/>
          </p:nvPr>
        </p:nvSpPr>
        <p:spPr/>
        <p:txBody>
          <a:bodyPr/>
          <a:lstStyle/>
          <a:p>
            <a:r>
              <a:rPr lang="en-US" dirty="0"/>
              <a:t>Interviewees defined Readiness as having organizational procedures and workflows in place for all staff.</a:t>
            </a:r>
          </a:p>
          <a:p>
            <a:pPr marL="457189" lvl="1" indent="0">
              <a:buNone/>
            </a:pPr>
            <a:r>
              <a:rPr lang="en-US" dirty="0"/>
              <a:t>  </a:t>
            </a:r>
          </a:p>
          <a:p>
            <a:r>
              <a:rPr lang="en-US" dirty="0"/>
              <a:t>Readiness supported as tasks flow easily with PCMH model</a:t>
            </a:r>
          </a:p>
          <a:p>
            <a:pPr lvl="1"/>
            <a:r>
              <a:rPr lang="en-US" dirty="0"/>
              <a:t>Provider </a:t>
            </a:r>
            <a:r>
              <a:rPr lang="en-US" dirty="0">
                <a:sym typeface="Wingdings" pitchFamily="2" charset="2"/>
              </a:rPr>
              <a:t> nurse  MA  repeat</a:t>
            </a:r>
          </a:p>
          <a:p>
            <a:pPr lvl="1"/>
            <a:endParaRPr lang="en-US" dirty="0">
              <a:sym typeface="Wingdings" pitchFamily="2" charset="2"/>
            </a:endParaRPr>
          </a:p>
          <a:p>
            <a:r>
              <a:rPr lang="en-US" dirty="0">
                <a:sym typeface="Wingdings" pitchFamily="2" charset="2"/>
              </a:rPr>
              <a:t>Characteristics to facilitate Readiness:</a:t>
            </a:r>
          </a:p>
          <a:p>
            <a:pPr lvl="1"/>
            <a:r>
              <a:rPr lang="en-US" dirty="0">
                <a:sym typeface="Wingdings" pitchFamily="2" charset="2"/>
              </a:rPr>
              <a:t>Mindset of the participants should be primed</a:t>
            </a:r>
          </a:p>
          <a:p>
            <a:pPr lvl="1"/>
            <a:r>
              <a:rPr lang="en-US" dirty="0">
                <a:sym typeface="Wingdings" pitchFamily="2" charset="2"/>
              </a:rPr>
              <a:t>Buy-in from providers should be high</a:t>
            </a:r>
            <a:endParaRPr lang="en-US" dirty="0"/>
          </a:p>
          <a:p>
            <a:pPr marL="457189" lvl="1" indent="0">
              <a:buNone/>
            </a:pPr>
            <a:endParaRPr lang="en-US" dirty="0"/>
          </a:p>
        </p:txBody>
      </p:sp>
      <p:sp>
        <p:nvSpPr>
          <p:cNvPr id="4" name="Speech Bubble: Oval 3">
            <a:extLst>
              <a:ext uri="{FF2B5EF4-FFF2-40B4-BE49-F238E27FC236}">
                <a16:creationId xmlns:a16="http://schemas.microsoft.com/office/drawing/2014/main" id="{8E9AECE0-BDE4-4E23-B6D0-CC32D47E498F}"/>
              </a:ext>
            </a:extLst>
          </p:cNvPr>
          <p:cNvSpPr/>
          <p:nvPr/>
        </p:nvSpPr>
        <p:spPr>
          <a:xfrm>
            <a:off x="7393858" y="3708553"/>
            <a:ext cx="4630993" cy="273336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t>“…we have procedures in place. We have the workflows in place to implement… [we need] to get them all into just a flow.” </a:t>
            </a:r>
          </a:p>
          <a:p>
            <a:pPr algn="ctr"/>
            <a:endParaRPr lang="en-US" dirty="0"/>
          </a:p>
        </p:txBody>
      </p:sp>
    </p:spTree>
    <p:extLst>
      <p:ext uri="{BB962C8B-B14F-4D97-AF65-F5344CB8AC3E}">
        <p14:creationId xmlns:p14="http://schemas.microsoft.com/office/powerpoint/2010/main" val="63740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45CBF-D942-4653-A7D8-052457F0B362}"/>
              </a:ext>
            </a:extLst>
          </p:cNvPr>
          <p:cNvSpPr>
            <a:spLocks noGrp="1"/>
          </p:cNvSpPr>
          <p:nvPr>
            <p:ph type="title"/>
          </p:nvPr>
        </p:nvSpPr>
        <p:spPr/>
        <p:txBody>
          <a:bodyPr/>
          <a:lstStyle/>
          <a:p>
            <a:r>
              <a:rPr lang="en-US" b="1" dirty="0">
                <a:solidFill>
                  <a:schemeClr val="tx2"/>
                </a:solidFill>
              </a:rPr>
              <a:t>Environment of the Clinic</a:t>
            </a:r>
          </a:p>
        </p:txBody>
      </p:sp>
      <p:sp>
        <p:nvSpPr>
          <p:cNvPr id="3" name="Content Placeholder 2">
            <a:extLst>
              <a:ext uri="{FF2B5EF4-FFF2-40B4-BE49-F238E27FC236}">
                <a16:creationId xmlns:a16="http://schemas.microsoft.com/office/drawing/2014/main" id="{5C858A13-1566-410C-8D45-6EBDAC318982}"/>
              </a:ext>
            </a:extLst>
          </p:cNvPr>
          <p:cNvSpPr>
            <a:spLocks noGrp="1"/>
          </p:cNvSpPr>
          <p:nvPr>
            <p:ph idx="1"/>
          </p:nvPr>
        </p:nvSpPr>
        <p:spPr/>
        <p:txBody>
          <a:bodyPr>
            <a:normAutofit fontScale="92500" lnSpcReduction="10000"/>
          </a:bodyPr>
          <a:lstStyle/>
          <a:p>
            <a:r>
              <a:rPr lang="en-US" dirty="0"/>
              <a:t>Patient first culture</a:t>
            </a:r>
          </a:p>
          <a:p>
            <a:r>
              <a:rPr lang="en-US" dirty="0"/>
              <a:t>Loyal/ long standing patients </a:t>
            </a:r>
          </a:p>
          <a:p>
            <a:r>
              <a:rPr lang="en-US" dirty="0"/>
              <a:t>“Home-based” clinic </a:t>
            </a:r>
          </a:p>
          <a:p>
            <a:r>
              <a:rPr lang="en-US" dirty="0"/>
              <a:t>Warm environment  </a:t>
            </a:r>
          </a:p>
          <a:p>
            <a:r>
              <a:rPr lang="en-US" dirty="0"/>
              <a:t>Proximity to hospital  </a:t>
            </a:r>
          </a:p>
          <a:p>
            <a:r>
              <a:rPr lang="en-US" dirty="0"/>
              <a:t>Warmly painted walls, photos for decor</a:t>
            </a:r>
            <a:endParaRPr lang="en-US" b="1" dirty="0"/>
          </a:p>
          <a:p>
            <a:pPr lvl="1"/>
            <a:endParaRPr lang="en-US" dirty="0"/>
          </a:p>
          <a:p>
            <a:r>
              <a:rPr lang="en-US" dirty="0"/>
              <a:t>Ellington Clinic was absorbed from Christus Health systems. </a:t>
            </a:r>
          </a:p>
          <a:p>
            <a:pPr lvl="1"/>
            <a:r>
              <a:rPr lang="en-US" dirty="0"/>
              <a:t>Due to the retention of prior Christus staff, the development of Genesis PrimeCare culture, and the physical structure of the clinic itself, Ellington has a very unique environment, as compared to other Genesis clinics. </a:t>
            </a:r>
          </a:p>
          <a:p>
            <a:endParaRPr lang="en-US" dirty="0"/>
          </a:p>
        </p:txBody>
      </p:sp>
    </p:spTree>
    <p:extLst>
      <p:ext uri="{BB962C8B-B14F-4D97-AF65-F5344CB8AC3E}">
        <p14:creationId xmlns:p14="http://schemas.microsoft.com/office/powerpoint/2010/main" val="3209008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9C734-4B46-4916-8204-0325B591780B}"/>
              </a:ext>
            </a:extLst>
          </p:cNvPr>
          <p:cNvSpPr>
            <a:spLocks noGrp="1"/>
          </p:cNvSpPr>
          <p:nvPr>
            <p:ph type="title"/>
          </p:nvPr>
        </p:nvSpPr>
        <p:spPr/>
        <p:txBody>
          <a:bodyPr/>
          <a:lstStyle/>
          <a:p>
            <a:r>
              <a:rPr lang="en-US" b="1" dirty="0">
                <a:solidFill>
                  <a:schemeClr val="tx2"/>
                </a:solidFill>
              </a:rPr>
              <a:t>Quality Improvement</a:t>
            </a:r>
          </a:p>
        </p:txBody>
      </p:sp>
      <p:sp>
        <p:nvSpPr>
          <p:cNvPr id="3" name="Content Placeholder 2">
            <a:extLst>
              <a:ext uri="{FF2B5EF4-FFF2-40B4-BE49-F238E27FC236}">
                <a16:creationId xmlns:a16="http://schemas.microsoft.com/office/drawing/2014/main" id="{3B7AAC8A-6307-4DA1-986F-E2BFA7254C2D}"/>
              </a:ext>
            </a:extLst>
          </p:cNvPr>
          <p:cNvSpPr>
            <a:spLocks noGrp="1"/>
          </p:cNvSpPr>
          <p:nvPr>
            <p:ph idx="1"/>
          </p:nvPr>
        </p:nvSpPr>
        <p:spPr/>
        <p:txBody>
          <a:bodyPr>
            <a:normAutofit lnSpcReduction="10000"/>
          </a:bodyPr>
          <a:lstStyle/>
          <a:p>
            <a:r>
              <a:rPr lang="en-US" dirty="0"/>
              <a:t>The Ellington Clinic has quality assurance measures in place to address CRCS in the following methods:   </a:t>
            </a:r>
          </a:p>
          <a:p>
            <a:pPr lvl="1"/>
            <a:r>
              <a:rPr lang="en-US" dirty="0"/>
              <a:t>Reviewing results of CRCS quality improvement projects.</a:t>
            </a:r>
          </a:p>
          <a:p>
            <a:pPr lvl="1"/>
            <a:r>
              <a:rPr lang="en-US" dirty="0"/>
              <a:t>Reviewing HEDIS data on CRCS.</a:t>
            </a:r>
          </a:p>
          <a:p>
            <a:pPr marL="457189" lvl="1" indent="0">
              <a:buNone/>
            </a:pPr>
            <a:r>
              <a:rPr lang="en-US" dirty="0"/>
              <a:t> </a:t>
            </a:r>
          </a:p>
          <a:p>
            <a:r>
              <a:rPr lang="en-US" dirty="0"/>
              <a:t>The Ellington Clinic </a:t>
            </a:r>
            <a:r>
              <a:rPr lang="en-US" b="0" i="0" u="none" strike="noStrike" dirty="0">
                <a:effectLst/>
                <a:latin typeface="Calibri" panose="020F0502020204030204" pitchFamily="34" charset="0"/>
              </a:rPr>
              <a:t>uses health IT to perform data analytics and/or reporting to monitor and improve its colorectal cancer screening program and rates.</a:t>
            </a:r>
            <a:r>
              <a:rPr lang="en-US" dirty="0"/>
              <a:t> 	</a:t>
            </a:r>
          </a:p>
          <a:p>
            <a:pPr lvl="1"/>
            <a:r>
              <a:rPr lang="en-US" dirty="0" err="1"/>
              <a:t>BridgeIT</a:t>
            </a:r>
            <a:r>
              <a:rPr lang="en-US" dirty="0"/>
              <a:t> </a:t>
            </a:r>
          </a:p>
          <a:p>
            <a:pPr lvl="1"/>
            <a:r>
              <a:rPr lang="en-US" dirty="0"/>
              <a:t>Quality Improvement Workshops </a:t>
            </a:r>
          </a:p>
          <a:p>
            <a:pPr lvl="1"/>
            <a:r>
              <a:rPr lang="en-US" dirty="0"/>
              <a:t>Provider Scorecards </a:t>
            </a:r>
          </a:p>
          <a:p>
            <a:pPr lvl="1"/>
            <a:endParaRPr lang="en-US" dirty="0"/>
          </a:p>
          <a:p>
            <a:endParaRPr lang="en-US" dirty="0"/>
          </a:p>
        </p:txBody>
      </p:sp>
    </p:spTree>
    <p:extLst>
      <p:ext uri="{BB962C8B-B14F-4D97-AF65-F5344CB8AC3E}">
        <p14:creationId xmlns:p14="http://schemas.microsoft.com/office/powerpoint/2010/main" val="2411185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8A3A8-4B40-4CD9-9A2B-A42F643568C0}"/>
              </a:ext>
            </a:extLst>
          </p:cNvPr>
          <p:cNvSpPr>
            <a:spLocks noGrp="1"/>
          </p:cNvSpPr>
          <p:nvPr>
            <p:ph type="title"/>
          </p:nvPr>
        </p:nvSpPr>
        <p:spPr/>
        <p:txBody>
          <a:bodyPr/>
          <a:lstStyle/>
          <a:p>
            <a:r>
              <a:rPr lang="en-US" b="1" dirty="0">
                <a:solidFill>
                  <a:schemeClr val="tx2"/>
                </a:solidFill>
              </a:rPr>
              <a:t>Clinic Population</a:t>
            </a:r>
          </a:p>
        </p:txBody>
      </p:sp>
      <p:sp>
        <p:nvSpPr>
          <p:cNvPr id="3" name="Content Placeholder 2">
            <a:extLst>
              <a:ext uri="{FF2B5EF4-FFF2-40B4-BE49-F238E27FC236}">
                <a16:creationId xmlns:a16="http://schemas.microsoft.com/office/drawing/2014/main" id="{C7C87EB1-6048-4CC2-9D7F-A53358747D48}"/>
              </a:ext>
            </a:extLst>
          </p:cNvPr>
          <p:cNvSpPr>
            <a:spLocks noGrp="1"/>
          </p:cNvSpPr>
          <p:nvPr>
            <p:ph idx="1"/>
          </p:nvPr>
        </p:nvSpPr>
        <p:spPr>
          <a:xfrm>
            <a:off x="838201" y="1825625"/>
            <a:ext cx="5173716" cy="4351338"/>
          </a:xfrm>
        </p:spPr>
        <p:txBody>
          <a:bodyPr/>
          <a:lstStyle/>
          <a:p>
            <a:r>
              <a:rPr lang="en-US" b="1" dirty="0"/>
              <a:t>4.89% </a:t>
            </a:r>
            <a:r>
              <a:rPr lang="en-US" dirty="0"/>
              <a:t>of patients at or below 100% FPL</a:t>
            </a:r>
            <a:endParaRPr lang="en-US" dirty="0">
              <a:solidFill>
                <a:srgbClr val="0070C0"/>
              </a:solidFill>
            </a:endParaRPr>
          </a:p>
          <a:p>
            <a:r>
              <a:rPr lang="en-US" b="1" dirty="0"/>
              <a:t>0% </a:t>
            </a:r>
            <a:r>
              <a:rPr lang="en-US" dirty="0"/>
              <a:t>of patients with LEP</a:t>
            </a:r>
            <a:endParaRPr lang="en-US" dirty="0">
              <a:solidFill>
                <a:srgbClr val="0070C0"/>
              </a:solidFill>
            </a:endParaRPr>
          </a:p>
          <a:p>
            <a:r>
              <a:rPr lang="en-US" dirty="0"/>
              <a:t>Frequent languages: English and Spanish</a:t>
            </a:r>
            <a:endParaRPr lang="en-US" dirty="0">
              <a:solidFill>
                <a:srgbClr val="0070C0"/>
              </a:solidFill>
            </a:endParaRPr>
          </a:p>
          <a:p>
            <a:endParaRPr lang="en-US" b="1" dirty="0"/>
          </a:p>
          <a:p>
            <a:r>
              <a:rPr lang="en-US" b="1" dirty="0"/>
              <a:t>1594</a:t>
            </a:r>
            <a:r>
              <a:rPr lang="en-US" dirty="0"/>
              <a:t> patients aged 50-75 with an up-to-date CRCS.</a:t>
            </a:r>
          </a:p>
          <a:p>
            <a:endParaRPr lang="en-US" dirty="0"/>
          </a:p>
          <a:p>
            <a:pPr marL="0" indent="0">
              <a:buNone/>
            </a:pPr>
            <a:endParaRPr lang="en-US" dirty="0"/>
          </a:p>
          <a:p>
            <a:endParaRPr lang="en-US" dirty="0"/>
          </a:p>
          <a:p>
            <a:endParaRPr lang="en-US" dirty="0"/>
          </a:p>
        </p:txBody>
      </p:sp>
      <p:graphicFrame>
        <p:nvGraphicFramePr>
          <p:cNvPr id="4" name="Table 3">
            <a:extLst>
              <a:ext uri="{FF2B5EF4-FFF2-40B4-BE49-F238E27FC236}">
                <a16:creationId xmlns:a16="http://schemas.microsoft.com/office/drawing/2014/main" id="{91A43779-7A4F-4428-9865-78E0A0F00151}"/>
              </a:ext>
            </a:extLst>
          </p:cNvPr>
          <p:cNvGraphicFramePr>
            <a:graphicFrameLocks noGrp="1"/>
          </p:cNvGraphicFramePr>
          <p:nvPr>
            <p:extLst>
              <p:ext uri="{D42A27DB-BD31-4B8C-83A1-F6EECF244321}">
                <p14:modId xmlns:p14="http://schemas.microsoft.com/office/powerpoint/2010/main" val="1263024956"/>
              </p:ext>
            </p:extLst>
          </p:nvPr>
        </p:nvGraphicFramePr>
        <p:xfrm>
          <a:off x="5865780" y="37029"/>
          <a:ext cx="6245158" cy="6783942"/>
        </p:xfrm>
        <a:graphic>
          <a:graphicData uri="http://schemas.openxmlformats.org/drawingml/2006/table">
            <a:tbl>
              <a:tblPr firstRow="1" bandRow="1">
                <a:tableStyleId>{5C22544A-7EE6-4342-B048-85BDC9FD1C3A}</a:tableStyleId>
              </a:tblPr>
              <a:tblGrid>
                <a:gridCol w="4022760">
                  <a:extLst>
                    <a:ext uri="{9D8B030D-6E8A-4147-A177-3AD203B41FA5}">
                      <a16:colId xmlns:a16="http://schemas.microsoft.com/office/drawing/2014/main" val="3441252142"/>
                    </a:ext>
                  </a:extLst>
                </a:gridCol>
                <a:gridCol w="2222398">
                  <a:extLst>
                    <a:ext uri="{9D8B030D-6E8A-4147-A177-3AD203B41FA5}">
                      <a16:colId xmlns:a16="http://schemas.microsoft.com/office/drawing/2014/main" val="3742164369"/>
                    </a:ext>
                  </a:extLst>
                </a:gridCol>
              </a:tblGrid>
              <a:tr h="443883">
                <a:tc>
                  <a:txBody>
                    <a:bodyPr/>
                    <a:lstStyle/>
                    <a:p>
                      <a:pPr algn="l"/>
                      <a:r>
                        <a:rPr lang="en-US" dirty="0"/>
                        <a:t>Patient Demographics</a:t>
                      </a:r>
                    </a:p>
                  </a:txBody>
                  <a:tcPr anchor="ctr"/>
                </a:tc>
                <a:tc>
                  <a:txBody>
                    <a:bodyPr/>
                    <a:lstStyle/>
                    <a:p>
                      <a:pPr algn="ctr"/>
                      <a:r>
                        <a:rPr lang="en-US" dirty="0"/>
                        <a:t>#</a:t>
                      </a:r>
                    </a:p>
                  </a:txBody>
                  <a:tcPr anchor="ctr"/>
                </a:tc>
                <a:extLst>
                  <a:ext uri="{0D108BD9-81ED-4DB2-BD59-A6C34878D82A}">
                    <a16:rowId xmlns:a16="http://schemas.microsoft.com/office/drawing/2014/main" val="1336370178"/>
                  </a:ext>
                </a:extLst>
              </a:tr>
              <a:tr h="41353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dirty="0"/>
                        <a:t>Number of unique patients </a:t>
                      </a:r>
                    </a:p>
                  </a:txBody>
                  <a:tcPr/>
                </a:tc>
                <a:tc>
                  <a:txBody>
                    <a:bodyPr/>
                    <a:lstStyle/>
                    <a:p>
                      <a:r>
                        <a:rPr lang="en-US" sz="1800" dirty="0"/>
                        <a:t>10,937</a:t>
                      </a:r>
                      <a:endParaRPr lang="en-US" sz="1800" dirty="0">
                        <a:solidFill>
                          <a:srgbClr val="0070C0"/>
                        </a:solidFill>
                      </a:endParaRPr>
                    </a:p>
                  </a:txBody>
                  <a:tcPr/>
                </a:tc>
                <a:extLst>
                  <a:ext uri="{0D108BD9-81ED-4DB2-BD59-A6C34878D82A}">
                    <a16:rowId xmlns:a16="http://schemas.microsoft.com/office/drawing/2014/main" val="3433756643"/>
                  </a:ext>
                </a:extLst>
              </a:tr>
              <a:tr h="575447">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dirty="0"/>
                        <a:t>Number of unique patients aged 50-75</a:t>
                      </a:r>
                    </a:p>
                  </a:txBody>
                  <a:tcPr/>
                </a:tc>
                <a:tc>
                  <a:txBody>
                    <a:bodyPr/>
                    <a:lstStyle/>
                    <a:p>
                      <a:r>
                        <a:rPr lang="en-US" sz="1800" dirty="0"/>
                        <a:t>3931</a:t>
                      </a:r>
                      <a:endParaRPr lang="en-US" sz="1800" dirty="0">
                        <a:solidFill>
                          <a:srgbClr val="0070C0"/>
                        </a:solidFill>
                      </a:endParaRPr>
                    </a:p>
                  </a:txBody>
                  <a:tcPr/>
                </a:tc>
                <a:extLst>
                  <a:ext uri="{0D108BD9-81ED-4DB2-BD59-A6C34878D82A}">
                    <a16:rowId xmlns:a16="http://schemas.microsoft.com/office/drawing/2014/main" val="2561119666"/>
                  </a:ext>
                </a:extLst>
              </a:tr>
              <a:tr h="1156691">
                <a:tc>
                  <a:txBody>
                    <a:bodyPr/>
                    <a:lstStyle/>
                    <a:p>
                      <a:pPr marL="457200" marR="0" lvl="0" indent="0" algn="l" defTabSz="914377" rtl="0" eaLnBrk="1" fontAlgn="auto" latinLnBrk="0" hangingPunct="1">
                        <a:lnSpc>
                          <a:spcPct val="100000"/>
                        </a:lnSpc>
                        <a:spcBef>
                          <a:spcPts val="0"/>
                        </a:spcBef>
                        <a:spcAft>
                          <a:spcPts val="0"/>
                        </a:spcAft>
                        <a:buClrTx/>
                        <a:buSzTx/>
                        <a:buFontTx/>
                        <a:buNone/>
                        <a:tabLst/>
                        <a:defRPr/>
                      </a:pPr>
                      <a:r>
                        <a:rPr lang="en-US" dirty="0"/>
                        <a:t>Female</a:t>
                      </a:r>
                    </a:p>
                    <a:p>
                      <a:pPr marL="457200" marR="0" lvl="0" indent="0" algn="l" defTabSz="914377" rtl="0" eaLnBrk="1" fontAlgn="auto" latinLnBrk="0" hangingPunct="1">
                        <a:lnSpc>
                          <a:spcPct val="100000"/>
                        </a:lnSpc>
                        <a:spcBef>
                          <a:spcPts val="0"/>
                        </a:spcBef>
                        <a:spcAft>
                          <a:spcPts val="0"/>
                        </a:spcAft>
                        <a:buClrTx/>
                        <a:buSzTx/>
                        <a:buFontTx/>
                        <a:buNone/>
                        <a:tabLst/>
                        <a:defRPr/>
                      </a:pPr>
                      <a:r>
                        <a:rPr lang="en-US" dirty="0"/>
                        <a:t>Male</a:t>
                      </a:r>
                    </a:p>
                    <a:p>
                      <a:pPr marL="457200" marR="0" lvl="0" indent="0" algn="l" defTabSz="914377" rtl="0" eaLnBrk="1" fontAlgn="auto" latinLnBrk="0" hangingPunct="1">
                        <a:lnSpc>
                          <a:spcPct val="100000"/>
                        </a:lnSpc>
                        <a:spcBef>
                          <a:spcPts val="0"/>
                        </a:spcBef>
                        <a:spcAft>
                          <a:spcPts val="0"/>
                        </a:spcAft>
                        <a:buClrTx/>
                        <a:buSzTx/>
                        <a:buFontTx/>
                        <a:buNone/>
                        <a:tabLst/>
                        <a:defRPr/>
                      </a:pPr>
                      <a:r>
                        <a:rPr lang="en-US" dirty="0"/>
                        <a:t>Other</a:t>
                      </a:r>
                    </a:p>
                    <a:p>
                      <a:pPr marL="457200" marR="0" lvl="0" indent="0" algn="l" defTabSz="914377" rtl="0" eaLnBrk="1" fontAlgn="auto" latinLnBrk="0" hangingPunct="1">
                        <a:lnSpc>
                          <a:spcPct val="100000"/>
                        </a:lnSpc>
                        <a:spcBef>
                          <a:spcPts val="0"/>
                        </a:spcBef>
                        <a:spcAft>
                          <a:spcPts val="0"/>
                        </a:spcAft>
                        <a:buClrTx/>
                        <a:buSzTx/>
                        <a:buFontTx/>
                        <a:buNone/>
                        <a:tabLst/>
                        <a:defRPr/>
                      </a:pPr>
                      <a:r>
                        <a:rPr lang="en-US" dirty="0"/>
                        <a:t>Unreported </a:t>
                      </a:r>
                    </a:p>
                  </a:txBody>
                  <a:tcPr/>
                </a:tc>
                <a:tc>
                  <a:txBody>
                    <a:bodyPr/>
                    <a:lstStyle/>
                    <a:p>
                      <a:r>
                        <a:rPr lang="en-US" sz="1800" dirty="0"/>
                        <a:t>2201</a:t>
                      </a:r>
                      <a:endParaRPr lang="en-US" sz="1800" dirty="0">
                        <a:solidFill>
                          <a:srgbClr val="0070C0"/>
                        </a:solidFill>
                      </a:endParaRPr>
                    </a:p>
                    <a:p>
                      <a:r>
                        <a:rPr lang="en-US" sz="1800" dirty="0"/>
                        <a:t>1730</a:t>
                      </a:r>
                      <a:endParaRPr lang="en-US" sz="1800" dirty="0">
                        <a:solidFill>
                          <a:srgbClr val="0070C0"/>
                        </a:solidFill>
                      </a:endParaRPr>
                    </a:p>
                    <a:p>
                      <a:r>
                        <a:rPr lang="en-US" sz="1800" dirty="0"/>
                        <a:t>0</a:t>
                      </a:r>
                      <a:endParaRPr lang="en-US" sz="1800" dirty="0">
                        <a:solidFill>
                          <a:srgbClr val="0070C0"/>
                        </a:solidFill>
                      </a:endParaRPr>
                    </a:p>
                    <a:p>
                      <a:r>
                        <a:rPr lang="en-US" sz="1800" dirty="0"/>
                        <a:t>0</a:t>
                      </a:r>
                      <a:endParaRPr lang="en-US" sz="1800" dirty="0">
                        <a:solidFill>
                          <a:srgbClr val="0070C0"/>
                        </a:solidFill>
                      </a:endParaRPr>
                    </a:p>
                  </a:txBody>
                  <a:tcPr/>
                </a:tc>
                <a:extLst>
                  <a:ext uri="{0D108BD9-81ED-4DB2-BD59-A6C34878D82A}">
                    <a16:rowId xmlns:a16="http://schemas.microsoft.com/office/drawing/2014/main" val="1206203177"/>
                  </a:ext>
                </a:extLst>
              </a:tr>
              <a:tr h="1236282">
                <a:tc>
                  <a:txBody>
                    <a:bodyPr/>
                    <a:lstStyle/>
                    <a:p>
                      <a:pPr marL="457200" marR="0" lvl="0" indent="0" algn="l" defTabSz="914377" rtl="0" eaLnBrk="1" fontAlgn="auto" latinLnBrk="0" hangingPunct="1">
                        <a:lnSpc>
                          <a:spcPct val="100000"/>
                        </a:lnSpc>
                        <a:spcBef>
                          <a:spcPts val="0"/>
                        </a:spcBef>
                        <a:spcAft>
                          <a:spcPts val="0"/>
                        </a:spcAft>
                        <a:buClrTx/>
                        <a:buSzTx/>
                        <a:buFontTx/>
                        <a:buNone/>
                        <a:tabLst/>
                        <a:defRPr/>
                      </a:pPr>
                      <a:r>
                        <a:rPr lang="en-US" dirty="0"/>
                        <a:t>White</a:t>
                      </a:r>
                    </a:p>
                    <a:p>
                      <a:pPr marL="457200" marR="0" lvl="0" indent="0" algn="l" defTabSz="914377" rtl="0" eaLnBrk="1" fontAlgn="auto" latinLnBrk="0" hangingPunct="1">
                        <a:lnSpc>
                          <a:spcPct val="100000"/>
                        </a:lnSpc>
                        <a:spcBef>
                          <a:spcPts val="0"/>
                        </a:spcBef>
                        <a:spcAft>
                          <a:spcPts val="0"/>
                        </a:spcAft>
                        <a:buClrTx/>
                        <a:buSzTx/>
                        <a:buFontTx/>
                        <a:buNone/>
                        <a:tabLst/>
                        <a:defRPr/>
                      </a:pPr>
                      <a:r>
                        <a:rPr lang="en-US" dirty="0"/>
                        <a:t>Black</a:t>
                      </a:r>
                    </a:p>
                    <a:p>
                      <a:pPr marL="457200" marR="0" lvl="0" indent="0" algn="l" defTabSz="914377" rtl="0" eaLnBrk="1" fontAlgn="auto" latinLnBrk="0" hangingPunct="1">
                        <a:lnSpc>
                          <a:spcPct val="100000"/>
                        </a:lnSpc>
                        <a:spcBef>
                          <a:spcPts val="0"/>
                        </a:spcBef>
                        <a:spcAft>
                          <a:spcPts val="0"/>
                        </a:spcAft>
                        <a:buClrTx/>
                        <a:buSzTx/>
                        <a:buFontTx/>
                        <a:buNone/>
                        <a:tabLst/>
                        <a:defRPr/>
                      </a:pPr>
                      <a:r>
                        <a:rPr lang="en-US" dirty="0"/>
                        <a:t>Asian</a:t>
                      </a:r>
                    </a:p>
                    <a:p>
                      <a:pPr marL="457200" marR="0" lvl="0" indent="0" algn="l" defTabSz="914377" rtl="0" eaLnBrk="1" fontAlgn="auto" latinLnBrk="0" hangingPunct="1">
                        <a:lnSpc>
                          <a:spcPct val="100000"/>
                        </a:lnSpc>
                        <a:spcBef>
                          <a:spcPts val="0"/>
                        </a:spcBef>
                        <a:spcAft>
                          <a:spcPts val="0"/>
                        </a:spcAft>
                        <a:buClrTx/>
                        <a:buSzTx/>
                        <a:buFontTx/>
                        <a:buNone/>
                        <a:tabLst/>
                        <a:defRPr/>
                      </a:pPr>
                      <a:r>
                        <a:rPr lang="en-US" dirty="0"/>
                        <a:t>Native Hawaiian/ Pacific Islander</a:t>
                      </a:r>
                    </a:p>
                  </a:txBody>
                  <a:tcPr/>
                </a:tc>
                <a:tc>
                  <a:txBody>
                    <a:bodyPr/>
                    <a:lstStyle/>
                    <a:p>
                      <a:r>
                        <a:rPr lang="en-US" sz="1800" dirty="0"/>
                        <a:t>3112</a:t>
                      </a:r>
                      <a:endParaRPr lang="en-US" sz="1800" dirty="0">
                        <a:solidFill>
                          <a:srgbClr val="0070C0"/>
                        </a:solidFill>
                      </a:endParaRPr>
                    </a:p>
                    <a:p>
                      <a:r>
                        <a:rPr lang="en-US" sz="1800" dirty="0"/>
                        <a:t>733</a:t>
                      </a:r>
                    </a:p>
                    <a:p>
                      <a:r>
                        <a:rPr lang="en-US" sz="1800" dirty="0"/>
                        <a:t>20</a:t>
                      </a:r>
                    </a:p>
                    <a:p>
                      <a:r>
                        <a:rPr lang="en-US" sz="1800" dirty="0"/>
                        <a:t>2</a:t>
                      </a:r>
                    </a:p>
                  </a:txBody>
                  <a:tcPr/>
                </a:tc>
                <a:extLst>
                  <a:ext uri="{0D108BD9-81ED-4DB2-BD59-A6C34878D82A}">
                    <a16:rowId xmlns:a16="http://schemas.microsoft.com/office/drawing/2014/main" val="1994695728"/>
                  </a:ext>
                </a:extLst>
              </a:tr>
              <a:tr h="889763">
                <a:tc>
                  <a:txBody>
                    <a:bodyPr/>
                    <a:lstStyle/>
                    <a:p>
                      <a:pPr marL="457200" marR="0" lvl="0" indent="0" algn="l" defTabSz="914377" rtl="0" eaLnBrk="1" fontAlgn="auto" latinLnBrk="0" hangingPunct="1">
                        <a:lnSpc>
                          <a:spcPct val="100000"/>
                        </a:lnSpc>
                        <a:spcBef>
                          <a:spcPts val="0"/>
                        </a:spcBef>
                        <a:spcAft>
                          <a:spcPts val="0"/>
                        </a:spcAft>
                        <a:buClrTx/>
                        <a:buSzTx/>
                        <a:buFontTx/>
                        <a:buNone/>
                        <a:tabLst/>
                        <a:defRPr/>
                      </a:pPr>
                      <a:r>
                        <a:rPr lang="en-US" dirty="0"/>
                        <a:t>Hispanic/ Latino</a:t>
                      </a:r>
                    </a:p>
                    <a:p>
                      <a:pPr marL="457200" marR="0" lvl="0" indent="0" algn="l" defTabSz="914377" rtl="0" eaLnBrk="1" fontAlgn="auto" latinLnBrk="0" hangingPunct="1">
                        <a:lnSpc>
                          <a:spcPct val="100000"/>
                        </a:lnSpc>
                        <a:spcBef>
                          <a:spcPts val="0"/>
                        </a:spcBef>
                        <a:spcAft>
                          <a:spcPts val="0"/>
                        </a:spcAft>
                        <a:buClrTx/>
                        <a:buSzTx/>
                        <a:buFontTx/>
                        <a:buNone/>
                        <a:tabLst/>
                        <a:defRPr/>
                      </a:pPr>
                      <a:r>
                        <a:rPr lang="en-US" dirty="0"/>
                        <a:t>Non-Hispanic/ Latino</a:t>
                      </a:r>
                    </a:p>
                    <a:p>
                      <a:pPr marL="457200" marR="0" lvl="0" indent="0" algn="l" defTabSz="914377" rtl="0" eaLnBrk="1" fontAlgn="auto" latinLnBrk="0" hangingPunct="1">
                        <a:lnSpc>
                          <a:spcPct val="100000"/>
                        </a:lnSpc>
                        <a:spcBef>
                          <a:spcPts val="0"/>
                        </a:spcBef>
                        <a:spcAft>
                          <a:spcPts val="0"/>
                        </a:spcAft>
                        <a:buClrTx/>
                        <a:buSzTx/>
                        <a:buFontTx/>
                        <a:buNone/>
                        <a:tabLst/>
                        <a:defRPr/>
                      </a:pPr>
                      <a:r>
                        <a:rPr lang="en-US" dirty="0"/>
                        <a:t>Unspecified</a:t>
                      </a:r>
                    </a:p>
                  </a:txBody>
                  <a:tcPr/>
                </a:tc>
                <a:tc>
                  <a:txBody>
                    <a:bodyPr/>
                    <a:lstStyle/>
                    <a:p>
                      <a:r>
                        <a:rPr lang="en-US" sz="1800" dirty="0">
                          <a:solidFill>
                            <a:schemeClr val="tx1"/>
                          </a:solidFill>
                        </a:rPr>
                        <a:t>63</a:t>
                      </a:r>
                    </a:p>
                    <a:p>
                      <a:r>
                        <a:rPr lang="en-US" sz="1800" dirty="0">
                          <a:solidFill>
                            <a:schemeClr val="tx1"/>
                          </a:solidFill>
                        </a:rPr>
                        <a:t>3757</a:t>
                      </a:r>
                    </a:p>
                    <a:p>
                      <a:r>
                        <a:rPr lang="en-US" sz="1800" dirty="0">
                          <a:solidFill>
                            <a:schemeClr val="tx1"/>
                          </a:solidFill>
                        </a:rPr>
                        <a:t>111</a:t>
                      </a:r>
                    </a:p>
                  </a:txBody>
                  <a:tcPr/>
                </a:tc>
                <a:extLst>
                  <a:ext uri="{0D108BD9-81ED-4DB2-BD59-A6C34878D82A}">
                    <a16:rowId xmlns:a16="http://schemas.microsoft.com/office/drawing/2014/main" val="1362331409"/>
                  </a:ext>
                </a:extLst>
              </a:tr>
              <a:tr h="1957478">
                <a:tc>
                  <a:txBody>
                    <a:bodyPr/>
                    <a:lstStyle/>
                    <a:p>
                      <a:pPr marL="457200" indent="0" algn="l"/>
                      <a:r>
                        <a:rPr lang="en-US" sz="1800" dirty="0"/>
                        <a:t>Medicare</a:t>
                      </a:r>
                    </a:p>
                    <a:p>
                      <a:pPr marL="457200" indent="0" algn="l"/>
                      <a:r>
                        <a:rPr lang="en-US" sz="1800" dirty="0"/>
                        <a:t>Medicaid</a:t>
                      </a:r>
                    </a:p>
                    <a:p>
                      <a:pPr marL="457200" indent="0" algn="l"/>
                      <a:r>
                        <a:rPr lang="en-US" sz="1800" dirty="0"/>
                        <a:t>Private Insurance</a:t>
                      </a:r>
                    </a:p>
                    <a:p>
                      <a:pPr marL="457200" indent="0" algn="l"/>
                      <a:r>
                        <a:rPr lang="en-US" sz="1800" dirty="0"/>
                        <a:t>Self-Pay</a:t>
                      </a:r>
                    </a:p>
                    <a:p>
                      <a:pPr marL="457200" indent="0" algn="l"/>
                      <a:r>
                        <a:rPr lang="en-US" sz="1800" dirty="0"/>
                        <a:t>Uninsured</a:t>
                      </a:r>
                    </a:p>
                    <a:p>
                      <a:pPr marL="457200" indent="0" algn="l"/>
                      <a:r>
                        <a:rPr lang="en-US" sz="1800" dirty="0"/>
                        <a:t>Unreported</a:t>
                      </a:r>
                    </a:p>
                    <a:p>
                      <a:pPr marL="457200" indent="0" algn="l"/>
                      <a:r>
                        <a:rPr lang="en-US" sz="1800" dirty="0"/>
                        <a:t>Other </a:t>
                      </a:r>
                    </a:p>
                  </a:txBody>
                  <a:tcPr/>
                </a:tc>
                <a:tc>
                  <a:txBody>
                    <a:bodyPr/>
                    <a:lstStyle/>
                    <a:p>
                      <a:r>
                        <a:rPr lang="en-US" sz="1800" dirty="0"/>
                        <a:t>1032</a:t>
                      </a:r>
                      <a:endParaRPr lang="en-US" sz="1800" dirty="0">
                        <a:solidFill>
                          <a:srgbClr val="0070C0"/>
                        </a:solidFill>
                      </a:endParaRPr>
                    </a:p>
                    <a:p>
                      <a:pPr marL="0" marR="0" lvl="0" indent="0" algn="l" defTabSz="914377" rtl="0" eaLnBrk="1" fontAlgn="auto" latinLnBrk="0" hangingPunct="1">
                        <a:lnSpc>
                          <a:spcPct val="100000"/>
                        </a:lnSpc>
                        <a:spcBef>
                          <a:spcPts val="0"/>
                        </a:spcBef>
                        <a:spcAft>
                          <a:spcPts val="0"/>
                        </a:spcAft>
                        <a:buClrTx/>
                        <a:buSzTx/>
                        <a:buFontTx/>
                        <a:buNone/>
                        <a:tabLst/>
                        <a:defRPr/>
                      </a:pPr>
                      <a:r>
                        <a:rPr lang="en-US" sz="1800" dirty="0"/>
                        <a:t>158</a:t>
                      </a:r>
                    </a:p>
                    <a:p>
                      <a:pPr marL="0" marR="0" lvl="0" indent="0" algn="l" defTabSz="914377" rtl="0" eaLnBrk="1" fontAlgn="auto" latinLnBrk="0" hangingPunct="1">
                        <a:lnSpc>
                          <a:spcPct val="100000"/>
                        </a:lnSpc>
                        <a:spcBef>
                          <a:spcPts val="0"/>
                        </a:spcBef>
                        <a:spcAft>
                          <a:spcPts val="0"/>
                        </a:spcAft>
                        <a:buClrTx/>
                        <a:buSzTx/>
                        <a:buFontTx/>
                        <a:buNone/>
                        <a:tabLst/>
                        <a:defRPr/>
                      </a:pPr>
                      <a:r>
                        <a:rPr lang="en-US" sz="1800" dirty="0"/>
                        <a:t>2243</a:t>
                      </a:r>
                    </a:p>
                    <a:p>
                      <a:pPr marL="0" marR="0" lvl="0" indent="0" algn="l" defTabSz="914377" rtl="0" eaLnBrk="1" fontAlgn="auto" latinLnBrk="0" hangingPunct="1">
                        <a:lnSpc>
                          <a:spcPct val="100000"/>
                        </a:lnSpc>
                        <a:spcBef>
                          <a:spcPts val="0"/>
                        </a:spcBef>
                        <a:spcAft>
                          <a:spcPts val="0"/>
                        </a:spcAft>
                        <a:buClrTx/>
                        <a:buSzTx/>
                        <a:buFontTx/>
                        <a:buNone/>
                        <a:tabLst/>
                        <a:defRPr/>
                      </a:pPr>
                      <a:r>
                        <a:rPr lang="en-US" sz="1800" dirty="0"/>
                        <a:t>111</a:t>
                      </a:r>
                    </a:p>
                    <a:p>
                      <a:pPr marL="0" marR="0" lvl="0" indent="0" algn="l" defTabSz="914377" rtl="0" eaLnBrk="1" fontAlgn="auto" latinLnBrk="0" hangingPunct="1">
                        <a:lnSpc>
                          <a:spcPct val="100000"/>
                        </a:lnSpc>
                        <a:spcBef>
                          <a:spcPts val="0"/>
                        </a:spcBef>
                        <a:spcAft>
                          <a:spcPts val="0"/>
                        </a:spcAft>
                        <a:buClrTx/>
                        <a:buSzTx/>
                        <a:buFontTx/>
                        <a:buNone/>
                        <a:tabLst/>
                        <a:defRPr/>
                      </a:pPr>
                      <a:r>
                        <a:rPr lang="en-US" sz="1800" dirty="0"/>
                        <a:t>196</a:t>
                      </a:r>
                    </a:p>
                    <a:p>
                      <a:pPr marL="0" marR="0" lvl="0" indent="0" algn="l" defTabSz="914377" rtl="0" eaLnBrk="1" fontAlgn="auto" latinLnBrk="0" hangingPunct="1">
                        <a:lnSpc>
                          <a:spcPct val="100000"/>
                        </a:lnSpc>
                        <a:spcBef>
                          <a:spcPts val="0"/>
                        </a:spcBef>
                        <a:spcAft>
                          <a:spcPts val="0"/>
                        </a:spcAft>
                        <a:buClrTx/>
                        <a:buSzTx/>
                        <a:buFontTx/>
                        <a:buNone/>
                        <a:tabLst/>
                        <a:defRPr/>
                      </a:pPr>
                      <a:r>
                        <a:rPr lang="en-US" sz="1800" dirty="0"/>
                        <a:t>159</a:t>
                      </a:r>
                    </a:p>
                    <a:p>
                      <a:pPr marL="0" marR="0" lvl="0" indent="0" algn="l" defTabSz="914377" rtl="0" eaLnBrk="1" fontAlgn="auto" latinLnBrk="0" hangingPunct="1">
                        <a:lnSpc>
                          <a:spcPct val="100000"/>
                        </a:lnSpc>
                        <a:spcBef>
                          <a:spcPts val="0"/>
                        </a:spcBef>
                        <a:spcAft>
                          <a:spcPts val="0"/>
                        </a:spcAft>
                        <a:buClrTx/>
                        <a:buSzTx/>
                        <a:buFontTx/>
                        <a:buNone/>
                        <a:tabLst/>
                        <a:defRPr/>
                      </a:pPr>
                      <a:r>
                        <a:rPr lang="en-US" sz="1800" dirty="0"/>
                        <a:t>0</a:t>
                      </a:r>
                      <a:endParaRPr lang="en-US" sz="1800" dirty="0">
                        <a:solidFill>
                          <a:srgbClr val="0070C0"/>
                        </a:solidFill>
                      </a:endParaRPr>
                    </a:p>
                  </a:txBody>
                  <a:tcPr/>
                </a:tc>
                <a:extLst>
                  <a:ext uri="{0D108BD9-81ED-4DB2-BD59-A6C34878D82A}">
                    <a16:rowId xmlns:a16="http://schemas.microsoft.com/office/drawing/2014/main" val="2092712672"/>
                  </a:ext>
                </a:extLst>
              </a:tr>
            </a:tbl>
          </a:graphicData>
        </a:graphic>
      </p:graphicFrame>
    </p:spTree>
    <p:extLst>
      <p:ext uri="{BB962C8B-B14F-4D97-AF65-F5344CB8AC3E}">
        <p14:creationId xmlns:p14="http://schemas.microsoft.com/office/powerpoint/2010/main" val="572102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39C9E-11AE-43ED-BE61-728DD9F99F5D}"/>
              </a:ext>
            </a:extLst>
          </p:cNvPr>
          <p:cNvSpPr>
            <a:spLocks noGrp="1"/>
          </p:cNvSpPr>
          <p:nvPr>
            <p:ph type="title"/>
          </p:nvPr>
        </p:nvSpPr>
        <p:spPr/>
        <p:txBody>
          <a:bodyPr/>
          <a:lstStyle/>
          <a:p>
            <a:r>
              <a:rPr lang="en-US" b="1" dirty="0">
                <a:solidFill>
                  <a:schemeClr val="tx2"/>
                </a:solidFill>
              </a:rPr>
              <a:t>Patient Barriers</a:t>
            </a:r>
          </a:p>
        </p:txBody>
      </p:sp>
      <p:sp>
        <p:nvSpPr>
          <p:cNvPr id="3" name="Content Placeholder 2">
            <a:extLst>
              <a:ext uri="{FF2B5EF4-FFF2-40B4-BE49-F238E27FC236}">
                <a16:creationId xmlns:a16="http://schemas.microsoft.com/office/drawing/2014/main" id="{6DA1ABA7-B7A7-485E-BCF2-D09C82025866}"/>
              </a:ext>
            </a:extLst>
          </p:cNvPr>
          <p:cNvSpPr>
            <a:spLocks noGrp="1"/>
          </p:cNvSpPr>
          <p:nvPr>
            <p:ph idx="1"/>
          </p:nvPr>
        </p:nvSpPr>
        <p:spPr>
          <a:xfrm>
            <a:off x="838200" y="1825624"/>
            <a:ext cx="10515600" cy="4820981"/>
          </a:xfrm>
        </p:spPr>
        <p:txBody>
          <a:bodyPr>
            <a:normAutofit fontScale="92500" lnSpcReduction="10000"/>
          </a:bodyPr>
          <a:lstStyle/>
          <a:p>
            <a:r>
              <a:rPr lang="en-US" dirty="0"/>
              <a:t>Example barriers patients face with adhering to care:</a:t>
            </a:r>
            <a:endParaRPr lang="en-US" dirty="0">
              <a:solidFill>
                <a:srgbClr val="0070C0"/>
              </a:solidFill>
            </a:endParaRPr>
          </a:p>
          <a:p>
            <a:pPr lvl="1"/>
            <a:r>
              <a:rPr lang="en-US" dirty="0"/>
              <a:t>Lack of transportation </a:t>
            </a:r>
          </a:p>
          <a:p>
            <a:pPr lvl="2"/>
            <a:r>
              <a:rPr lang="en-US" dirty="0"/>
              <a:t>Extremely rural-based population. </a:t>
            </a:r>
          </a:p>
          <a:p>
            <a:pPr lvl="2"/>
            <a:r>
              <a:rPr lang="en-US" dirty="0"/>
              <a:t>Some patients must drive over an hour, one-way, to get to the clinic. For colonoscopies, patients must travel up to two hours one way, to receive care. </a:t>
            </a:r>
          </a:p>
          <a:p>
            <a:pPr lvl="1"/>
            <a:r>
              <a:rPr lang="en-US" dirty="0"/>
              <a:t>Cost of screening</a:t>
            </a:r>
          </a:p>
          <a:p>
            <a:pPr lvl="2"/>
            <a:r>
              <a:rPr lang="en-US" dirty="0"/>
              <a:t>UTHSC-T CPRIT Program alleviates costs of screenings and colonoscopies for qualified individuals. </a:t>
            </a:r>
          </a:p>
          <a:p>
            <a:pPr lvl="2"/>
            <a:r>
              <a:rPr lang="en-US" dirty="0"/>
              <a:t>Cost related to time spent away from work, to complete multiple appointments related to CRCS. </a:t>
            </a:r>
          </a:p>
          <a:p>
            <a:pPr lvl="1"/>
            <a:r>
              <a:rPr lang="en-US" dirty="0"/>
              <a:t>Health Literacy</a:t>
            </a:r>
          </a:p>
          <a:p>
            <a:pPr lvl="2"/>
            <a:r>
              <a:rPr lang="en-US" dirty="0"/>
              <a:t>The health literacy of the general patient population is lower. </a:t>
            </a:r>
          </a:p>
          <a:p>
            <a:pPr lvl="2"/>
            <a:r>
              <a:rPr lang="en-US" dirty="0"/>
              <a:t>Patient have little to no access to reliable internet</a:t>
            </a:r>
          </a:p>
          <a:p>
            <a:pPr lvl="2"/>
            <a:r>
              <a:rPr lang="en-US" dirty="0"/>
              <a:t>Many patients report not utilizing a smartphone -&gt; decreased access to obtaining information related to CRCS.</a:t>
            </a:r>
          </a:p>
        </p:txBody>
      </p:sp>
      <p:sp>
        <p:nvSpPr>
          <p:cNvPr id="4" name="Speech Bubble: Rectangle with Corners Rounded 3">
            <a:extLst>
              <a:ext uri="{FF2B5EF4-FFF2-40B4-BE49-F238E27FC236}">
                <a16:creationId xmlns:a16="http://schemas.microsoft.com/office/drawing/2014/main" id="{0F192E66-5312-401F-B573-629DC0BA07BC}"/>
              </a:ext>
            </a:extLst>
          </p:cNvPr>
          <p:cNvSpPr/>
          <p:nvPr/>
        </p:nvSpPr>
        <p:spPr>
          <a:xfrm>
            <a:off x="8347587" y="211395"/>
            <a:ext cx="3588776" cy="225650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t>“Financial burdens are an issue… transportation and rural setting of this clinic can cause delays in patients receiving follow-up care for positive results.”</a:t>
            </a:r>
          </a:p>
        </p:txBody>
      </p:sp>
    </p:spTree>
    <p:extLst>
      <p:ext uri="{BB962C8B-B14F-4D97-AF65-F5344CB8AC3E}">
        <p14:creationId xmlns:p14="http://schemas.microsoft.com/office/powerpoint/2010/main" val="1440504684"/>
      </p:ext>
    </p:extLst>
  </p:cSld>
  <p:clrMapOvr>
    <a:masterClrMapping/>
  </p:clrMapOvr>
</p:sld>
</file>

<file path=ppt/theme/theme1.xml><?xml version="1.0" encoding="utf-8"?>
<a:theme xmlns:a="http://schemas.openxmlformats.org/drawingml/2006/main" name="Office Theme">
  <a:themeElements>
    <a:clrScheme name="UTHealth">
      <a:dk1>
        <a:sysClr val="windowText" lastClr="000000"/>
      </a:dk1>
      <a:lt1>
        <a:sysClr val="window" lastClr="FFFFFF"/>
      </a:lt1>
      <a:dk2>
        <a:srgbClr val="44546A"/>
      </a:dk2>
      <a:lt2>
        <a:srgbClr val="E7E6E6"/>
      </a:lt2>
      <a:accent1>
        <a:srgbClr val="B76646"/>
      </a:accent1>
      <a:accent2>
        <a:srgbClr val="4E738A"/>
      </a:accent2>
      <a:accent3>
        <a:srgbClr val="76777A"/>
      </a:accent3>
      <a:accent4>
        <a:srgbClr val="002856"/>
      </a:accent4>
      <a:accent5>
        <a:srgbClr val="F2B826"/>
      </a:accent5>
      <a:accent6>
        <a:srgbClr val="577C69"/>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4781794_Research presentation_RVA_v3" id="{DF2794B4-2314-4F87-8639-5DCB9EEE28EE}" vid="{3B969E49-204F-4FF6-BD10-D26195B8D4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AB02E3-5ADF-4BF0-9C1B-35CDF3FE95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3C7D9E6-B0D9-433E-BD46-EB60F64F4DA8}">
  <ds:schemaRefs>
    <ds:schemaRef ds:uri="http://www.w3.org/XML/1998/namespace"/>
    <ds:schemaRef ds:uri="http://purl.org/dc/elements/1.1/"/>
    <ds:schemaRef ds:uri="http://purl.org/dc/dcmitype/"/>
    <ds:schemaRef ds:uri="http://schemas.microsoft.com/office/2006/documentManagement/types"/>
    <ds:schemaRef ds:uri="71af3243-3dd4-4a8d-8c0d-dd76da1f02a5"/>
    <ds:schemaRef ds:uri="http://schemas.microsoft.com/office/2006/metadata/properties"/>
    <ds:schemaRef ds:uri="http://purl.org/dc/terms/"/>
    <ds:schemaRef ds:uri="http://schemas.microsoft.com/office/infopath/2007/PartnerControls"/>
    <ds:schemaRef ds:uri="http://schemas.openxmlformats.org/package/2006/metadata/core-properties"/>
    <ds:schemaRef ds:uri="16c05727-aa75-4e4a-9b5f-8a80a1165891"/>
  </ds:schemaRefs>
</ds:datastoreItem>
</file>

<file path=customXml/itemProps3.xml><?xml version="1.0" encoding="utf-8"?>
<ds:datastoreItem xmlns:ds="http://schemas.openxmlformats.org/officeDocument/2006/customXml" ds:itemID="{5CA875DA-F9FD-4F83-A049-3B1027B542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TM03457464[[fn=Dividend]]</Template>
  <TotalTime>0</TotalTime>
  <Words>3058</Words>
  <Application>Microsoft Office PowerPoint</Application>
  <PresentationFormat>Widescreen</PresentationFormat>
  <Paragraphs>495</Paragraphs>
  <Slides>32</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Franklin Gothic Book</vt:lpstr>
      <vt:lpstr>Segoe UI</vt:lpstr>
      <vt:lpstr>Office Theme</vt:lpstr>
      <vt:lpstr>Clinic Assessment Report July 29th, 2021</vt:lpstr>
      <vt:lpstr>Strategy </vt:lpstr>
      <vt:lpstr>Analysis</vt:lpstr>
      <vt:lpstr>Clinic Infrastructure</vt:lpstr>
      <vt:lpstr>Readiness</vt:lpstr>
      <vt:lpstr>Environment of the Clinic</vt:lpstr>
      <vt:lpstr>Quality Improvement</vt:lpstr>
      <vt:lpstr>Clinic Population</vt:lpstr>
      <vt:lpstr>Patient Barriers</vt:lpstr>
      <vt:lpstr>CRC Screening Rates</vt:lpstr>
      <vt:lpstr>CRC Screening Practices </vt:lpstr>
      <vt:lpstr>CRC Screening Follow Up </vt:lpstr>
      <vt:lpstr>CRC Screening Policy</vt:lpstr>
      <vt:lpstr>Electronic Health Record System</vt:lpstr>
      <vt:lpstr>Clinic Workflow</vt:lpstr>
      <vt:lpstr>Clinic Workflow Map</vt:lpstr>
      <vt:lpstr>Evidence Based Interventions to Increase Colorectal Cancer Screening</vt:lpstr>
      <vt:lpstr>Evidence Based Interventions</vt:lpstr>
      <vt:lpstr>Patient Reminders </vt:lpstr>
      <vt:lpstr>Provider Assessment and Feedback</vt:lpstr>
      <vt:lpstr>Provider Reminders </vt:lpstr>
      <vt:lpstr>Reducing Structural Barriers</vt:lpstr>
      <vt:lpstr>Patient Navigation</vt:lpstr>
      <vt:lpstr>Other Strategies Used</vt:lpstr>
      <vt:lpstr>Impact of Covid-19</vt:lpstr>
      <vt:lpstr>Strategies to Implement</vt:lpstr>
      <vt:lpstr>Patient Reminders </vt:lpstr>
      <vt:lpstr>Provider Reminders </vt:lpstr>
      <vt:lpstr>Provider Assessment and Feedback</vt:lpstr>
      <vt:lpstr>Reducing Structural Barriers</vt:lpstr>
      <vt:lpstr>Next Steps For Clinic</vt:lpstr>
      <vt:lpstr>Ellington Memorial Clinic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2021-04-26T18:35:03Z</dcterms:created>
  <dcterms:modified xsi:type="dcterms:W3CDTF">2022-04-04T16:08:15Z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