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4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1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9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4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3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1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9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3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8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4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765420-059D-4556-87D6-E793E9B4F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670616"/>
              </p:ext>
            </p:extLst>
          </p:nvPr>
        </p:nvGraphicFramePr>
        <p:xfrm>
          <a:off x="522283" y="2140810"/>
          <a:ext cx="8099434" cy="37795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40426">
                  <a:extLst>
                    <a:ext uri="{9D8B030D-6E8A-4147-A177-3AD203B41FA5}">
                      <a16:colId xmlns:a16="http://schemas.microsoft.com/office/drawing/2014/main" val="895612907"/>
                    </a:ext>
                  </a:extLst>
                </a:gridCol>
                <a:gridCol w="2529504">
                  <a:extLst>
                    <a:ext uri="{9D8B030D-6E8A-4147-A177-3AD203B41FA5}">
                      <a16:colId xmlns:a16="http://schemas.microsoft.com/office/drawing/2014/main" val="617067799"/>
                    </a:ext>
                  </a:extLst>
                </a:gridCol>
                <a:gridCol w="2529504">
                  <a:extLst>
                    <a:ext uri="{9D8B030D-6E8A-4147-A177-3AD203B41FA5}">
                      <a16:colId xmlns:a16="http://schemas.microsoft.com/office/drawing/2014/main" val="1412757830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Task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Time Commitment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Who 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0768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General Clinic Interview</a:t>
                      </a:r>
                      <a:endParaRPr lang="en-US" sz="22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1 hour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Leadership</a:t>
                      </a:r>
                      <a:endParaRPr lang="en-US" sz="22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7654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Baseline Survey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30 minutes*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Key Staff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7223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Workflow Observation 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½ day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All Staff</a:t>
                      </a:r>
                      <a:endParaRPr lang="en-US" sz="22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4348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Workflow Interview</a:t>
                      </a:r>
                      <a:endParaRPr lang="en-US" sz="22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1 hour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Key Staff </a:t>
                      </a:r>
                      <a:endParaRPr lang="en-US" sz="22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1092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EBI Interview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1 hour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Key Staff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5325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EHR Interview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1 hour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IT </a:t>
                      </a:r>
                      <a:endParaRPr lang="en-US" sz="22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926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EHR Feasibility Meeting</a:t>
                      </a:r>
                      <a:endParaRPr lang="en-US" sz="22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1 hour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IT 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628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Clinic Assessment Report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1.5 hour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Leadership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2293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Readiness Monitoring Tool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30 minutes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Key Staff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5279993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*depending on data availability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788137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22E503-9D13-4711-8E6E-BFB1909B499C}"/>
              </a:ext>
            </a:extLst>
          </p:cNvPr>
          <p:cNvSpPr txBox="1"/>
          <p:nvPr/>
        </p:nvSpPr>
        <p:spPr>
          <a:xfrm>
            <a:off x="2672122" y="1013722"/>
            <a:ext cx="3799754" cy="95410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Assessment Phase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Estimated 3-4 months</a:t>
            </a:r>
            <a:r>
              <a:rPr lang="en-US" sz="2800" b="1" dirty="0">
                <a:solidFill>
                  <a:schemeClr val="tx1"/>
                </a:solidFill>
              </a:rPr>
              <a:t> </a:t>
            </a:r>
            <a:endParaRPr lang="en-US" sz="2800" b="1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9D7C59-D8ED-42FC-BE56-931477D7BF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59" y="6376105"/>
            <a:ext cx="2781669" cy="3779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ECBFBB-7550-45A7-8B24-E2469C8F1A7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12" y="6357004"/>
            <a:ext cx="1120884" cy="423436"/>
          </a:xfrm>
          <a:prstGeom prst="rect">
            <a:avLst/>
          </a:prstGeom>
        </p:spPr>
      </p:pic>
      <p:pic>
        <p:nvPicPr>
          <p:cNvPr id="15" name="Picture 4" descr="UT Heatlh Northeast Home">
            <a:extLst>
              <a:ext uri="{FF2B5EF4-FFF2-40B4-BE49-F238E27FC236}">
                <a16:creationId xmlns:a16="http://schemas.microsoft.com/office/drawing/2014/main" id="{38F33C97-BE50-4918-9758-8C0998D83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787" y="6367529"/>
            <a:ext cx="1196494" cy="38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372416-D440-421E-B102-A7422DEB90F3}"/>
              </a:ext>
            </a:extLst>
          </p:cNvPr>
          <p:cNvSpPr/>
          <p:nvPr/>
        </p:nvSpPr>
        <p:spPr>
          <a:xfrm>
            <a:off x="1126248" y="257894"/>
            <a:ext cx="68915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Colorectal Cancer Control Program </a:t>
            </a:r>
            <a:endParaRPr lang="en-US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765420-059D-4556-87D6-E793E9B4F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620279"/>
              </p:ext>
            </p:extLst>
          </p:nvPr>
        </p:nvGraphicFramePr>
        <p:xfrm>
          <a:off x="522283" y="2140810"/>
          <a:ext cx="8099433" cy="30480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699811">
                  <a:extLst>
                    <a:ext uri="{9D8B030D-6E8A-4147-A177-3AD203B41FA5}">
                      <a16:colId xmlns:a16="http://schemas.microsoft.com/office/drawing/2014/main" val="895612907"/>
                    </a:ext>
                  </a:extLst>
                </a:gridCol>
                <a:gridCol w="2699811">
                  <a:extLst>
                    <a:ext uri="{9D8B030D-6E8A-4147-A177-3AD203B41FA5}">
                      <a16:colId xmlns:a16="http://schemas.microsoft.com/office/drawing/2014/main" val="617067799"/>
                    </a:ext>
                  </a:extLst>
                </a:gridCol>
                <a:gridCol w="2699811">
                  <a:extLst>
                    <a:ext uri="{9D8B030D-6E8A-4147-A177-3AD203B41FA5}">
                      <a16:colId xmlns:a16="http://schemas.microsoft.com/office/drawing/2014/main" val="1412757830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Task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Time Commitment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Who 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0768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Clinic Office Hours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½ day</a:t>
                      </a: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minute increments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All Staff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7654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Project ECHO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 hour Monthly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All Staff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7223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Practice Facilitation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 hour Monthly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Program Champion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4348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EHR Optimization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 hour Monthly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IT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1092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Monthly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30 minutes* Monthly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Key Staff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5325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Annual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30 minutes* Annually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Key Staff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926863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*depending on data availability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520346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22E503-9D13-4711-8E6E-BFB1909B499C}"/>
              </a:ext>
            </a:extLst>
          </p:cNvPr>
          <p:cNvSpPr txBox="1"/>
          <p:nvPr/>
        </p:nvSpPr>
        <p:spPr>
          <a:xfrm>
            <a:off x="2672122" y="929236"/>
            <a:ext cx="3799754" cy="95410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/>
              </a:rPr>
              <a:t>Implementation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Phase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/>
              </a:rPr>
              <a:t>Estimated 6-9 months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 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9D7C59-D8ED-42FC-BE56-931477D7BF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59" y="6376105"/>
            <a:ext cx="2781669" cy="3779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ECBFBB-7550-45A7-8B24-E2469C8F1A7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12" y="6357004"/>
            <a:ext cx="1120884" cy="423436"/>
          </a:xfrm>
          <a:prstGeom prst="rect">
            <a:avLst/>
          </a:prstGeom>
        </p:spPr>
      </p:pic>
      <p:pic>
        <p:nvPicPr>
          <p:cNvPr id="15" name="Picture 4" descr="UT Heatlh Northeast Home">
            <a:extLst>
              <a:ext uri="{FF2B5EF4-FFF2-40B4-BE49-F238E27FC236}">
                <a16:creationId xmlns:a16="http://schemas.microsoft.com/office/drawing/2014/main" id="{38F33C97-BE50-4918-9758-8C0998D83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787" y="6367529"/>
            <a:ext cx="1196494" cy="38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372416-D440-421E-B102-A7422DEB90F3}"/>
              </a:ext>
            </a:extLst>
          </p:cNvPr>
          <p:cNvSpPr/>
          <p:nvPr/>
        </p:nvSpPr>
        <p:spPr>
          <a:xfrm>
            <a:off x="1126248" y="245504"/>
            <a:ext cx="68915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Colorectal Cancer Control Program </a:t>
            </a:r>
          </a:p>
        </p:txBody>
      </p:sp>
    </p:spTree>
    <p:extLst>
      <p:ext uri="{BB962C8B-B14F-4D97-AF65-F5344CB8AC3E}">
        <p14:creationId xmlns:p14="http://schemas.microsoft.com/office/powerpoint/2010/main" val="334660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765420-059D-4556-87D6-E793E9B4F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35748"/>
              </p:ext>
            </p:extLst>
          </p:nvPr>
        </p:nvGraphicFramePr>
        <p:xfrm>
          <a:off x="522283" y="2140810"/>
          <a:ext cx="8099433" cy="39319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699811">
                  <a:extLst>
                    <a:ext uri="{9D8B030D-6E8A-4147-A177-3AD203B41FA5}">
                      <a16:colId xmlns:a16="http://schemas.microsoft.com/office/drawing/2014/main" val="895612907"/>
                    </a:ext>
                  </a:extLst>
                </a:gridCol>
                <a:gridCol w="2699811">
                  <a:extLst>
                    <a:ext uri="{9D8B030D-6E8A-4147-A177-3AD203B41FA5}">
                      <a16:colId xmlns:a16="http://schemas.microsoft.com/office/drawing/2014/main" val="617067799"/>
                    </a:ext>
                  </a:extLst>
                </a:gridCol>
                <a:gridCol w="2699811">
                  <a:extLst>
                    <a:ext uri="{9D8B030D-6E8A-4147-A177-3AD203B41FA5}">
                      <a16:colId xmlns:a16="http://schemas.microsoft.com/office/drawing/2014/main" val="1412757830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Task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Time Commitment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Who 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0768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Project ECHO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 hour Monthly </a:t>
                      </a: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(as needed)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All Staff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7223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Practice Facilitation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 hour </a:t>
                      </a: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bi-monthly (for 1 year), </a:t>
                      </a: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then quarterly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Program Champion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4348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EHR Optimization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 hour</a:t>
                      </a: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bi-monthly (for 1 year), </a:t>
                      </a: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then quarterly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IT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1092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Quarterly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30 minutes* Quarterly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Key Staff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5325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Annual 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30 minutes* Annually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Key Staff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926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*depending on data availability </a:t>
                      </a: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91787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22E503-9D13-4711-8E6E-BFB1909B499C}"/>
              </a:ext>
            </a:extLst>
          </p:cNvPr>
          <p:cNvSpPr txBox="1"/>
          <p:nvPr/>
        </p:nvSpPr>
        <p:spPr>
          <a:xfrm>
            <a:off x="2672122" y="929236"/>
            <a:ext cx="3799754" cy="954107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/>
              </a:rPr>
              <a:t>Maintenance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Phase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Estimated 2-4 years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9D7C59-D8ED-42FC-BE56-931477D7BF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59" y="6376105"/>
            <a:ext cx="2781669" cy="3779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ECBFBB-7550-45A7-8B24-E2469C8F1A7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12" y="6357004"/>
            <a:ext cx="1120884" cy="423436"/>
          </a:xfrm>
          <a:prstGeom prst="rect">
            <a:avLst/>
          </a:prstGeom>
        </p:spPr>
      </p:pic>
      <p:pic>
        <p:nvPicPr>
          <p:cNvPr id="15" name="Picture 4" descr="UT Heatlh Northeast Home">
            <a:extLst>
              <a:ext uri="{FF2B5EF4-FFF2-40B4-BE49-F238E27FC236}">
                <a16:creationId xmlns:a16="http://schemas.microsoft.com/office/drawing/2014/main" id="{38F33C97-BE50-4918-9758-8C0998D83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787" y="6367529"/>
            <a:ext cx="1196494" cy="38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372416-D440-421E-B102-A7422DEB90F3}"/>
              </a:ext>
            </a:extLst>
          </p:cNvPr>
          <p:cNvSpPr/>
          <p:nvPr/>
        </p:nvSpPr>
        <p:spPr>
          <a:xfrm>
            <a:off x="1126248" y="242447"/>
            <a:ext cx="68915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Colorectal Cancer Control Program </a:t>
            </a:r>
          </a:p>
        </p:txBody>
      </p:sp>
    </p:spTree>
    <p:extLst>
      <p:ext uri="{BB962C8B-B14F-4D97-AF65-F5344CB8AC3E}">
        <p14:creationId xmlns:p14="http://schemas.microsoft.com/office/powerpoint/2010/main" val="2633924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Health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76646"/>
      </a:accent1>
      <a:accent2>
        <a:srgbClr val="4E738A"/>
      </a:accent2>
      <a:accent3>
        <a:srgbClr val="76777A"/>
      </a:accent3>
      <a:accent4>
        <a:srgbClr val="002856"/>
      </a:accent4>
      <a:accent5>
        <a:srgbClr val="F2B826"/>
      </a:accent5>
      <a:accent6>
        <a:srgbClr val="577C6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219</Words>
  <Application>Microsoft Office PowerPoint</Application>
  <PresentationFormat>On-screen Show (4:3)</PresentationFormat>
  <Paragraphs>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English, Amanda S</dc:creator>
  <cp:lastModifiedBy>English, Amanda S</cp:lastModifiedBy>
  <cp:revision>31</cp:revision>
  <dcterms:created xsi:type="dcterms:W3CDTF">2021-07-16T17:18:38Z</dcterms:created>
  <dcterms:modified xsi:type="dcterms:W3CDTF">2021-07-16T18:19:10Z</dcterms:modified>
</cp:coreProperties>
</file>