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1" r:id="rId5"/>
  </p:sldMasterIdLst>
  <p:notesMasterIdLst>
    <p:notesMasterId r:id="rId20"/>
  </p:notesMasterIdLst>
  <p:sldIdLst>
    <p:sldId id="265" r:id="rId6"/>
    <p:sldId id="398" r:id="rId7"/>
    <p:sldId id="397" r:id="rId8"/>
    <p:sldId id="394" r:id="rId9"/>
    <p:sldId id="2827" r:id="rId10"/>
    <p:sldId id="2830" r:id="rId11"/>
    <p:sldId id="2828" r:id="rId12"/>
    <p:sldId id="2829" r:id="rId13"/>
    <p:sldId id="2831" r:id="rId14"/>
    <p:sldId id="2832" r:id="rId15"/>
    <p:sldId id="2833" r:id="rId16"/>
    <p:sldId id="2835" r:id="rId17"/>
    <p:sldId id="2836" r:id="rId18"/>
    <p:sldId id="2834"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709B72-E366-47D5-824F-0DA419475BBD}">
          <p14:sldIdLst>
            <p14:sldId id="265"/>
            <p14:sldId id="398"/>
            <p14:sldId id="397"/>
            <p14:sldId id="394"/>
          </p14:sldIdLst>
        </p14:section>
        <p14:section name="Resources" id="{0FC28744-530D-4DAB-B09C-FD7E71443701}">
          <p14:sldIdLst>
            <p14:sldId id="2827"/>
            <p14:sldId id="2830"/>
            <p14:sldId id="2828"/>
            <p14:sldId id="2829"/>
            <p14:sldId id="2831"/>
            <p14:sldId id="2832"/>
            <p14:sldId id="2833"/>
            <p14:sldId id="2835"/>
            <p14:sldId id="2836"/>
            <p14:sldId id="283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4F507-BF8F-52DF-7181-4EF6BBD7B63A}" name="Chrisanne Wilks" initials="CW" userId="S::cwilks@healthmanagement.com::c38c5aef-70ed-4812-b942-59f470c64c67" providerId="AD"/>
  <p188:author id="{E8B06B0D-82F9-5397-F3C5-F9208C7E1C47}" name="Jennifer Barnhart" initials="JB" userId="4ec1d5e2929a3c43" providerId="Windows Live"/>
  <p188:author id="{C01F9A83-9D22-A754-4987-B660F895BD45}" name="Kelly McCracken" initials="KM" userId="aaa961a4b8bec62f" providerId="Windows Live"/>
  <p188:author id="{FA6FD486-9338-4AFA-4C61-F6CCAED26AA6}" name="Wendy Childers" initials="WC" userId="S::wendychilders@childersconsulting.onmicrosoft.com::7bc5f38e-cb4b-48f3-9541-90b5b8e356d0" providerId="AD"/>
  <p188:author id="{EB9D39CB-F40A-AD15-398B-7A6182EFBD8E}" name="Gloria Aquino" initials="GA" userId="ZND7uec/91qMPRzCUFOqrYnHGktFSp8fDc9EdXuQxL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arnhart" initials="JB" lastIdx="19" clrIdx="0">
    <p:extLst>
      <p:ext uri="{19B8F6BF-5375-455C-9EA6-DF929625EA0E}">
        <p15:presenceInfo xmlns:p15="http://schemas.microsoft.com/office/powerpoint/2012/main" userId="4ec1d5e2929a3c43" providerId="Windows Live"/>
      </p:ext>
    </p:extLst>
  </p:cmAuthor>
  <p:cmAuthor id="2" name="Gloria Aquino" initials="GA" lastIdx="2" clrIdx="1">
    <p:extLst>
      <p:ext uri="{19B8F6BF-5375-455C-9EA6-DF929625EA0E}">
        <p15:presenceInfo xmlns:p15="http://schemas.microsoft.com/office/powerpoint/2012/main" userId="ZND7uec/91qMPRzCUFOqrYnHGktFSp8fDc9EdXuQxLc=" providerId="None"/>
      </p:ext>
    </p:extLst>
  </p:cmAuthor>
  <p:cmAuthor id="3" name="Carlie Balicki" initials="CB" lastIdx="2" clrIdx="2">
    <p:extLst>
      <p:ext uri="{19B8F6BF-5375-455C-9EA6-DF929625EA0E}">
        <p15:presenceInfo xmlns:p15="http://schemas.microsoft.com/office/powerpoint/2012/main" userId="S::carlie.balicki@leavittpartners.com::a6150f03-9dff-4dbd-8b82-e24793a7757e" providerId="AD"/>
      </p:ext>
    </p:extLst>
  </p:cmAuthor>
  <p:cmAuthor id="4" name="Kelbe Goupil" initials="KG" lastIdx="15" clrIdx="3">
    <p:extLst>
      <p:ext uri="{19B8F6BF-5375-455C-9EA6-DF929625EA0E}">
        <p15:presenceInfo xmlns:p15="http://schemas.microsoft.com/office/powerpoint/2012/main" userId="S::kelbe.goupil@leavittpartners.com::d976b780-a5d2-4191-97ac-89afdb5231e8" providerId="AD"/>
      </p:ext>
    </p:extLst>
  </p:cmAuthor>
  <p:cmAuthor id="5" name="Kylie Peterson" initials="KP" lastIdx="18" clrIdx="4">
    <p:extLst>
      <p:ext uri="{19B8F6BF-5375-455C-9EA6-DF929625EA0E}">
        <p15:presenceInfo xmlns:p15="http://schemas.microsoft.com/office/powerpoint/2012/main" userId="S::kylie.peterson@leavittpartners.com::90ba6aee-830b-4614-a4f2-c166b5fd35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5C7D"/>
    <a:srgbClr val="7C4182"/>
    <a:srgbClr val="A5B9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2" autoAdjust="0"/>
    <p:restoredTop sz="95086" autoAdjust="0"/>
  </p:normalViewPr>
  <p:slideViewPr>
    <p:cSldViewPr snapToGrid="0" snapToObjects="1">
      <p:cViewPr varScale="1">
        <p:scale>
          <a:sx n="85" d="100"/>
          <a:sy n="85" d="100"/>
        </p:scale>
        <p:origin x="900" y="6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8EBE6-EA6E-4445-B30D-797398866C80}" type="datetimeFigureOut">
              <a:rPr lang="en-US" smtClean="0"/>
              <a:t>8/26/2022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E2A3B-3CC1-FA46-915F-4794E036C676}" type="slidenum">
              <a:rPr lang="en-US" smtClean="0"/>
              <a:t>‹#›</a:t>
            </a:fld>
            <a:endParaRPr lang="en-US" dirty="0"/>
          </a:p>
        </p:txBody>
      </p:sp>
    </p:spTree>
    <p:extLst>
      <p:ext uri="{BB962C8B-B14F-4D97-AF65-F5344CB8AC3E}">
        <p14:creationId xmlns:p14="http://schemas.microsoft.com/office/powerpoint/2010/main" val="138243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E2A3B-3CC1-FA46-915F-4794E036C676}" type="slidenum">
              <a:rPr lang="en-US" smtClean="0"/>
              <a:t>1</a:t>
            </a:fld>
            <a:endParaRPr lang="en-US" dirty="0"/>
          </a:p>
        </p:txBody>
      </p:sp>
    </p:spTree>
    <p:extLst>
      <p:ext uri="{BB962C8B-B14F-4D97-AF65-F5344CB8AC3E}">
        <p14:creationId xmlns:p14="http://schemas.microsoft.com/office/powerpoint/2010/main" val="251654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E2A3B-3CC1-FA46-915F-4794E036C676}" type="slidenum">
              <a:rPr lang="en-US" smtClean="0"/>
              <a:t>2</a:t>
            </a:fld>
            <a:endParaRPr lang="en-US" dirty="0"/>
          </a:p>
        </p:txBody>
      </p:sp>
    </p:spTree>
    <p:extLst>
      <p:ext uri="{BB962C8B-B14F-4D97-AF65-F5344CB8AC3E}">
        <p14:creationId xmlns:p14="http://schemas.microsoft.com/office/powerpoint/2010/main" val="373037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E2A3B-3CC1-FA46-915F-4794E036C676}" type="slidenum">
              <a:rPr lang="en-US" smtClean="0"/>
              <a:t>3</a:t>
            </a:fld>
            <a:endParaRPr lang="en-US" dirty="0"/>
          </a:p>
        </p:txBody>
      </p:sp>
    </p:spTree>
    <p:extLst>
      <p:ext uri="{BB962C8B-B14F-4D97-AF65-F5344CB8AC3E}">
        <p14:creationId xmlns:p14="http://schemas.microsoft.com/office/powerpoint/2010/main" val="144348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E2A3B-3CC1-FA46-915F-4794E036C676}" type="slidenum">
              <a:rPr lang="en-US" smtClean="0"/>
              <a:t>4</a:t>
            </a:fld>
            <a:endParaRPr lang="en-US" dirty="0"/>
          </a:p>
        </p:txBody>
      </p:sp>
    </p:spTree>
    <p:extLst>
      <p:ext uri="{BB962C8B-B14F-4D97-AF65-F5344CB8AC3E}">
        <p14:creationId xmlns:p14="http://schemas.microsoft.com/office/powerpoint/2010/main" val="37388152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svg"/><Relationship Id="rId11"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0" name="Picture 9" descr="A picture containing blur&#10;&#10;Description automatically generated">
            <a:extLst>
              <a:ext uri="{FF2B5EF4-FFF2-40B4-BE49-F238E27FC236}">
                <a16:creationId xmlns:a16="http://schemas.microsoft.com/office/drawing/2014/main" id="{B80F4A07-A17C-4B9C-B5EE-3DCA7EF27AC8}"/>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0"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5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79856"/>
            <a:ext cx="5328131" cy="1089529"/>
          </a:xfrm>
          <a:prstGeom prst="rect">
            <a:avLst/>
          </a:prstGeom>
        </p:spPr>
        <p:txBody>
          <a:bodyPr wrap="square" anchor="b" anchorCtr="0">
            <a:spAutoFit/>
          </a:bodyPr>
          <a:lstStyle>
            <a:lvl1pPr marL="0" indent="0">
              <a:buFont typeface="Arial" panose="020B0604020202020204" pitchFamily="34" charset="0"/>
              <a:buNone/>
              <a:defRPr sz="3600">
                <a:solidFill>
                  <a:schemeClr val="bg1"/>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4"/>
            <a:ext cx="5328131" cy="840230"/>
          </a:xfrm>
          <a:prstGeom prst="rect">
            <a:avLst/>
          </a:prstGeom>
        </p:spPr>
        <p:txBody>
          <a:bodyPr wrap="square">
            <a:spAutoFit/>
          </a:bodyPr>
          <a:lstStyle>
            <a:lvl1pPr marL="0" indent="0">
              <a:buNone/>
              <a:defRPr sz="2700" cap="all" baseline="0">
                <a:solidFill>
                  <a:schemeClr val="bg1"/>
                </a:solidFill>
                <a:latin typeface="+mn-lt"/>
              </a:defRPr>
            </a:lvl1pPr>
          </a:lstStyle>
          <a:p>
            <a:r>
              <a:rPr lang="en-US"/>
              <a:t>Click to edit Master subtitle style</a:t>
            </a:r>
          </a:p>
        </p:txBody>
      </p:sp>
      <p:pic>
        <p:nvPicPr>
          <p:cNvPr id="12" name="Picture 11">
            <a:extLst>
              <a:ext uri="{FF2B5EF4-FFF2-40B4-BE49-F238E27FC236}">
                <a16:creationId xmlns:a16="http://schemas.microsoft.com/office/drawing/2014/main" id="{CF2CF9BE-C95F-4648-9E35-BCFFCB8DF17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346480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03245" y="4984805"/>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defRPr/>
            </a:pPr>
            <a:r>
              <a:rPr lang="en-US" sz="6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316" y="114300"/>
            <a:ext cx="6965104"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F813799-D8BF-44B0-9768-91A3DD2739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7112" y="116763"/>
            <a:ext cx="1584452" cy="463700"/>
          </a:xfrm>
          <a:prstGeom prst="rect">
            <a:avLst/>
          </a:prstGeom>
        </p:spPr>
      </p:pic>
    </p:spTree>
    <p:extLst>
      <p:ext uri="{BB962C8B-B14F-4D97-AF65-F5344CB8AC3E}">
        <p14:creationId xmlns:p14="http://schemas.microsoft.com/office/powerpoint/2010/main" val="347627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7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151125955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4"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4"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9116"/>
          </a:xfrm>
          <a:prstGeom prst="rect">
            <a:avLst/>
          </a:prstGeom>
          <a:solidFill>
            <a:schemeClr val="tx2"/>
          </a:solidFill>
        </p:spPr>
        <p:txBody>
          <a:bodyPr wrap="square" rtlCol="0">
            <a:spAutoFit/>
          </a:bodyPr>
          <a:lstStyle/>
          <a:p>
            <a:pPr algn="ctr"/>
            <a:r>
              <a:rPr lang="en-US" sz="14925">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5"/>
            <a:ext cx="1145835" cy="2389116"/>
          </a:xfrm>
          <a:prstGeom prst="rect">
            <a:avLst/>
          </a:prstGeom>
          <a:solidFill>
            <a:schemeClr val="tx2"/>
          </a:solidFill>
        </p:spPr>
        <p:txBody>
          <a:bodyPr wrap="square" rtlCol="0">
            <a:spAutoFit/>
          </a:bodyPr>
          <a:lstStyle/>
          <a:p>
            <a:pPr algn="ctr"/>
            <a:r>
              <a:rPr lang="en-US" sz="14925">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21102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a:t>Click icon to add picture,</a:t>
            </a:r>
          </a:p>
          <a:p>
            <a:r>
              <a:rPr lang="en-US"/>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5800" rtl="0" eaLnBrk="1" latinLnBrk="0" hangingPunct="1">
              <a:buNone/>
              <a:defRPr lang="en-US" sz="2700"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97755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a:t>Click icon to add picture,</a:t>
            </a:r>
          </a:p>
          <a:p>
            <a:r>
              <a:rPr lang="en-US"/>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6" y="474269"/>
            <a:ext cx="3503354"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Tree>
    <p:extLst>
      <p:ext uri="{BB962C8B-B14F-4D97-AF65-F5344CB8AC3E}">
        <p14:creationId xmlns:p14="http://schemas.microsoft.com/office/powerpoint/2010/main" val="306246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Enter Quote</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8" y="4502944"/>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27819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5" y="4717392"/>
            <a:ext cx="1991673" cy="276999"/>
          </a:xfrm>
          <a:prstGeom prst="rect">
            <a:avLst/>
          </a:prstGeom>
        </p:spPr>
        <p:txBody>
          <a:bodyPr wrap="square">
            <a:spAutoFit/>
          </a:bodyPr>
          <a:lstStyle/>
          <a:p>
            <a:pPr algn="l"/>
            <a:r>
              <a:rPr lang="en-US" sz="12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6"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a:solidFill>
                  <a:schemeClr val="accent1"/>
                </a:solidFill>
                <a:effectLst/>
                <a:latin typeface="Calibri Light" panose="020F0302020204030204" pitchFamily="34" charset="0"/>
                <a:ea typeface="+mn-ea"/>
                <a:cs typeface="+mn-cs"/>
              </a:rPr>
              <a:t> Offices in Salt Lake City and Washington, D.C. </a:t>
            </a:r>
            <a:endParaRPr lang="en-US" sz="1200" b="1" kern="120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a:solidFill>
                  <a:schemeClr val="bg1"/>
                </a:solidFill>
                <a:effectLst/>
                <a:latin typeface="Calibri Light" panose="020F0302020204030204" pitchFamily="34" charset="0"/>
              </a:rPr>
              <a:t>@</a:t>
            </a:r>
            <a:r>
              <a:rPr lang="en-US" sz="1200" b="1" kern="1200" err="1">
                <a:solidFill>
                  <a:schemeClr val="bg1"/>
                </a:solidFill>
                <a:effectLst/>
                <a:latin typeface="Calibri Light" panose="020F0302020204030204" pitchFamily="34" charset="0"/>
              </a:rPr>
              <a:t>LeavittPartners</a:t>
            </a:r>
            <a:endParaRPr lang="en-US" sz="1200" b="1" kern="1200">
              <a:solidFill>
                <a:schemeClr val="bg1"/>
              </a:solidFill>
              <a:effectLst/>
              <a:latin typeface="Calibri Light" panose="020F0302020204030204" pitchFamily="34" charset="0"/>
            </a:endParaRP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31107"/>
            </a:xfrm>
            <a:prstGeom prst="rect">
              <a:avLst/>
            </a:prstGeom>
            <a:noFill/>
          </p:spPr>
          <p:txBody>
            <a:bodyPr wrap="square" rtlCol="0">
              <a:spAutoFit/>
            </a:bodyPr>
            <a:lstStyle/>
            <a:p>
              <a:r>
                <a:rPr lang="en-US" sz="540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31107"/>
            </a:xfrm>
            <a:prstGeom prst="rect">
              <a:avLst/>
            </a:prstGeom>
            <a:noFill/>
          </p:spPr>
          <p:txBody>
            <a:bodyPr wrap="square" rtlCol="0">
              <a:spAutoFit/>
            </a:bodyPr>
            <a:lstStyle/>
            <a:p>
              <a:r>
                <a:rPr lang="en-US" sz="540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31107"/>
            </a:xfrm>
            <a:prstGeom prst="rect">
              <a:avLst/>
            </a:prstGeom>
            <a:noFill/>
          </p:spPr>
          <p:txBody>
            <a:bodyPr wrap="square" rtlCol="0">
              <a:spAutoFit/>
            </a:bodyPr>
            <a:lstStyle/>
            <a:p>
              <a:r>
                <a:rPr lang="en-US" sz="540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3231288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281822"/>
              <a:ext cx="3706244" cy="830997"/>
            </a:xfrm>
            <a:prstGeom prst="rect">
              <a:avLst/>
            </a:prstGeom>
            <a:noFill/>
          </p:spPr>
          <p:txBody>
            <a:bodyPr wrap="square" lIns="68580" tIns="34290" rIns="68580" bIns="34290" rtlCol="0" anchor="b" anchorCtr="0">
              <a:spAutoFit/>
            </a:bodyPr>
            <a:lstStyle/>
            <a:p>
              <a:pPr algn="l" defTabSz="514350"/>
              <a:r>
                <a:rPr lang="en-US" sz="1800" b="1">
                  <a:solidFill>
                    <a:srgbClr val="687DA1"/>
                  </a:solidFill>
                  <a:latin typeface="+mn-lt"/>
                </a:rPr>
                <a:t>Improving Health by Advancing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5" y="4717392"/>
            <a:ext cx="1991673" cy="276999"/>
          </a:xfrm>
          <a:prstGeom prst="rect">
            <a:avLst/>
          </a:prstGeom>
        </p:spPr>
        <p:txBody>
          <a:bodyPr wrap="square">
            <a:spAutoFit/>
          </a:bodyPr>
          <a:lstStyle/>
          <a:p>
            <a:pPr algn="l"/>
            <a:r>
              <a:rPr lang="en-US" sz="12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6"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a:solidFill>
                  <a:schemeClr val="accent1"/>
                </a:solidFill>
                <a:effectLst/>
                <a:latin typeface="Calibri Light" panose="020F0302020204030204" pitchFamily="34" charset="0"/>
                <a:ea typeface="+mn-ea"/>
                <a:cs typeface="+mn-cs"/>
              </a:rPr>
              <a:t> Offices in Salt Lake City and Washington, D.C. </a:t>
            </a:r>
            <a:endParaRPr lang="en-US" sz="1200" b="1" kern="120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a:solidFill>
                  <a:schemeClr val="bg1"/>
                </a:solidFill>
                <a:effectLst/>
                <a:latin typeface="Calibri Light" panose="020F0302020204030204" pitchFamily="34" charset="0"/>
              </a:rPr>
              <a:t>@</a:t>
            </a:r>
            <a:r>
              <a:rPr lang="en-US" sz="1200" b="1" kern="1200" err="1">
                <a:solidFill>
                  <a:schemeClr val="bg1"/>
                </a:solidFill>
                <a:effectLst/>
                <a:latin typeface="Calibri Light" panose="020F0302020204030204" pitchFamily="34" charset="0"/>
              </a:rPr>
              <a:t>LeavittPartners</a:t>
            </a:r>
            <a:endParaRPr lang="en-US" sz="1200" b="1" kern="1200">
              <a:solidFill>
                <a:schemeClr val="bg1"/>
              </a:solidFill>
              <a:effectLst/>
              <a:latin typeface="Calibri Light" panose="020F0302020204030204" pitchFamily="34" charset="0"/>
            </a:endParaRP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230465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50" baseline="0">
                <a:solidFill>
                  <a:schemeClr val="tx2"/>
                </a:solidFill>
                <a:latin typeface="+mn-lt"/>
              </a:defRPr>
            </a:lvl1pPr>
          </a:lstStyle>
          <a:p>
            <a:pPr lvl="0"/>
            <a:r>
              <a:rPr lang="en-US"/>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7341"/>
            <a:ext cx="6875008" cy="590931"/>
          </a:xfrm>
          <a:prstGeom prst="rect">
            <a:avLst/>
          </a:prstGeom>
        </p:spPr>
        <p:txBody>
          <a:bodyPr anchor="b" anchorCtr="0">
            <a:spAutoFit/>
          </a:bodyPr>
          <a:lstStyle>
            <a:lvl1pPr marL="0" indent="0">
              <a:buFont typeface="Arial" panose="020B0604020202020204" pitchFamily="34" charset="0"/>
              <a:buNone/>
              <a:defRPr sz="3600">
                <a:solidFill>
                  <a:schemeClr val="tx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1"/>
            <a:ext cx="6875008" cy="466281"/>
          </a:xfrm>
          <a:prstGeom prst="rect">
            <a:avLst/>
          </a:prstGeom>
        </p:spPr>
        <p:txBody>
          <a:bodyPr>
            <a:spAutoFit/>
          </a:bodyPr>
          <a:lstStyle>
            <a:lvl1pPr marL="0" indent="0">
              <a:buNone/>
              <a:defRPr sz="2700" cap="all" baseline="0">
                <a:solidFill>
                  <a:schemeClr val="tx2"/>
                </a:solidFill>
                <a:latin typeface="+mn-lt"/>
              </a:defRPr>
            </a:lvl1pPr>
          </a:lstStyle>
          <a:p>
            <a:r>
              <a:rPr lang="en-US"/>
              <a:t>Click to edit Master subtitle style</a:t>
            </a:r>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3"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7" y="347640"/>
            <a:ext cx="2343349" cy="685800"/>
          </a:xfrm>
          <a:prstGeom prst="rect">
            <a:avLst/>
          </a:prstGeom>
        </p:spPr>
      </p:pic>
    </p:spTree>
    <p:extLst>
      <p:ext uri="{BB962C8B-B14F-4D97-AF65-F5344CB8AC3E}">
        <p14:creationId xmlns:p14="http://schemas.microsoft.com/office/powerpoint/2010/main" val="179088972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1" name="Picture 10" descr="A picture containing blur&#10;&#10;Description automatically generated">
            <a:extLst>
              <a:ext uri="{FF2B5EF4-FFF2-40B4-BE49-F238E27FC236}">
                <a16:creationId xmlns:a16="http://schemas.microsoft.com/office/drawing/2014/main" id="{39C7E50B-9061-4038-9EFD-78F3C6E535E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1"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82421"/>
            <a:ext cx="5328131" cy="1086964"/>
          </a:xfrm>
          <a:prstGeom prst="rect">
            <a:avLst/>
          </a:prstGeom>
        </p:spPr>
        <p:txBody>
          <a:bodyPr wrap="square" anchor="b" anchorCtr="0">
            <a:spAutoFit/>
          </a:bodyPr>
          <a:lstStyle>
            <a:lvl1pPr marL="0" indent="0">
              <a:buFont typeface="Arial" panose="020B0604020202020204" pitchFamily="34" charset="0"/>
              <a:buNone/>
              <a:defRPr sz="3591">
                <a:solidFill>
                  <a:schemeClr val="bg1"/>
                </a:solidFill>
                <a:latin typeface="+mj-lt"/>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5"/>
            <a:ext cx="5328131" cy="838306"/>
          </a:xfrm>
          <a:prstGeom prst="rect">
            <a:avLst/>
          </a:prstGeom>
        </p:spPr>
        <p:txBody>
          <a:bodyPr wrap="square">
            <a:spAutoFit/>
          </a:bodyPr>
          <a:lstStyle>
            <a:lvl1pPr marL="0" indent="0">
              <a:buNone/>
              <a:defRPr sz="2693" cap="all" baseline="0">
                <a:solidFill>
                  <a:schemeClr val="bg1"/>
                </a:solidFill>
                <a:latin typeface="+mn-lt"/>
              </a:defRPr>
            </a:lvl1pPr>
          </a:lstStyle>
          <a:p>
            <a:r>
              <a:rPr lang="en-US"/>
              <a:t>Click to edit Master subtitle style</a:t>
            </a:r>
            <a:endParaRPr lang="en-US" dirty="0"/>
          </a:p>
        </p:txBody>
      </p:sp>
      <p:sp>
        <p:nvSpPr>
          <p:cNvPr id="14" name="Text Placeholder 29">
            <a:extLst>
              <a:ext uri="{FF2B5EF4-FFF2-40B4-BE49-F238E27FC236}">
                <a16:creationId xmlns:a16="http://schemas.microsoft.com/office/drawing/2014/main" id="{694DE91C-FC21-4987-8C2B-4794D035217E}"/>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48" baseline="0">
                <a:solidFill>
                  <a:schemeClr val="bg1"/>
                </a:solidFill>
                <a:latin typeface="+mj-lt"/>
              </a:defRPr>
            </a:lvl1pPr>
          </a:lstStyle>
          <a:p>
            <a:pPr lvl="0"/>
            <a:r>
              <a:rPr lang="en-US" dirty="0"/>
              <a:t>Month DD, YYYY</a:t>
            </a:r>
          </a:p>
        </p:txBody>
      </p:sp>
      <p:pic>
        <p:nvPicPr>
          <p:cNvPr id="15" name="Picture 14">
            <a:extLst>
              <a:ext uri="{FF2B5EF4-FFF2-40B4-BE49-F238E27FC236}">
                <a16:creationId xmlns:a16="http://schemas.microsoft.com/office/drawing/2014/main" id="{D63BC273-A1B7-4E0A-9CB2-7A18C3A6D4B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123777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23B90D9F-AE9A-4528-92F5-FD48F4F8603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0"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EF806245-F2DA-4522-8467-B4BBE7B76161}"/>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4043834401"/>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1"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pic>
        <p:nvPicPr>
          <p:cNvPr id="4" name="Picture 3">
            <a:extLst>
              <a:ext uri="{FF2B5EF4-FFF2-40B4-BE49-F238E27FC236}">
                <a16:creationId xmlns:a16="http://schemas.microsoft.com/office/drawing/2014/main" id="{A12A2462-9EDF-4892-992B-358A09BE0975}"/>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3591718931"/>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D531EDDF-68AA-4AEC-92FF-B23CB4A0CCF7}"/>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2"/>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4"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80" tIns="22580" rIns="22580" bIns="22580" numCol="1" spcCol="1270" anchor="ctr" anchorCtr="0">
            <a:noAutofit/>
          </a:bodyPr>
          <a:lstStyle/>
          <a:p>
            <a:pPr marL="0" lvl="0" indent="0" defTabSz="532067">
              <a:lnSpc>
                <a:spcPct val="90000"/>
              </a:lnSpc>
              <a:spcBef>
                <a:spcPct val="0"/>
              </a:spcBef>
              <a:spcAft>
                <a:spcPct val="35000"/>
              </a:spcAft>
              <a:buNone/>
            </a:pPr>
            <a:r>
              <a:rPr lang="en-US" sz="3591" kern="1200" dirty="0">
                <a:solidFill>
                  <a:schemeClr val="tx2"/>
                </a:solidFill>
                <a:latin typeface="+mj-lt"/>
              </a:rPr>
              <a:t>Outline</a:t>
            </a:r>
          </a:p>
        </p:txBody>
      </p:sp>
      <p:pic>
        <p:nvPicPr>
          <p:cNvPr id="7" name="Picture 6">
            <a:extLst>
              <a:ext uri="{FF2B5EF4-FFF2-40B4-BE49-F238E27FC236}">
                <a16:creationId xmlns:a16="http://schemas.microsoft.com/office/drawing/2014/main" id="{FE7AF3D8-8961-41B6-9BF2-A7D9BA5C12E0}"/>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282925038"/>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7"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a:p>
        </p:txBody>
      </p:sp>
      <p:sp>
        <p:nvSpPr>
          <p:cNvPr id="6" name="Rectangle 5">
            <a:extLst>
              <a:ext uri="{FF2B5EF4-FFF2-40B4-BE49-F238E27FC236}">
                <a16:creationId xmlns:a16="http://schemas.microsoft.com/office/drawing/2014/main" id="{C198B2D4-295A-41B4-B419-00DCCB47ACEE}"/>
              </a:ext>
            </a:extLst>
          </p:cNvPr>
          <p:cNvSpPr/>
          <p:nvPr userDrawn="1"/>
        </p:nvSpPr>
        <p:spPr>
          <a:xfrm>
            <a:off x="1"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7"/>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6"/>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4"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90"/>
            <a:ext cx="2898100" cy="994172"/>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2" y="1394607"/>
            <a:ext cx="2438479" cy="356258"/>
          </a:xfrm>
          <a:prstGeom prst="rect">
            <a:avLst/>
          </a:prstGeom>
        </p:spPr>
        <p:txBody>
          <a:bodyPr lIns="0" tIns="0" rIns="0" bIns="0" anchor="b" anchorCtr="0"/>
          <a:lstStyle>
            <a:lvl1pPr marL="0" indent="0">
              <a:buNone/>
              <a:defRPr lang="en-US" sz="1496" b="1" kern="1200" cap="all" baseline="0" dirty="0">
                <a:solidFill>
                  <a:schemeClr val="tx2"/>
                </a:solidFill>
                <a:latin typeface="+mn-lt"/>
                <a:ea typeface="+mn-ea"/>
                <a:cs typeface="+mn-cs"/>
              </a:defRPr>
            </a:lvl1pPr>
          </a:lstStyle>
          <a:p>
            <a:pPr lvl="0"/>
            <a:r>
              <a:rPr lang="en-US" dirty="0"/>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4"/>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a:t>Click icon to add picture,</a:t>
            </a:r>
          </a:p>
          <a:p>
            <a:r>
              <a:rPr lang="en-US"/>
              <a:t>Drag and Drop</a:t>
            </a:r>
          </a:p>
        </p:txBody>
      </p:sp>
      <p:pic>
        <p:nvPicPr>
          <p:cNvPr id="10" name="Picture 9">
            <a:extLst>
              <a:ext uri="{FF2B5EF4-FFF2-40B4-BE49-F238E27FC236}">
                <a16:creationId xmlns:a16="http://schemas.microsoft.com/office/drawing/2014/main" id="{E6F9E895-C3F6-41BF-A893-12431DAD347B}"/>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9002808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7041"/>
            <a:ext cx="865936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03245" y="4984805"/>
            <a:ext cx="946792" cy="144012"/>
          </a:xfrm>
          <a:prstGeom prst="rect">
            <a:avLst/>
          </a:prstGeom>
          <a:noFill/>
          <a:ln w="9525">
            <a:noFill/>
            <a:miter lim="800000"/>
            <a:headEnd/>
            <a:tailEnd/>
          </a:ln>
        </p:spPr>
        <p:txBody>
          <a:bodyPr wrap="none" lIns="51305" tIns="25653" rIns="51305" bIns="25653">
            <a:spAutoFit/>
          </a:bodyPr>
          <a:lstStyle/>
          <a:p>
            <a:pPr defTabSz="513065" eaLnBrk="0" fontAlgn="base" hangingPunct="0">
              <a:spcBef>
                <a:spcPct val="0"/>
              </a:spcBef>
              <a:spcAft>
                <a:spcPct val="0"/>
              </a:spcAft>
              <a:defRPr/>
            </a:pPr>
            <a:r>
              <a:rPr lang="en-US" sz="599" dirty="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CDC24152-49C2-466E-81D0-3B37C0FECB3F}"/>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177193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116" tIns="17058" rIns="34116" bIns="17058" numCol="1" anchor="t" anchorCtr="0" compatLnSpc="1">
            <a:prstTxWarp prst="textNoShape">
              <a:avLst/>
            </a:prstTxWarp>
          </a:bodyPr>
          <a:lstStyle/>
          <a:p>
            <a:endParaRPr lang="en-US" sz="672" dirty="0"/>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342608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305" tIns="25653" rIns="51305" bIns="25653"/>
          <a:lstStyle/>
          <a:p>
            <a:pPr defTabSz="513065" eaLnBrk="0" fontAlgn="base" hangingPunct="0">
              <a:spcBef>
                <a:spcPct val="0"/>
              </a:spcBef>
              <a:spcAft>
                <a:spcPct val="0"/>
              </a:spcAft>
              <a:defRPr/>
            </a:pPr>
            <a:endParaRPr lang="en-US" sz="1346" dirty="0">
              <a:solidFill>
                <a:prstClr val="black"/>
              </a:solidFill>
              <a:latin typeface="+mj-lt"/>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6"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394" b="0">
                <a:solidFill>
                  <a:schemeClr val="bg1"/>
                </a:solidFill>
                <a:latin typeface="+mj-lt"/>
              </a:defRPr>
            </a:lvl1pPr>
          </a:lstStyle>
          <a:p>
            <a:r>
              <a:rPr lang="en-US" dirty="0"/>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299441"/>
          </a:xfrm>
          <a:prstGeom prst="rect">
            <a:avLst/>
          </a:prstGeom>
          <a:noFill/>
        </p:spPr>
        <p:txBody>
          <a:bodyPr wrap="square" rtlCol="0">
            <a:spAutoFit/>
          </a:bodyPr>
          <a:lstStyle/>
          <a:p>
            <a:pPr algn="ctr"/>
            <a:r>
              <a:rPr lang="en-US" sz="1346" b="1" dirty="0">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095" b="1" kern="1200" dirty="0" smtClean="0">
                <a:solidFill>
                  <a:schemeClr val="bg1"/>
                </a:solidFill>
                <a:latin typeface="+mj-lt"/>
                <a:ea typeface="+mn-ea"/>
                <a:cs typeface="+mn-cs"/>
              </a:defRPr>
            </a:lvl1pPr>
            <a:lvl2pPr marL="516628" indent="-128266">
              <a:defRPr lang="en-US" sz="2095" kern="1200" dirty="0" smtClean="0">
                <a:solidFill>
                  <a:schemeClr val="accent1"/>
                </a:solidFill>
                <a:latin typeface="+mj-lt"/>
                <a:ea typeface="+mn-ea"/>
                <a:cs typeface="+mn-cs"/>
              </a:defRPr>
            </a:lvl2pPr>
            <a:lvl3pPr marL="858671" indent="-254157">
              <a:defRPr lang="en-US" sz="2095" kern="1200" dirty="0" smtClean="0">
                <a:solidFill>
                  <a:schemeClr val="accent1"/>
                </a:solidFill>
                <a:latin typeface="+mj-lt"/>
                <a:ea typeface="+mn-ea"/>
                <a:cs typeface="+mn-cs"/>
              </a:defRPr>
            </a:lvl3pPr>
            <a:lvl4pPr marL="1026128" indent="-128266">
              <a:defRPr lang="en-US" sz="1496" kern="1200" dirty="0" smtClean="0">
                <a:solidFill>
                  <a:schemeClr val="accent1"/>
                </a:solidFill>
                <a:latin typeface="+mj-lt"/>
                <a:ea typeface="+mn-ea"/>
                <a:cs typeface="+mn-cs"/>
              </a:defRPr>
            </a:lvl4pPr>
            <a:lvl5pPr>
              <a:defRPr lang="en-US" sz="1496" kern="1200" dirty="0">
                <a:solidFill>
                  <a:schemeClr val="accent1"/>
                </a:solidFill>
                <a:latin typeface="+mj-lt"/>
                <a:ea typeface="+mn-ea"/>
                <a:cs typeface="+mn-cs"/>
              </a:defRPr>
            </a:lvl5pPr>
            <a:lvl6pPr>
              <a:defRPr sz="1048"/>
            </a:lvl6pPr>
          </a:lstStyle>
          <a:p>
            <a:pPr lvl="0"/>
            <a:r>
              <a:rPr lang="en-US" dirty="0"/>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0" name="Rectangle 6">
            <a:extLst>
              <a:ext uri="{FF2B5EF4-FFF2-40B4-BE49-F238E27FC236}">
                <a16:creationId xmlns:a16="http://schemas.microsoft.com/office/drawing/2014/main" id="{BE187551-E62C-49E5-B1AF-DBF17644BFA8}"/>
              </a:ext>
            </a:extLst>
          </p:cNvPr>
          <p:cNvSpPr>
            <a:spLocks noChangeArrowheads="1"/>
          </p:cNvSpPr>
          <p:nvPr userDrawn="1"/>
        </p:nvSpPr>
        <p:spPr bwMode="auto">
          <a:xfrm>
            <a:off x="103245" y="4984805"/>
            <a:ext cx="946792" cy="144012"/>
          </a:xfrm>
          <a:prstGeom prst="rect">
            <a:avLst/>
          </a:prstGeom>
          <a:noFill/>
          <a:ln w="9525">
            <a:noFill/>
            <a:miter lim="800000"/>
            <a:headEnd/>
            <a:tailEnd/>
          </a:ln>
        </p:spPr>
        <p:txBody>
          <a:bodyPr wrap="none" lIns="51305" tIns="25653" rIns="51305" bIns="25653">
            <a:spAutoFit/>
          </a:bodyPr>
          <a:lstStyle/>
          <a:p>
            <a:pPr defTabSz="513065" eaLnBrk="0" fontAlgn="base" hangingPunct="0">
              <a:spcBef>
                <a:spcPct val="0"/>
              </a:spcBef>
              <a:spcAft>
                <a:spcPct val="0"/>
              </a:spcAft>
              <a:defRPr/>
            </a:pPr>
            <a:r>
              <a:rPr lang="en-US" sz="599" dirty="0">
                <a:solidFill>
                  <a:schemeClr val="bg1"/>
                </a:solidFill>
                <a:latin typeface="+mn-lt"/>
                <a:ea typeface="ヒラギノ角ゴ Pro W3" pitchFamily="-112" charset="-128"/>
                <a:cs typeface="Segoe UI" pitchFamily="34" charset="0"/>
              </a:rPr>
              <a:t>©2021 LEAVITT PARTNERS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5" name="Content Placeholder 2">
            <a:extLst>
              <a:ext uri="{FF2B5EF4-FFF2-40B4-BE49-F238E27FC236}">
                <a16:creationId xmlns:a16="http://schemas.microsoft.com/office/drawing/2014/main" id="{1B7F94BB-C599-44C0-B292-C280BB7CB24F}"/>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pic>
        <p:nvPicPr>
          <p:cNvPr id="16" name="Picture 15">
            <a:extLst>
              <a:ext uri="{FF2B5EF4-FFF2-40B4-BE49-F238E27FC236}">
                <a16:creationId xmlns:a16="http://schemas.microsoft.com/office/drawing/2014/main" id="{A11969E8-BEB9-47C1-8D0A-76B65FA5FA80}"/>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2812867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8" y="914402"/>
            <a:ext cx="8584120" cy="37537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345"/>
            <a:ext cx="8586844"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394" b="0">
                <a:solidFill>
                  <a:schemeClr val="tx2"/>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45153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2993" b="0">
                <a:solidFill>
                  <a:schemeClr val="tx2"/>
                </a:solidFill>
                <a:latin typeface="+mj-lt"/>
              </a:defRPr>
            </a:lvl1pPr>
          </a:lstStyle>
          <a:p>
            <a:r>
              <a:rPr lang="en-US" dirty="0"/>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49"/>
            </a:lvl1pPr>
          </a:lstStyle>
          <a:p>
            <a:r>
              <a:rPr lang="en-US" dirty="0"/>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1" y="114300"/>
            <a:ext cx="4040362" cy="228600"/>
          </a:xfrm>
          <a:prstGeom prst="rect">
            <a:avLst/>
          </a:prstGeom>
        </p:spPr>
        <p:txBody>
          <a:bodyPr/>
          <a:lstStyle>
            <a:lvl1pPr marL="0" indent="0">
              <a:buNone/>
              <a:defRPr sz="1346">
                <a:solidFill>
                  <a:schemeClr val="tx2"/>
                </a:solidFill>
                <a:latin typeface="+mj-lt"/>
              </a:defRPr>
            </a:lvl1pPr>
          </a:lstStyle>
          <a:p>
            <a:pPr lvl="0"/>
            <a:r>
              <a:rPr lang="en-US" dirty="0"/>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1" name="Rectangle 6">
            <a:extLst>
              <a:ext uri="{FF2B5EF4-FFF2-40B4-BE49-F238E27FC236}">
                <a16:creationId xmlns:a16="http://schemas.microsoft.com/office/drawing/2014/main" id="{A1434102-D14A-4C57-B443-F6C81B0E200D}"/>
              </a:ext>
            </a:extLst>
          </p:cNvPr>
          <p:cNvSpPr>
            <a:spLocks noChangeArrowheads="1"/>
          </p:cNvSpPr>
          <p:nvPr userDrawn="1"/>
        </p:nvSpPr>
        <p:spPr bwMode="auto">
          <a:xfrm>
            <a:off x="103245" y="4984805"/>
            <a:ext cx="946792" cy="144012"/>
          </a:xfrm>
          <a:prstGeom prst="rect">
            <a:avLst/>
          </a:prstGeom>
          <a:noFill/>
          <a:ln w="9525">
            <a:noFill/>
            <a:miter lim="800000"/>
            <a:headEnd/>
            <a:tailEnd/>
          </a:ln>
        </p:spPr>
        <p:txBody>
          <a:bodyPr wrap="none" lIns="51305" tIns="25653" rIns="51305" bIns="25653">
            <a:spAutoFit/>
          </a:bodyPr>
          <a:lstStyle/>
          <a:p>
            <a:pPr defTabSz="513065" eaLnBrk="0" fontAlgn="base" hangingPunct="0">
              <a:spcBef>
                <a:spcPct val="0"/>
              </a:spcBef>
              <a:spcAft>
                <a:spcPct val="0"/>
              </a:spcAft>
              <a:defRPr/>
            </a:pPr>
            <a:r>
              <a:rPr lang="en-US" sz="599" dirty="0">
                <a:solidFill>
                  <a:schemeClr val="bg1"/>
                </a:solidFill>
                <a:latin typeface="+mn-lt"/>
                <a:ea typeface="ヒラギノ角ゴ Pro W3" pitchFamily="-112" charset="-128"/>
                <a:cs typeface="Segoe UI" pitchFamily="34" charset="0"/>
              </a:rPr>
              <a:t>©2021 LEAVITT PARTNERS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2"/>
            <a:ext cx="4123095" cy="43252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C80AB77D-3E3E-4986-B3E9-6AF08FE9CE8B}"/>
              </a:ext>
            </a:extLst>
          </p:cNvPr>
          <p:cNvSpPr>
            <a:spLocks noGrp="1"/>
          </p:cNvSpPr>
          <p:nvPr>
            <p:ph idx="16"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pic>
        <p:nvPicPr>
          <p:cNvPr id="23" name="Picture 22">
            <a:extLst>
              <a:ext uri="{FF2B5EF4-FFF2-40B4-BE49-F238E27FC236}">
                <a16:creationId xmlns:a16="http://schemas.microsoft.com/office/drawing/2014/main" id="{5EC98B8F-C296-4337-96D8-E3D8B66C6BE9}"/>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4085941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693">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31949619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5"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5"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3409"/>
          </a:xfrm>
          <a:prstGeom prst="rect">
            <a:avLst/>
          </a:prstGeom>
          <a:solidFill>
            <a:schemeClr val="tx2"/>
          </a:solidFill>
        </p:spPr>
        <p:txBody>
          <a:bodyPr wrap="square" rtlCol="0">
            <a:spAutoFit/>
          </a:bodyPr>
          <a:lstStyle/>
          <a:p>
            <a:pPr algn="ctr"/>
            <a:r>
              <a:rPr lang="en-US" sz="14888"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6"/>
            <a:ext cx="1145835" cy="2383409"/>
          </a:xfrm>
          <a:prstGeom prst="rect">
            <a:avLst/>
          </a:prstGeom>
          <a:solidFill>
            <a:schemeClr val="tx2"/>
          </a:solidFill>
        </p:spPr>
        <p:txBody>
          <a:bodyPr wrap="square" rtlCol="0">
            <a:spAutoFit/>
          </a:bodyPr>
          <a:lstStyle/>
          <a:p>
            <a:pPr algn="ctr"/>
            <a:r>
              <a:rPr lang="en-US" sz="14888">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01760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2219F59B-4041-41E0-B685-9116678A6DDE}"/>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1"/>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3"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36" tIns="22636" rIns="22636" bIns="22636" numCol="1" spcCol="1270" anchor="ctr" anchorCtr="0">
            <a:noAutofit/>
          </a:bodyPr>
          <a:lstStyle/>
          <a:p>
            <a:pPr marL="0" lvl="0" indent="0" defTabSz="533400">
              <a:lnSpc>
                <a:spcPct val="90000"/>
              </a:lnSpc>
              <a:spcBef>
                <a:spcPct val="0"/>
              </a:spcBef>
              <a:spcAft>
                <a:spcPct val="35000"/>
              </a:spcAft>
              <a:buNone/>
            </a:pPr>
            <a:r>
              <a:rPr lang="en-US" sz="3600" kern="1200">
                <a:solidFill>
                  <a:schemeClr val="tx2"/>
                </a:solidFill>
                <a:latin typeface="+mj-lt"/>
              </a:rPr>
              <a:t>Outline</a:t>
            </a:r>
          </a:p>
        </p:txBody>
      </p:sp>
      <p:pic>
        <p:nvPicPr>
          <p:cNvPr id="7" name="Picture 6">
            <a:extLst>
              <a:ext uri="{FF2B5EF4-FFF2-40B4-BE49-F238E27FC236}">
                <a16:creationId xmlns:a16="http://schemas.microsoft.com/office/drawing/2014/main" id="{C66D8B7A-6910-48DF-A9AF-3048F323BC39}"/>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010575307"/>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a:t>Click icon to add picture,</a:t>
            </a:r>
          </a:p>
          <a:p>
            <a:r>
              <a:rPr lang="en-US"/>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4086" rtl="0" eaLnBrk="1" latinLnBrk="0" hangingPunct="1">
              <a:buNone/>
              <a:defRPr lang="en-US" sz="2693"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64954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a:t>Click icon to add picture,</a:t>
            </a:r>
          </a:p>
          <a:p>
            <a:r>
              <a:rPr lang="en-US"/>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7" y="474269"/>
            <a:ext cx="3503354"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Tree>
    <p:extLst>
      <p:ext uri="{BB962C8B-B14F-4D97-AF65-F5344CB8AC3E}">
        <p14:creationId xmlns:p14="http://schemas.microsoft.com/office/powerpoint/2010/main" val="93567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dirty="0"/>
              <a:t>Enter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9" y="4502946"/>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66285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7"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a:t>
            </a:r>
            <a:r>
              <a:rPr lang="en-US" sz="1197" b="1" kern="1200">
                <a:solidFill>
                  <a:schemeClr val="accent1"/>
                </a:solidFill>
                <a:effectLst/>
                <a:latin typeface="Calibri Light" panose="020F0302020204030204" pitchFamily="34" charset="0"/>
                <a:ea typeface="+mn-ea"/>
                <a:cs typeface="+mn-cs"/>
              </a:rPr>
              <a:t>Lake City and </a:t>
            </a:r>
            <a:r>
              <a:rPr lang="en-US" sz="1197" b="1" kern="1200" dirty="0">
                <a:solidFill>
                  <a:schemeClr val="accent1"/>
                </a:solidFill>
                <a:effectLst/>
                <a:latin typeface="Calibri Light" panose="020F0302020204030204" pitchFamily="34" charset="0"/>
                <a:ea typeface="+mn-ea"/>
                <a:cs typeface="+mn-cs"/>
              </a:rPr>
              <a:t>Washington, D.C. </a:t>
            </a:r>
            <a:endParaRPr lang="en-US" sz="1197" b="1" kern="1200" dirty="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a:t>
            </a:r>
            <a:r>
              <a:rPr lang="en-US" sz="1197" b="1" kern="1200" dirty="0" err="1">
                <a:solidFill>
                  <a:schemeClr val="bg1"/>
                </a:solidFill>
                <a:effectLst/>
                <a:latin typeface="Calibri Light" panose="020F0302020204030204" pitchFamily="34" charset="0"/>
              </a:rPr>
              <a:t>LeavittPartners</a:t>
            </a:r>
            <a:endParaRPr lang="en-US" sz="1197" b="1" kern="1200" dirty="0">
              <a:solidFill>
                <a:schemeClr val="bg1"/>
              </a:solidFill>
              <a:effectLst/>
              <a:latin typeface="Calibri Light" panose="020F0302020204030204" pitchFamily="34" charset="0"/>
            </a:endParaRP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125829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551126"/>
              <a:ext cx="3706244" cy="583579"/>
            </a:xfrm>
            <a:prstGeom prst="rect">
              <a:avLst/>
            </a:prstGeom>
            <a:noFill/>
          </p:spPr>
          <p:txBody>
            <a:bodyPr wrap="square" lIns="68580" tIns="34290" rIns="68580" bIns="34290" rtlCol="0">
              <a:spAutoFit/>
            </a:bodyPr>
            <a:lstStyle/>
            <a:p>
              <a:pPr algn="l" defTabSz="513065"/>
              <a:r>
                <a:rPr lang="en-US" sz="2394" dirty="0">
                  <a:solidFill>
                    <a:srgbClr val="687DA1"/>
                  </a:solidFill>
                  <a:latin typeface="+mn-lt"/>
                </a:rPr>
                <a:t>Smart on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7"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Lake City and Washington, D.C. </a:t>
            </a:r>
            <a:endParaRPr lang="en-US" sz="1197" b="1" kern="1200" dirty="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a:t>
            </a:r>
            <a:r>
              <a:rPr lang="en-US" sz="1197" b="1" kern="1200" dirty="0" err="1">
                <a:solidFill>
                  <a:schemeClr val="bg1"/>
                </a:solidFill>
                <a:effectLst/>
                <a:latin typeface="Calibri Light" panose="020F0302020204030204" pitchFamily="34" charset="0"/>
              </a:rPr>
              <a:t>LeavittPartners</a:t>
            </a:r>
            <a:endParaRPr lang="en-US" sz="1197" b="1" kern="1200" dirty="0">
              <a:solidFill>
                <a:schemeClr val="bg1"/>
              </a:solidFill>
              <a:effectLst/>
              <a:latin typeface="Calibri Light" panose="020F0302020204030204" pitchFamily="34" charset="0"/>
            </a:endParaRP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3659145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48" baseline="0">
                <a:solidFill>
                  <a:schemeClr val="tx2"/>
                </a:solidFill>
                <a:latin typeface="+mn-lt"/>
              </a:defRPr>
            </a:lvl1pPr>
          </a:lstStyle>
          <a:p>
            <a:pPr lvl="0"/>
            <a:r>
              <a:rPr lang="en-US" dirty="0"/>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8623"/>
            <a:ext cx="6875008" cy="589649"/>
          </a:xfrm>
          <a:prstGeom prst="rect">
            <a:avLst/>
          </a:prstGeom>
        </p:spPr>
        <p:txBody>
          <a:bodyPr anchor="b" anchorCtr="0">
            <a:spAutoFit/>
          </a:bodyPr>
          <a:lstStyle>
            <a:lvl1pPr marL="0" indent="0">
              <a:buFont typeface="Arial" panose="020B0604020202020204" pitchFamily="34" charset="0"/>
              <a:buNone/>
              <a:defRPr sz="3591">
                <a:solidFill>
                  <a:schemeClr val="tx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2"/>
            <a:ext cx="6875008" cy="465320"/>
          </a:xfrm>
          <a:prstGeom prst="rect">
            <a:avLst/>
          </a:prstGeom>
        </p:spPr>
        <p:txBody>
          <a:bodyPr>
            <a:spAutoFit/>
          </a:bodyPr>
          <a:lstStyle>
            <a:lvl1pPr marL="0" indent="0">
              <a:buNone/>
              <a:defRPr sz="2693" cap="all" baseline="0">
                <a:solidFill>
                  <a:schemeClr val="tx2"/>
                </a:solidFill>
                <a:latin typeface="+mn-lt"/>
              </a:defRPr>
            </a:lvl1pPr>
          </a:lstStyle>
          <a:p>
            <a:r>
              <a:rPr lang="en-US"/>
              <a:t>Click to edit Master subtitle style</a:t>
            </a:r>
            <a:endParaRPr lang="en-US" dirty="0"/>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2"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8" y="347640"/>
            <a:ext cx="2343349" cy="685800"/>
          </a:xfrm>
          <a:prstGeom prst="rect">
            <a:avLst/>
          </a:prstGeom>
        </p:spPr>
      </p:pic>
    </p:spTree>
    <p:extLst>
      <p:ext uri="{BB962C8B-B14F-4D97-AF65-F5344CB8AC3E}">
        <p14:creationId xmlns:p14="http://schemas.microsoft.com/office/powerpoint/2010/main" val="23026472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Full Bleed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B7A647C-D94A-BA46-B16E-E2FF9E24AB7A}"/>
              </a:ext>
            </a:extLst>
          </p:cNvPr>
          <p:cNvSpPr/>
          <p:nvPr userDrawn="1"/>
        </p:nvSpPr>
        <p:spPr>
          <a:xfrm>
            <a:off x="6311965" y="4121634"/>
            <a:ext cx="2692731" cy="878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977DF0B2-E7FB-7F40-975B-EB5D96C584DC}"/>
              </a:ext>
            </a:extLst>
          </p:cNvPr>
          <p:cNvPicPr>
            <a:picLocks noChangeAspect="1"/>
          </p:cNvPicPr>
          <p:nvPr userDrawn="1"/>
        </p:nvPicPr>
        <p:blipFill>
          <a:blip r:embed="rId2"/>
          <a:srcRect/>
          <a:stretch/>
        </p:blipFill>
        <p:spPr>
          <a:xfrm>
            <a:off x="6536531" y="4327237"/>
            <a:ext cx="2243599" cy="448719"/>
          </a:xfrm>
          <a:prstGeom prst="rect">
            <a:avLst/>
          </a:prstGeom>
        </p:spPr>
      </p:pic>
      <p:sp>
        <p:nvSpPr>
          <p:cNvPr id="26" name="Rectangle 25">
            <a:extLst>
              <a:ext uri="{FF2B5EF4-FFF2-40B4-BE49-F238E27FC236}">
                <a16:creationId xmlns:a16="http://schemas.microsoft.com/office/drawing/2014/main" id="{0341662F-19F7-A042-9DF0-4C1666BFFF07}"/>
              </a:ext>
            </a:extLst>
          </p:cNvPr>
          <p:cNvSpPr/>
          <p:nvPr userDrawn="1"/>
        </p:nvSpPr>
        <p:spPr>
          <a:xfrm>
            <a:off x="150019" y="4121634"/>
            <a:ext cx="6161946" cy="8786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728B9EA-4FC9-F64E-9590-329E833738A5}"/>
              </a:ext>
            </a:extLst>
          </p:cNvPr>
          <p:cNvSpPr/>
          <p:nvPr userDrawn="1"/>
        </p:nvSpPr>
        <p:spPr>
          <a:xfrm>
            <a:off x="150019" y="3714441"/>
            <a:ext cx="6161946" cy="4071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C195648-9165-4F40-A3C3-B000DAF457C2}"/>
              </a:ext>
            </a:extLst>
          </p:cNvPr>
          <p:cNvSpPr/>
          <p:nvPr userDrawn="1"/>
        </p:nvSpPr>
        <p:spPr>
          <a:xfrm>
            <a:off x="139303" y="143185"/>
            <a:ext cx="8865394" cy="4857131"/>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306A988E-BEBB-8747-81BC-6A5789B3A739}"/>
              </a:ext>
            </a:extLst>
          </p:cNvPr>
          <p:cNvSpPr>
            <a:spLocks noGrp="1"/>
          </p:cNvSpPr>
          <p:nvPr>
            <p:ph type="ctrTitle"/>
          </p:nvPr>
        </p:nvSpPr>
        <p:spPr>
          <a:xfrm>
            <a:off x="271463" y="4200525"/>
            <a:ext cx="6040501" cy="721519"/>
          </a:xfrm>
        </p:spPr>
        <p:txBody>
          <a:bodyPr anchor="ctr"/>
          <a:lstStyle>
            <a:lvl1pPr algn="l">
              <a:defRPr sz="3600">
                <a:solidFill>
                  <a:schemeClr val="bg1"/>
                </a:solidFill>
                <a:latin typeface="Helvetica" pitchFamily="2" charset="0"/>
              </a:defRPr>
            </a:lvl1pPr>
          </a:lstStyle>
          <a:p>
            <a:r>
              <a:rPr lang="en-US" dirty="0"/>
              <a:t>Click to edit Master title style</a:t>
            </a:r>
          </a:p>
        </p:txBody>
      </p:sp>
      <p:sp>
        <p:nvSpPr>
          <p:cNvPr id="30" name="Subtitle 2">
            <a:extLst>
              <a:ext uri="{FF2B5EF4-FFF2-40B4-BE49-F238E27FC236}">
                <a16:creationId xmlns:a16="http://schemas.microsoft.com/office/drawing/2014/main" id="{F40F0A14-7942-3C4A-B6AD-608799EC41E6}"/>
              </a:ext>
            </a:extLst>
          </p:cNvPr>
          <p:cNvSpPr>
            <a:spLocks noGrp="1"/>
          </p:cNvSpPr>
          <p:nvPr>
            <p:ph type="subTitle" idx="1"/>
          </p:nvPr>
        </p:nvSpPr>
        <p:spPr>
          <a:xfrm>
            <a:off x="271463" y="3764756"/>
            <a:ext cx="5901199" cy="292585"/>
          </a:xfrm>
        </p:spPr>
        <p:txBody>
          <a:bodyPr anchor="ctr">
            <a:normAutofit/>
          </a:bodyPr>
          <a:lstStyle>
            <a:lvl1pPr marL="0" indent="0" algn="l">
              <a:buNone/>
              <a:defRPr sz="1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31" name="Straight Connector 30">
            <a:extLst>
              <a:ext uri="{FF2B5EF4-FFF2-40B4-BE49-F238E27FC236}">
                <a16:creationId xmlns:a16="http://schemas.microsoft.com/office/drawing/2014/main" id="{2E7117F8-CBF4-6948-94E2-AF7515EC3B04}"/>
              </a:ext>
            </a:extLst>
          </p:cNvPr>
          <p:cNvCxnSpPr>
            <a:cxnSpLocks/>
          </p:cNvCxnSpPr>
          <p:nvPr userDrawn="1"/>
        </p:nvCxnSpPr>
        <p:spPr>
          <a:xfrm flipV="1">
            <a:off x="492917" y="143185"/>
            <a:ext cx="0" cy="3571257"/>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3666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6"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a:p>
        </p:txBody>
      </p:sp>
      <p:sp>
        <p:nvSpPr>
          <p:cNvPr id="6" name="Rectangle 5">
            <a:extLst>
              <a:ext uri="{FF2B5EF4-FFF2-40B4-BE49-F238E27FC236}">
                <a16:creationId xmlns:a16="http://schemas.microsoft.com/office/drawing/2014/main" id="{C198B2D4-295A-41B4-B419-00DCCB47ACEE}"/>
              </a:ext>
            </a:extLst>
          </p:cNvPr>
          <p:cNvSpPr/>
          <p:nvPr userDrawn="1"/>
        </p:nvSpPr>
        <p:spPr>
          <a:xfrm>
            <a:off x="0"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5"/>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5"/>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3"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88"/>
            <a:ext cx="2898100" cy="994172"/>
          </a:xfrm>
          <a:prstGeom prst="rect">
            <a:avLst/>
          </a:prstGeom>
        </p:spPr>
        <p:txBody>
          <a:bodyPr/>
          <a:lstStyle>
            <a:lvl1pPr>
              <a:defRPr>
                <a:solidFill>
                  <a:schemeClr val="tx2"/>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1" y="1394607"/>
            <a:ext cx="2438479" cy="356258"/>
          </a:xfrm>
          <a:prstGeom prst="rect">
            <a:avLst/>
          </a:prstGeom>
        </p:spPr>
        <p:txBody>
          <a:bodyPr lIns="0" tIns="0" rIns="0" bIns="0" anchor="b" anchorCtr="0"/>
          <a:lstStyle>
            <a:lvl1pPr marL="0" indent="0">
              <a:buNone/>
              <a:defRPr lang="en-US" sz="1500" b="1" kern="1200" cap="all" baseline="0" dirty="0">
                <a:solidFill>
                  <a:schemeClr val="tx2"/>
                </a:solidFill>
                <a:latin typeface="+mn-lt"/>
                <a:ea typeface="+mn-ea"/>
                <a:cs typeface="+mn-cs"/>
              </a:defRPr>
            </a:lvl1pPr>
          </a:lstStyle>
          <a:p>
            <a:pPr lvl="0"/>
            <a:r>
              <a:rPr lang="en-US"/>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3"/>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a:t>Click icon to add picture,</a:t>
            </a:r>
          </a:p>
          <a:p>
            <a:r>
              <a:rPr lang="en-US"/>
              <a:t>Drag and Drop</a:t>
            </a:r>
          </a:p>
        </p:txBody>
      </p:sp>
      <p:pic>
        <p:nvPicPr>
          <p:cNvPr id="10" name="Picture 9">
            <a:extLst>
              <a:ext uri="{FF2B5EF4-FFF2-40B4-BE49-F238E27FC236}">
                <a16:creationId xmlns:a16="http://schemas.microsoft.com/office/drawing/2014/main" id="{B00E0CDD-20C5-4DA5-991B-D1B659587F4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20107570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03245" y="4984805"/>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defRPr/>
            </a:pPr>
            <a:r>
              <a:rPr lang="en-US" sz="6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39697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03245" y="4984805"/>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defRPr/>
            </a:pPr>
            <a:r>
              <a:rPr lang="en-US" sz="6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55B373E5-B1D8-4102-96A4-6891AC46D996}"/>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298813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defRPr/>
            </a:pPr>
            <a:endParaRPr lang="en-US" sz="1350">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5"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400" b="0">
                <a:solidFill>
                  <a:schemeClr val="bg1"/>
                </a:solidFill>
                <a:latin typeface="+mj-lt"/>
              </a:defRPr>
            </a:lvl1pPr>
          </a:lstStyle>
          <a:p>
            <a:r>
              <a:rPr lang="en-US"/>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300082"/>
          </a:xfrm>
          <a:prstGeom prst="rect">
            <a:avLst/>
          </a:prstGeom>
          <a:noFill/>
        </p:spPr>
        <p:txBody>
          <a:bodyPr wrap="square" rtlCol="0">
            <a:spAutoFit/>
          </a:bodyPr>
          <a:lstStyle/>
          <a:p>
            <a:pPr algn="ctr"/>
            <a:r>
              <a:rPr lang="en-US" sz="1350" b="1">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100" b="1" kern="1200" dirty="0" smtClean="0">
                <a:solidFill>
                  <a:schemeClr val="bg1"/>
                </a:solidFill>
                <a:latin typeface="+mj-lt"/>
                <a:ea typeface="+mn-ea"/>
                <a:cs typeface="+mn-cs"/>
              </a:defRPr>
            </a:lvl1pPr>
            <a:lvl2pPr marL="517922" indent="-128588">
              <a:defRPr lang="en-US" sz="2100" kern="1200" dirty="0" smtClean="0">
                <a:solidFill>
                  <a:schemeClr val="accent1"/>
                </a:solidFill>
                <a:latin typeface="+mj-lt"/>
                <a:ea typeface="+mn-ea"/>
                <a:cs typeface="+mn-cs"/>
              </a:defRPr>
            </a:lvl2pPr>
            <a:lvl3pPr marL="860822" indent="-254794">
              <a:defRPr lang="en-US" sz="2100" kern="1200" dirty="0" smtClean="0">
                <a:solidFill>
                  <a:schemeClr val="accent1"/>
                </a:solidFill>
                <a:latin typeface="+mj-lt"/>
                <a:ea typeface="+mn-ea"/>
                <a:cs typeface="+mn-cs"/>
              </a:defRPr>
            </a:lvl3pPr>
            <a:lvl4pPr marL="1028700" indent="-128588">
              <a:defRPr lang="en-US" sz="1500" kern="1200" dirty="0" smtClean="0">
                <a:solidFill>
                  <a:schemeClr val="accent1"/>
                </a:solidFill>
                <a:latin typeface="+mj-lt"/>
                <a:ea typeface="+mn-ea"/>
                <a:cs typeface="+mn-cs"/>
              </a:defRPr>
            </a:lvl4pPr>
            <a:lvl5pPr>
              <a:defRPr lang="en-US" sz="1500" kern="1200" dirty="0">
                <a:solidFill>
                  <a:schemeClr val="accent1"/>
                </a:solidFill>
                <a:latin typeface="+mj-lt"/>
                <a:ea typeface="+mn-ea"/>
                <a:cs typeface="+mn-cs"/>
              </a:defRPr>
            </a:lvl5pPr>
            <a:lvl6pPr>
              <a:defRPr sz="1050"/>
            </a:lvl6pPr>
          </a:lstStyle>
          <a:p>
            <a:pPr lvl="0"/>
            <a:r>
              <a:rPr lang="en-US"/>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Content Placeholder 2">
            <a:extLst>
              <a:ext uri="{FF2B5EF4-FFF2-40B4-BE49-F238E27FC236}">
                <a16:creationId xmlns:a16="http://schemas.microsoft.com/office/drawing/2014/main" id="{0B7ED948-D015-4076-A5D6-F2D60B70F99A}"/>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0" name="Rectangle 6">
            <a:extLst>
              <a:ext uri="{FF2B5EF4-FFF2-40B4-BE49-F238E27FC236}">
                <a16:creationId xmlns:a16="http://schemas.microsoft.com/office/drawing/2014/main" id="{BE187551-E62C-49E5-B1AF-DBF17644BFA8}"/>
              </a:ext>
            </a:extLst>
          </p:cNvPr>
          <p:cNvSpPr>
            <a:spLocks noChangeArrowheads="1"/>
          </p:cNvSpPr>
          <p:nvPr userDrawn="1"/>
        </p:nvSpPr>
        <p:spPr bwMode="auto">
          <a:xfrm>
            <a:off x="103245" y="4984805"/>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defRPr/>
            </a:pPr>
            <a:r>
              <a:rPr lang="en-US" sz="600">
                <a:solidFill>
                  <a:schemeClr val="bg1"/>
                </a:solidFill>
                <a:latin typeface="+mn-lt"/>
                <a:ea typeface="ヒラギノ角ゴ Pro W3" pitchFamily="-112" charset="-128"/>
                <a:cs typeface="Segoe UI" pitchFamily="34" charset="0"/>
              </a:rPr>
              <a:t>©2021 LEAVITT PARTNERS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a:solidFill>
                <a:schemeClr val="bg1"/>
              </a:solidFill>
              <a:latin typeface="+mn-lt"/>
            </a:endParaRPr>
          </a:p>
        </p:txBody>
      </p:sp>
      <p:pic>
        <p:nvPicPr>
          <p:cNvPr id="15" name="Picture 14">
            <a:extLst>
              <a:ext uri="{FF2B5EF4-FFF2-40B4-BE49-F238E27FC236}">
                <a16:creationId xmlns:a16="http://schemas.microsoft.com/office/drawing/2014/main" id="{06E9346F-179E-418B-A316-F88516704539}"/>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270863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7" y="914401"/>
            <a:ext cx="8584120" cy="37537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216"/>
            <a:ext cx="8586844"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400" b="0">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368074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3000" b="0">
                <a:solidFill>
                  <a:schemeClr val="tx2"/>
                </a:solidFill>
                <a:latin typeface="+mj-lt"/>
              </a:defRPr>
            </a:lvl1pPr>
          </a:lstStyle>
          <a:p>
            <a:r>
              <a:rPr lang="en-US"/>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50"/>
            </a:lvl1pPr>
          </a:lstStyle>
          <a:p>
            <a:r>
              <a:rPr lang="en-US"/>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0" y="114300"/>
            <a:ext cx="4040362" cy="228600"/>
          </a:xfrm>
          <a:prstGeom prst="rect">
            <a:avLst/>
          </a:prstGeom>
        </p:spPr>
        <p:txBody>
          <a:bodyPr/>
          <a:lstStyle>
            <a:lvl1pPr marL="0" indent="0">
              <a:buNone/>
              <a:defRPr sz="1350">
                <a:solidFill>
                  <a:schemeClr val="tx2"/>
                </a:solidFill>
                <a:latin typeface="+mj-lt"/>
              </a:defRPr>
            </a:lvl1pPr>
          </a:lstStyle>
          <a:p>
            <a:pPr lvl="0"/>
            <a:r>
              <a:rPr lang="en-US"/>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ontent Placeholder 2">
            <a:extLst>
              <a:ext uri="{FF2B5EF4-FFF2-40B4-BE49-F238E27FC236}">
                <a16:creationId xmlns:a16="http://schemas.microsoft.com/office/drawing/2014/main" id="{5C919BC0-CF70-4B88-8730-65A919080985}"/>
              </a:ext>
            </a:extLst>
          </p:cNvPr>
          <p:cNvSpPr>
            <a:spLocks noGrp="1"/>
          </p:cNvSpPr>
          <p:nvPr>
            <p:ph idx="13"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1" name="Rectangle 6">
            <a:extLst>
              <a:ext uri="{FF2B5EF4-FFF2-40B4-BE49-F238E27FC236}">
                <a16:creationId xmlns:a16="http://schemas.microsoft.com/office/drawing/2014/main" id="{A1434102-D14A-4C57-B443-F6C81B0E200D}"/>
              </a:ext>
            </a:extLst>
          </p:cNvPr>
          <p:cNvSpPr>
            <a:spLocks noChangeArrowheads="1"/>
          </p:cNvSpPr>
          <p:nvPr userDrawn="1"/>
        </p:nvSpPr>
        <p:spPr bwMode="auto">
          <a:xfrm>
            <a:off x="103245" y="4984805"/>
            <a:ext cx="947050" cy="144269"/>
          </a:xfrm>
          <a:prstGeom prst="rect">
            <a:avLst/>
          </a:prstGeom>
          <a:noFill/>
          <a:ln w="9525">
            <a:noFill/>
            <a:miter lim="800000"/>
            <a:headEnd/>
            <a:tailEnd/>
          </a:ln>
        </p:spPr>
        <p:txBody>
          <a:bodyPr wrap="none" lIns="51433" tIns="25717" rIns="51433" bIns="25717">
            <a:spAutoFit/>
          </a:bodyPr>
          <a:lstStyle/>
          <a:p>
            <a:pPr defTabSz="514350" eaLnBrk="0" fontAlgn="base" hangingPunct="0">
              <a:spcBef>
                <a:spcPct val="0"/>
              </a:spcBef>
              <a:spcAft>
                <a:spcPct val="0"/>
              </a:spcAft>
              <a:defRPr/>
            </a:pPr>
            <a:r>
              <a:rPr lang="en-US" sz="600">
                <a:solidFill>
                  <a:schemeClr val="bg1"/>
                </a:solidFill>
                <a:latin typeface="+mn-lt"/>
                <a:ea typeface="ヒラギノ角ゴ Pro W3" pitchFamily="-112" charset="-128"/>
                <a:cs typeface="Segoe UI" pitchFamily="34" charset="0"/>
              </a:rPr>
              <a:t>©2021 LEAVITT PARTNERS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1"/>
            <a:ext cx="4123095" cy="43252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30F1C50B-4BEA-4891-A6E6-F617A77AFDD8}"/>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375911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074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30767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70" r:id="rId18"/>
  </p:sldLayoutIdLst>
  <p:hf hdr="0" ftr="0" dt="0"/>
  <p:txStyles>
    <p:titleStyle>
      <a:lvl1pPr algn="l" defTabSz="513065" rtl="0" eaLnBrk="1" latinLnBrk="0" hangingPunct="1">
        <a:lnSpc>
          <a:spcPct val="90000"/>
        </a:lnSpc>
        <a:spcBef>
          <a:spcPct val="0"/>
        </a:spcBef>
        <a:buNone/>
        <a:defRPr sz="2469" kern="1200">
          <a:solidFill>
            <a:schemeClr val="tx1"/>
          </a:solidFill>
          <a:latin typeface="+mj-lt"/>
          <a:ea typeface="+mj-ea"/>
          <a:cs typeface="+mj-cs"/>
        </a:defRPr>
      </a:lvl1pPr>
    </p:titleStyle>
    <p:bodyStyle>
      <a:lvl1pPr marL="128266" indent="-128266" algn="l" defTabSz="513065" rtl="0" eaLnBrk="1" latinLnBrk="0" hangingPunct="1">
        <a:lnSpc>
          <a:spcPct val="90000"/>
        </a:lnSpc>
        <a:spcBef>
          <a:spcPts val="561"/>
        </a:spcBef>
        <a:buFont typeface="Arial" panose="020B0604020202020204" pitchFamily="34" charset="0"/>
        <a:buChar char="•"/>
        <a:defRPr sz="1571" kern="1200">
          <a:solidFill>
            <a:schemeClr val="tx1"/>
          </a:solidFill>
          <a:latin typeface="+mn-lt"/>
          <a:ea typeface="+mn-ea"/>
          <a:cs typeface="+mn-cs"/>
        </a:defRPr>
      </a:lvl1pPr>
      <a:lvl2pPr marL="384798" indent="-128266" algn="l" defTabSz="513065" rtl="0" eaLnBrk="1" latinLnBrk="0" hangingPunct="1">
        <a:lnSpc>
          <a:spcPct val="90000"/>
        </a:lnSpc>
        <a:spcBef>
          <a:spcPts val="281"/>
        </a:spcBef>
        <a:buFont typeface="Arial" panose="020B0604020202020204" pitchFamily="34" charset="0"/>
        <a:buChar char="•"/>
        <a:defRPr sz="1346" kern="1200">
          <a:solidFill>
            <a:schemeClr val="tx1"/>
          </a:solidFill>
          <a:latin typeface="+mn-lt"/>
          <a:ea typeface="+mn-ea"/>
          <a:cs typeface="+mn-cs"/>
        </a:defRPr>
      </a:lvl2pPr>
      <a:lvl3pPr marL="641330" indent="-128266" algn="l" defTabSz="513065" rtl="0" eaLnBrk="1" latinLnBrk="0" hangingPunct="1">
        <a:lnSpc>
          <a:spcPct val="90000"/>
        </a:lnSpc>
        <a:spcBef>
          <a:spcPts val="281"/>
        </a:spcBef>
        <a:buFont typeface="Arial" panose="020B0604020202020204" pitchFamily="34" charset="0"/>
        <a:buChar char="•"/>
        <a:defRPr sz="1122" kern="1200">
          <a:solidFill>
            <a:schemeClr val="tx1"/>
          </a:solidFill>
          <a:latin typeface="+mn-lt"/>
          <a:ea typeface="+mn-ea"/>
          <a:cs typeface="+mn-cs"/>
        </a:defRPr>
      </a:lvl3pPr>
      <a:lvl4pPr marL="897863"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4pPr>
      <a:lvl5pPr marL="1154394"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5pPr>
      <a:lvl6pPr marL="1410926"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6pPr>
      <a:lvl7pPr marL="1667459"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7pPr>
      <a:lvl8pPr marL="1923991"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8pPr>
      <a:lvl9pPr marL="2180522"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9pPr>
    </p:bodyStyle>
    <p:otherStyle>
      <a:defPPr>
        <a:defRPr lang="en-US"/>
      </a:defPPr>
      <a:lvl1pPr marL="0" algn="l" defTabSz="513065" rtl="0" eaLnBrk="1" latinLnBrk="0" hangingPunct="1">
        <a:defRPr sz="1048" kern="1200">
          <a:solidFill>
            <a:schemeClr val="tx1"/>
          </a:solidFill>
          <a:latin typeface="+mn-lt"/>
          <a:ea typeface="+mn-ea"/>
          <a:cs typeface="+mn-cs"/>
        </a:defRPr>
      </a:lvl1pPr>
      <a:lvl2pPr marL="256532" algn="l" defTabSz="513065" rtl="0" eaLnBrk="1" latinLnBrk="0" hangingPunct="1">
        <a:defRPr sz="1048" kern="1200">
          <a:solidFill>
            <a:schemeClr val="tx1"/>
          </a:solidFill>
          <a:latin typeface="+mn-lt"/>
          <a:ea typeface="+mn-ea"/>
          <a:cs typeface="+mn-cs"/>
        </a:defRPr>
      </a:lvl2pPr>
      <a:lvl3pPr marL="513065" algn="l" defTabSz="513065" rtl="0" eaLnBrk="1" latinLnBrk="0" hangingPunct="1">
        <a:defRPr sz="1048" kern="1200">
          <a:solidFill>
            <a:schemeClr val="tx1"/>
          </a:solidFill>
          <a:latin typeface="+mn-lt"/>
          <a:ea typeface="+mn-ea"/>
          <a:cs typeface="+mn-cs"/>
        </a:defRPr>
      </a:lvl3pPr>
      <a:lvl4pPr marL="769596" algn="l" defTabSz="513065" rtl="0" eaLnBrk="1" latinLnBrk="0" hangingPunct="1">
        <a:defRPr sz="1048" kern="1200">
          <a:solidFill>
            <a:schemeClr val="tx1"/>
          </a:solidFill>
          <a:latin typeface="+mn-lt"/>
          <a:ea typeface="+mn-ea"/>
          <a:cs typeface="+mn-cs"/>
        </a:defRPr>
      </a:lvl4pPr>
      <a:lvl5pPr marL="1026128" algn="l" defTabSz="513065" rtl="0" eaLnBrk="1" latinLnBrk="0" hangingPunct="1">
        <a:defRPr sz="1048" kern="1200">
          <a:solidFill>
            <a:schemeClr val="tx1"/>
          </a:solidFill>
          <a:latin typeface="+mn-lt"/>
          <a:ea typeface="+mn-ea"/>
          <a:cs typeface="+mn-cs"/>
        </a:defRPr>
      </a:lvl5pPr>
      <a:lvl6pPr marL="1282661" algn="l" defTabSz="513065" rtl="0" eaLnBrk="1" latinLnBrk="0" hangingPunct="1">
        <a:defRPr sz="1048" kern="1200">
          <a:solidFill>
            <a:schemeClr val="tx1"/>
          </a:solidFill>
          <a:latin typeface="+mn-lt"/>
          <a:ea typeface="+mn-ea"/>
          <a:cs typeface="+mn-cs"/>
        </a:defRPr>
      </a:lvl6pPr>
      <a:lvl7pPr marL="1539193" algn="l" defTabSz="513065" rtl="0" eaLnBrk="1" latinLnBrk="0" hangingPunct="1">
        <a:defRPr sz="1048" kern="1200">
          <a:solidFill>
            <a:schemeClr val="tx1"/>
          </a:solidFill>
          <a:latin typeface="+mn-lt"/>
          <a:ea typeface="+mn-ea"/>
          <a:cs typeface="+mn-cs"/>
        </a:defRPr>
      </a:lvl7pPr>
      <a:lvl8pPr marL="1795724" algn="l" defTabSz="513065" rtl="0" eaLnBrk="1" latinLnBrk="0" hangingPunct="1">
        <a:defRPr sz="1048" kern="1200">
          <a:solidFill>
            <a:schemeClr val="tx1"/>
          </a:solidFill>
          <a:latin typeface="+mn-lt"/>
          <a:ea typeface="+mn-ea"/>
          <a:cs typeface="+mn-cs"/>
        </a:defRPr>
      </a:lvl8pPr>
      <a:lvl9pPr marL="2052257" algn="l" defTabSz="513065" rtl="0" eaLnBrk="1" latinLnBrk="0" hangingPunct="1">
        <a:defRPr sz="10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hyperlink" Target="https://coveragetoolkit.org/wp-content/uploads/2021/02/Sample-BAA-for-UHO-Subsidiary-and-Billing-Platform-Example-1.pdf" TargetMode="External"/><Relationship Id="rId2" Type="http://schemas.openxmlformats.org/officeDocument/2006/relationships/hyperlink" Target="https://coveragetoolkit.org/wp-content/uploads/2021/02/Diagram-of-Contracting-in-the-Umbrella-Hub-Demonstration.pdf" TargetMode="External"/><Relationship Id="rId1" Type="http://schemas.openxmlformats.org/officeDocument/2006/relationships/slideLayout" Target="../slideLayouts/slideLayout6.xml"/><Relationship Id="rId6" Type="http://schemas.openxmlformats.org/officeDocument/2006/relationships/hyperlink" Target="https://coveragetoolkit.org/wp-content/uploads/2021/02/Sample-Charter-Between-a-UHO-and-a-Subsidiary-Example-2.pdf" TargetMode="External"/><Relationship Id="rId5" Type="http://schemas.openxmlformats.org/officeDocument/2006/relationships/hyperlink" Target="https://coveragetoolkit.org/wp-content/uploads/2021/02/Sample-Charter-Between-a-UHO-and-a-Subsidiary-Example-1.pdf" TargetMode="External"/><Relationship Id="rId4" Type="http://schemas.openxmlformats.org/officeDocument/2006/relationships/hyperlink" Target="https://coveragetoolkit.org/wp-content/uploads/2021/02/Sample-BAA-for-UHO-Subsidiary-and-Billing-Platform-Example-2.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veragetoolkit.org/mdpp-basics/" TargetMode="External"/><Relationship Id="rId2" Type="http://schemas.openxmlformats.org/officeDocument/2006/relationships/hyperlink" Target="https://coveragetoolkit.org/wp-content/uploads/2022/04/UHO-MDPP-Supplier-Enrollment-Guide.pdf" TargetMode="External"/><Relationship Id="rId1" Type="http://schemas.openxmlformats.org/officeDocument/2006/relationships/slideLayout" Target="../slideLayouts/slideLayout6.xml"/><Relationship Id="rId5" Type="http://schemas.openxmlformats.org/officeDocument/2006/relationships/hyperlink" Target="https://coveragetoolkit.org/commercial-plans/" TargetMode="External"/><Relationship Id="rId4" Type="http://schemas.openxmlformats.org/officeDocument/2006/relationships/hyperlink" Target="https://coveragetoolkit.org/participating-payer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nationaldppcsc.cdc.gov/s/article/Considerations-for-Purchasing-Technology-Platforms-to-Support-CDC-Funded-Strategies-Related-to-the-National-Diabetes-Prevention-Program-National-DPP-Diabetes-Self-Management-Education-and-Support-DSMES-and-Pharmacist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overagetoolkit.org/medicaid-agencies/medicaid-agencies-delivery/" TargetMode="External"/><Relationship Id="rId2" Type="http://schemas.openxmlformats.org/officeDocument/2006/relationships/hyperlink" Target="https://coveragetoolkit.org/medicaid-mcos/medicaid-mco-delivery/" TargetMode="External"/><Relationship Id="rId1" Type="http://schemas.openxmlformats.org/officeDocument/2006/relationships/slideLayout" Target="../slideLayouts/slideLayout6.xml"/><Relationship Id="rId5" Type="http://schemas.openxmlformats.org/officeDocument/2006/relationships/hyperlink" Target="https://nationaldppcsc.cdc.gov/s/article/Emerging-Practices-Using-Incentives-Enroll-Retain-Participants" TargetMode="External"/><Relationship Id="rId4" Type="http://schemas.openxmlformats.org/officeDocument/2006/relationships/hyperlink" Target="https://nationaldppcsc.cdc.gov/s/article/Keys-to-Success-Using-Program-Supports-for-Retenti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overagetoolkit.org/coding-billing-for-the-national-dpp/" TargetMode="External"/><Relationship Id="rId3" Type="http://schemas.openxmlformats.org/officeDocument/2006/relationships/hyperlink" Target="https://coveragetoolkit.org/medicaid-mcos/medicaid-mco-contracting/" TargetMode="External"/><Relationship Id="rId7" Type="http://schemas.openxmlformats.org/officeDocument/2006/relationships/hyperlink" Target="https://coveragetoolkit.org/medicaid-mco-reimbursement/" TargetMode="External"/><Relationship Id="rId2" Type="http://schemas.openxmlformats.org/officeDocument/2006/relationships/hyperlink" Target="https://coveragetoolkit.org/medicaid-agencies/" TargetMode="External"/><Relationship Id="rId1" Type="http://schemas.openxmlformats.org/officeDocument/2006/relationships/slideLayout" Target="../slideLayouts/slideLayout6.xml"/><Relationship Id="rId6" Type="http://schemas.openxmlformats.org/officeDocument/2006/relationships/hyperlink" Target="https://coveragetoolkit.org/determine-the-medicaid-enrolled-provider-type/" TargetMode="External"/><Relationship Id="rId5" Type="http://schemas.openxmlformats.org/officeDocument/2006/relationships/hyperlink" Target="https://coveragetoolkit.org/medicaid-agencies/case-for-coverage/" TargetMode="External"/><Relationship Id="rId10" Type="http://schemas.openxmlformats.org/officeDocument/2006/relationships/hyperlink" Target="https://coveragetoolkit.org/mcocoverage/" TargetMode="External"/><Relationship Id="rId4" Type="http://schemas.openxmlformats.org/officeDocument/2006/relationships/hyperlink" Target="https://coveragetoolkit.org/medicaid-agencies/medicaid-coverage-2/" TargetMode="External"/><Relationship Id="rId9" Type="http://schemas.openxmlformats.org/officeDocument/2006/relationships/hyperlink" Target="https://coveragetoolkit.org/data-repor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2.png"/><Relationship Id="rId3" Type="http://schemas.openxmlformats.org/officeDocument/2006/relationships/slide" Target="slide5.xml"/><Relationship Id="rId7" Type="http://schemas.openxmlformats.org/officeDocument/2006/relationships/slide" Target="slide13.xml"/><Relationship Id="rId12"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slide" Target="slide12.xml"/><Relationship Id="rId11" Type="http://schemas.openxmlformats.org/officeDocument/2006/relationships/slide" Target="slide10.xml"/><Relationship Id="rId5" Type="http://schemas.openxmlformats.org/officeDocument/2006/relationships/slide" Target="slide7.xml"/><Relationship Id="rId10" Type="http://schemas.openxmlformats.org/officeDocument/2006/relationships/slide" Target="slide11.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hyperlink" Target="https://coveragetoolkit.org/wp-content/uploads/2021/02/Umbrella-Hub-Arrangements_One-Pager.pdf" TargetMode="External"/><Relationship Id="rId2" Type="http://schemas.openxmlformats.org/officeDocument/2006/relationships/hyperlink" Target="https://coveragetoolkit.org/umbrella-hub-arrangements/" TargetMode="External"/><Relationship Id="rId1" Type="http://schemas.openxmlformats.org/officeDocument/2006/relationships/slideLayout" Target="../slideLayouts/slideLayout6.xml"/><Relationship Id="rId6" Type="http://schemas.openxmlformats.org/officeDocument/2006/relationships/hyperlink" Target="https://nationaldppcsc.cdc.gov/s/article/National-Diabetes-Prevention-Program-Umbrella-Hub-Arrangements-Guidance-and-Application" TargetMode="External"/><Relationship Id="rId5" Type="http://schemas.openxmlformats.org/officeDocument/2006/relationships/hyperlink" Target="https://coveragetoolkit.org/wp-content/uploads/2022/04/Umbrella-Hub-Demonstration-Learnings-Document.pdf" TargetMode="External"/><Relationship Id="rId4" Type="http://schemas.openxmlformats.org/officeDocument/2006/relationships/hyperlink" Target="https://coveragetoolkit.org/wp-content/uploads/2021/02/Umbrella-Hub-Arrangement-Terminology-Guide.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prp.cdc.gov/Registry" TargetMode="External"/><Relationship Id="rId2" Type="http://schemas.openxmlformats.org/officeDocument/2006/relationships/hyperlink" Target="https://coveragetoolkit.org/wp-content/uploads/2022/03/Landscape-Analysis.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overagetoolkit.org/wp-content/uploads/2021/11/UHO-Capacity-Assessment.pdf" TargetMode="External"/><Relationship Id="rId2" Type="http://schemas.openxmlformats.org/officeDocument/2006/relationships/hyperlink" Target="https://coveragetoolkit.org/wp-content/uploads/2022/03/UHA-Questionnaire-for-CDC-Rec-Orgs.pdf" TargetMode="External"/><Relationship Id="rId1" Type="http://schemas.openxmlformats.org/officeDocument/2006/relationships/slideLayout" Target="../slideLayouts/slideLayout6.xml"/><Relationship Id="rId4" Type="http://schemas.openxmlformats.org/officeDocument/2006/relationships/hyperlink" Target="https://coveragetoolkit.org/wp-content/uploads/2021/02/Checklist-to-Help-Organizations-Establish-an-Umbrella-Hub-Arrangement.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veragetoolkit.org/modifiable-slide-deck-coverage-toolkit-form/" TargetMode="External"/><Relationship Id="rId2" Type="http://schemas.openxmlformats.org/officeDocument/2006/relationships/hyperlink" Target="https://coveragetoolkit.org/wp-content/uploads/2022/03/Modifiable-Slide-Deck-One-Pager.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nationaldppcsc.cdc.gov/s/article/National-Diabetes-Prevention-Program-Umbrella-Hub-Arrangements-Guidance-and-Application"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99BC-738B-9E40-BD36-EE0607F402E2}"/>
              </a:ext>
            </a:extLst>
          </p:cNvPr>
          <p:cNvSpPr>
            <a:spLocks noGrp="1"/>
          </p:cNvSpPr>
          <p:nvPr>
            <p:ph type="ctrTitle"/>
          </p:nvPr>
        </p:nvSpPr>
        <p:spPr/>
        <p:txBody>
          <a:bodyPr>
            <a:noAutofit/>
          </a:bodyPr>
          <a:lstStyle/>
          <a:p>
            <a:r>
              <a:rPr lang="en-US" sz="2400" dirty="0">
                <a:effectLst>
                  <a:outerShdw blurRad="38100" dist="38100" dir="2700000" algn="tl">
                    <a:srgbClr val="000000">
                      <a:alpha val="43137"/>
                    </a:srgbClr>
                  </a:outerShdw>
                </a:effectLst>
                <a:cs typeface="Helvetica"/>
              </a:rPr>
              <a:t>Umbrella Hub Arrangement </a:t>
            </a:r>
            <a:br>
              <a:rPr lang="en-US" sz="2400" dirty="0">
                <a:effectLst>
                  <a:outerShdw blurRad="38100" dist="38100" dir="2700000" algn="tl">
                    <a:srgbClr val="000000">
                      <a:alpha val="43137"/>
                    </a:srgbClr>
                  </a:outerShdw>
                </a:effectLst>
                <a:cs typeface="Helvetica"/>
              </a:rPr>
            </a:br>
            <a:r>
              <a:rPr lang="en-US" sz="2400" dirty="0">
                <a:effectLst>
                  <a:outerShdw blurRad="38100" dist="38100" dir="2700000" algn="tl">
                    <a:srgbClr val="000000">
                      <a:alpha val="43137"/>
                    </a:srgbClr>
                  </a:outerShdw>
                </a:effectLst>
                <a:cs typeface="Helvetica"/>
              </a:rPr>
              <a:t>Community of Practice</a:t>
            </a:r>
          </a:p>
        </p:txBody>
      </p:sp>
      <p:sp>
        <p:nvSpPr>
          <p:cNvPr id="3" name="Subtitle 2">
            <a:extLst>
              <a:ext uri="{FF2B5EF4-FFF2-40B4-BE49-F238E27FC236}">
                <a16:creationId xmlns:a16="http://schemas.microsoft.com/office/drawing/2014/main" id="{14F55893-4B8F-BF4A-9780-5F1010D53021}"/>
              </a:ext>
            </a:extLst>
          </p:cNvPr>
          <p:cNvSpPr>
            <a:spLocks noGrp="1"/>
          </p:cNvSpPr>
          <p:nvPr>
            <p:ph type="subTitle" idx="1"/>
          </p:nvPr>
        </p:nvSpPr>
        <p:spPr>
          <a:xfrm>
            <a:off x="271463" y="3764756"/>
            <a:ext cx="5901199" cy="344601"/>
          </a:xfrm>
        </p:spPr>
        <p:txBody>
          <a:bodyPr>
            <a:normAutofit fontScale="70000" lnSpcReduction="20000"/>
          </a:bodyPr>
          <a:lstStyle/>
          <a:p>
            <a:r>
              <a:rPr lang="en-US" dirty="0">
                <a:latin typeface="Verdana"/>
                <a:ea typeface="Verdana"/>
                <a:cs typeface="Verdana"/>
              </a:rPr>
              <a:t>National </a:t>
            </a:r>
            <a:r>
              <a:rPr lang="en-US" dirty="0" err="1">
                <a:latin typeface="Verdana"/>
                <a:ea typeface="Verdana"/>
                <a:cs typeface="Verdana"/>
              </a:rPr>
              <a:t>dpp</a:t>
            </a:r>
            <a:r>
              <a:rPr lang="en-US" dirty="0">
                <a:latin typeface="Verdana"/>
                <a:ea typeface="Verdana"/>
                <a:cs typeface="Verdana"/>
              </a:rPr>
              <a:t>/Medicaid beneficiary enrollment project: </a:t>
            </a:r>
          </a:p>
        </p:txBody>
      </p:sp>
      <p:sp>
        <p:nvSpPr>
          <p:cNvPr id="5" name="TextBox 4">
            <a:extLst>
              <a:ext uri="{FF2B5EF4-FFF2-40B4-BE49-F238E27FC236}">
                <a16:creationId xmlns:a16="http://schemas.microsoft.com/office/drawing/2014/main" id="{1689E9AB-9DC0-4B21-968B-7EB3842259B3}"/>
              </a:ext>
            </a:extLst>
          </p:cNvPr>
          <p:cNvSpPr txBox="1"/>
          <p:nvPr/>
        </p:nvSpPr>
        <p:spPr>
          <a:xfrm>
            <a:off x="271463" y="339234"/>
            <a:ext cx="8229599" cy="1186350"/>
          </a:xfrm>
          <a:prstGeom prst="rect">
            <a:avLst/>
          </a:prstGeom>
          <a:noFill/>
        </p:spPr>
        <p:txBody>
          <a:bodyPr wrap="square" rtlCol="0">
            <a:spAutoFit/>
          </a:bodyPr>
          <a:lstStyle/>
          <a:p>
            <a:pPr defTabSz="513065">
              <a:lnSpc>
                <a:spcPct val="90000"/>
              </a:lnSpc>
              <a:spcBef>
                <a:spcPct val="0"/>
              </a:spcBef>
            </a:pPr>
            <a:r>
              <a:rPr lang="en-US" sz="2394" dirty="0">
                <a:solidFill>
                  <a:schemeClr val="tx2"/>
                </a:solidFill>
                <a:latin typeface="+mj-lt"/>
                <a:ea typeface="+mj-ea"/>
                <a:cs typeface="+mj-cs"/>
              </a:rPr>
              <a:t>Umbrella Hub Arrangement Communities of Practice: Project Planning</a:t>
            </a:r>
          </a:p>
          <a:p>
            <a:endParaRPr lang="en-US" sz="2800" dirty="0"/>
          </a:p>
        </p:txBody>
      </p:sp>
      <p:sp>
        <p:nvSpPr>
          <p:cNvPr id="6" name="TextBox 5">
            <a:extLst>
              <a:ext uri="{FF2B5EF4-FFF2-40B4-BE49-F238E27FC236}">
                <a16:creationId xmlns:a16="http://schemas.microsoft.com/office/drawing/2014/main" id="{736D21E1-37E8-45A4-A363-F5B79D22CD09}"/>
              </a:ext>
            </a:extLst>
          </p:cNvPr>
          <p:cNvSpPr txBox="1"/>
          <p:nvPr/>
        </p:nvSpPr>
        <p:spPr>
          <a:xfrm>
            <a:off x="390525" y="1418613"/>
            <a:ext cx="8229600" cy="1600438"/>
          </a:xfrm>
          <a:prstGeom prst="rect">
            <a:avLst/>
          </a:prstGeom>
          <a:noFill/>
        </p:spPr>
        <p:txBody>
          <a:bodyPr wrap="square" rtlCol="0">
            <a:spAutoFit/>
          </a:bodyPr>
          <a:lstStyle/>
          <a:p>
            <a:r>
              <a:rPr lang="en-US" sz="2000" dirty="0">
                <a:solidFill>
                  <a:schemeClr val="accent5"/>
                </a:solidFill>
              </a:rPr>
              <a:t>The goal of this Community of Practice (CoP) is to build state capacity to develop an Umbrella Hub Arrangement (UHA) to increase Medicaid beneficiary access to and enrollment in the National Diabetes Prevention Program (National DPP) lifestyle change program.</a:t>
            </a:r>
          </a:p>
          <a:p>
            <a:endParaRPr lang="en-US" dirty="0"/>
          </a:p>
        </p:txBody>
      </p:sp>
    </p:spTree>
    <p:extLst>
      <p:ext uri="{BB962C8B-B14F-4D97-AF65-F5344CB8AC3E}">
        <p14:creationId xmlns:p14="http://schemas.microsoft.com/office/powerpoint/2010/main" val="286400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UHA Contracting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Diagram of Contracting in the Umbrella Hub Demonstration</a:t>
            </a:r>
            <a:endParaRPr lang="en-US" dirty="0"/>
          </a:p>
          <a:p>
            <a:pPr marL="285750" indent="-285750">
              <a:buFont typeface="Arial" panose="020B0604020202020204" pitchFamily="34" charset="0"/>
              <a:buChar char="•"/>
            </a:pPr>
            <a:r>
              <a:rPr lang="en-US" dirty="0">
                <a:hlinkClick r:id="rId3"/>
              </a:rPr>
              <a:t>Sample Business Associate Agreement for UHO Subsidiary and Billing Platform 1</a:t>
            </a:r>
            <a:endParaRPr lang="en-US" dirty="0"/>
          </a:p>
          <a:p>
            <a:pPr marL="285750" indent="-285750">
              <a:buFont typeface="Arial" panose="020B0604020202020204" pitchFamily="34" charset="0"/>
              <a:buChar char="•"/>
            </a:pPr>
            <a:r>
              <a:rPr lang="en-US" dirty="0">
                <a:hlinkClick r:id="rId4"/>
              </a:rPr>
              <a:t>Sample Business Associate Agreement for UHO Subsidiary and Billing Platform 2</a:t>
            </a:r>
            <a:endParaRPr lang="en-US" dirty="0"/>
          </a:p>
          <a:p>
            <a:pPr marL="285750" indent="-285750">
              <a:buFont typeface="Arial" panose="020B0604020202020204" pitchFamily="34" charset="0"/>
              <a:buChar char="•"/>
            </a:pPr>
            <a:r>
              <a:rPr lang="en-US" dirty="0">
                <a:hlinkClick r:id="rId5"/>
              </a:rPr>
              <a:t>Sample Charter Between a UHO and Subsidiary 1</a:t>
            </a:r>
            <a:endParaRPr lang="en-US" dirty="0"/>
          </a:p>
          <a:p>
            <a:pPr marL="285750" indent="-285750">
              <a:buFont typeface="Arial" panose="020B0604020202020204" pitchFamily="34" charset="0"/>
              <a:buChar char="•"/>
            </a:pPr>
            <a:r>
              <a:rPr lang="en-US" dirty="0">
                <a:hlinkClick r:id="rId6"/>
              </a:rPr>
              <a:t>Sample Charter Between a UHO and Subsidiary 2</a:t>
            </a:r>
            <a:endParaRPr lang="en-US" dirty="0"/>
          </a:p>
        </p:txBody>
      </p:sp>
    </p:spTree>
    <p:extLst>
      <p:ext uri="{BB962C8B-B14F-4D97-AF65-F5344CB8AC3E}">
        <p14:creationId xmlns:p14="http://schemas.microsoft.com/office/powerpoint/2010/main" val="341521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National DPP Payer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UHO MDPP Supplier Enrollment Guide</a:t>
            </a:r>
            <a:endParaRPr lang="en-US" dirty="0"/>
          </a:p>
          <a:p>
            <a:pPr marL="285750" indent="-285750">
              <a:buFont typeface="Arial" panose="020B0604020202020204" pitchFamily="34" charset="0"/>
              <a:buChar char="•"/>
            </a:pPr>
            <a:r>
              <a:rPr lang="en-US" dirty="0">
                <a:hlinkClick r:id="rId3"/>
              </a:rPr>
              <a:t>Coverage Toolkit Medicare Diabetes Prevention Program (MDPP) Page</a:t>
            </a:r>
            <a:r>
              <a:rPr lang="en-US" dirty="0"/>
              <a:t> (</a:t>
            </a:r>
            <a:r>
              <a:rPr lang="en-US" i="1" dirty="0"/>
              <a:t>not UHA specific</a:t>
            </a:r>
            <a:r>
              <a:rPr lang="en-US" dirty="0"/>
              <a:t>)</a:t>
            </a:r>
          </a:p>
          <a:p>
            <a:pPr marL="285750" indent="-285750">
              <a:buFont typeface="Arial" panose="020B0604020202020204" pitchFamily="34" charset="0"/>
              <a:buChar char="•"/>
            </a:pPr>
            <a:r>
              <a:rPr lang="en-US" dirty="0">
                <a:hlinkClick r:id="rId4"/>
              </a:rPr>
              <a:t>Coverage Toolkit Participating Payers Page</a:t>
            </a:r>
            <a:r>
              <a:rPr lang="en-US" dirty="0"/>
              <a:t> (</a:t>
            </a:r>
            <a:r>
              <a:rPr lang="en-US" i="1" dirty="0"/>
              <a:t>not UHA specific</a:t>
            </a:r>
            <a:r>
              <a:rPr lang="en-US" dirty="0"/>
              <a:t>)</a:t>
            </a:r>
          </a:p>
          <a:p>
            <a:pPr marL="285750" indent="-285750">
              <a:buFont typeface="Arial" panose="020B0604020202020204" pitchFamily="34" charset="0"/>
              <a:buChar char="•"/>
            </a:pPr>
            <a:r>
              <a:rPr lang="en-US" dirty="0">
                <a:hlinkClick r:id="rId5"/>
              </a:rPr>
              <a:t>Coverage Toolkit Commercial Payers Page </a:t>
            </a:r>
            <a:r>
              <a:rPr lang="en-US" dirty="0"/>
              <a:t>(</a:t>
            </a:r>
            <a:r>
              <a:rPr lang="en-US" i="1" dirty="0"/>
              <a:t>not UHA specific</a:t>
            </a:r>
            <a:r>
              <a:rPr lang="en-US" dirty="0"/>
              <a:t>)</a:t>
            </a:r>
          </a:p>
        </p:txBody>
      </p:sp>
    </p:spTree>
    <p:extLst>
      <p:ext uri="{BB962C8B-B14F-4D97-AF65-F5344CB8AC3E}">
        <p14:creationId xmlns:p14="http://schemas.microsoft.com/office/powerpoint/2010/main" val="326928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CDC Billing Vendor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CDC Considerations for Purchasing Technology Platforms to Support CDC-Funded Strategies Related to the National Diabetes Prevention Program </a:t>
            </a:r>
            <a:endParaRPr lang="en-US" dirty="0"/>
          </a:p>
        </p:txBody>
      </p:sp>
    </p:spTree>
    <p:extLst>
      <p:ext uri="{BB962C8B-B14F-4D97-AF65-F5344CB8AC3E}">
        <p14:creationId xmlns:p14="http://schemas.microsoft.com/office/powerpoint/2010/main" val="29872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a:xfrm>
            <a:off x="733454" y="114300"/>
            <a:ext cx="8154515" cy="582926"/>
          </a:xfrm>
        </p:spPr>
        <p:txBody>
          <a:bodyPr/>
          <a:lstStyle/>
          <a:p>
            <a:r>
              <a:rPr lang="en-US" dirty="0"/>
              <a:t>Participant Identification, Recruitment, and Retention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Coverage Toolkit Managed Care Organization Delivery Page </a:t>
            </a:r>
            <a:r>
              <a:rPr lang="en-US" dirty="0"/>
              <a:t>(including Identification, Recruitment, and Retention) </a:t>
            </a:r>
          </a:p>
          <a:p>
            <a:pPr marL="285750" indent="-285750">
              <a:buFont typeface="Arial" panose="020B0604020202020204" pitchFamily="34" charset="0"/>
              <a:buChar char="•"/>
            </a:pPr>
            <a:r>
              <a:rPr lang="en-US" dirty="0">
                <a:hlinkClick r:id="rId3"/>
              </a:rPr>
              <a:t>Coverage Toolkit Medicaid Delivery Page </a:t>
            </a:r>
            <a:r>
              <a:rPr lang="en-US" dirty="0"/>
              <a:t>(including Identification, Recruitment, and Retention) </a:t>
            </a:r>
          </a:p>
          <a:p>
            <a:pPr marL="285750" indent="-285750">
              <a:buFont typeface="Arial" panose="020B0604020202020204" pitchFamily="34" charset="0"/>
              <a:buChar char="•"/>
            </a:pPr>
            <a:r>
              <a:rPr lang="en-US" dirty="0">
                <a:hlinkClick r:id="rId4"/>
              </a:rPr>
              <a:t>CDC Keys to Success: Using Program Supports for Retention</a:t>
            </a:r>
            <a:endParaRPr lang="en-US" dirty="0"/>
          </a:p>
          <a:p>
            <a:pPr marL="285750" indent="-285750">
              <a:buFont typeface="Arial" panose="020B0604020202020204" pitchFamily="34" charset="0"/>
              <a:buChar char="•"/>
            </a:pPr>
            <a:r>
              <a:rPr lang="en-US" dirty="0">
                <a:hlinkClick r:id="rId5"/>
              </a:rPr>
              <a:t>CDC Emerging Practices: Guide for Using Incentives to Enroll and Retain Participants</a:t>
            </a:r>
            <a:endParaRPr lang="en-US" dirty="0"/>
          </a:p>
        </p:txBody>
      </p:sp>
    </p:spTree>
    <p:extLst>
      <p:ext uri="{BB962C8B-B14F-4D97-AF65-F5344CB8AC3E}">
        <p14:creationId xmlns:p14="http://schemas.microsoft.com/office/powerpoint/2010/main" val="341725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Medicaid/MCO Coverage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Coverage Toolkit Medicaid Page </a:t>
            </a:r>
            <a:r>
              <a:rPr lang="en-US" dirty="0"/>
              <a:t>(</a:t>
            </a:r>
            <a:r>
              <a:rPr lang="en-US" i="1" dirty="0"/>
              <a:t>not UHA specific</a:t>
            </a:r>
            <a:r>
              <a:rPr lang="en-US" dirty="0"/>
              <a:t>)</a:t>
            </a:r>
          </a:p>
          <a:p>
            <a:pPr marL="671513" lvl="1" indent="-285750"/>
            <a:r>
              <a:rPr lang="en-US" dirty="0"/>
              <a:t>Includes:</a:t>
            </a:r>
            <a:endParaRPr lang="en-US" dirty="0">
              <a:hlinkClick r:id="rId3"/>
            </a:endParaRPr>
          </a:p>
          <a:p>
            <a:pPr marL="928688" lvl="2" indent="-285750"/>
            <a:r>
              <a:rPr lang="en-US" sz="1400" dirty="0">
                <a:hlinkClick r:id="rId4"/>
              </a:rPr>
              <a:t>Medicaid Coverage</a:t>
            </a:r>
            <a:endParaRPr lang="en-US" sz="1400" dirty="0"/>
          </a:p>
          <a:p>
            <a:pPr marL="928688" lvl="2" indent="-285750"/>
            <a:r>
              <a:rPr lang="en-US" sz="1400" dirty="0">
                <a:hlinkClick r:id="rId5"/>
              </a:rPr>
              <a:t>Medicaid Case for Coverage</a:t>
            </a:r>
            <a:endParaRPr lang="en-US" sz="1400" dirty="0"/>
          </a:p>
          <a:p>
            <a:pPr marL="928688" lvl="2" indent="-285750"/>
            <a:r>
              <a:rPr lang="en-US" sz="1400" dirty="0">
                <a:hlinkClick r:id="rId6"/>
              </a:rPr>
              <a:t>Determining the Medicaid Enrolled Provider Type</a:t>
            </a:r>
            <a:endParaRPr lang="en-US" sz="1400" dirty="0"/>
          </a:p>
          <a:p>
            <a:pPr marL="928688" lvl="2" indent="-285750"/>
            <a:r>
              <a:rPr lang="en-US" sz="1400" dirty="0">
                <a:hlinkClick r:id="rId7"/>
              </a:rPr>
              <a:t>Medicaid Reimbursement</a:t>
            </a:r>
            <a:endParaRPr lang="en-US" sz="1400" dirty="0"/>
          </a:p>
          <a:p>
            <a:pPr marL="928688" lvl="2" indent="-285750"/>
            <a:r>
              <a:rPr lang="en-US" sz="1400" dirty="0">
                <a:hlinkClick r:id="rId8"/>
              </a:rPr>
              <a:t>Medicaid Coding and Billing</a:t>
            </a:r>
            <a:endParaRPr lang="en-US" sz="1400" dirty="0"/>
          </a:p>
          <a:p>
            <a:pPr marL="928688" lvl="2" indent="-285750"/>
            <a:r>
              <a:rPr lang="en-US" sz="1400" dirty="0">
                <a:hlinkClick r:id="rId9"/>
              </a:rPr>
              <a:t>Medicaid Data and Reporting</a:t>
            </a:r>
            <a:endParaRPr lang="en-US" sz="1400" dirty="0">
              <a:hlinkClick r:id="rId3"/>
            </a:endParaRPr>
          </a:p>
          <a:p>
            <a:pPr marL="285750" indent="-285750">
              <a:buFont typeface="Arial" panose="020B0604020202020204" pitchFamily="34" charset="0"/>
              <a:buChar char="•"/>
            </a:pPr>
            <a:r>
              <a:rPr lang="en-US" dirty="0">
                <a:hlinkClick r:id="rId3"/>
              </a:rPr>
              <a:t>Coverage Toolkit Managed Care Organizations Page</a:t>
            </a:r>
            <a:r>
              <a:rPr lang="en-US" dirty="0"/>
              <a:t> (</a:t>
            </a:r>
            <a:r>
              <a:rPr lang="en-US" i="1" dirty="0"/>
              <a:t>not UHA specific</a:t>
            </a:r>
            <a:r>
              <a:rPr lang="en-US" dirty="0"/>
              <a:t>)</a:t>
            </a:r>
          </a:p>
          <a:p>
            <a:pPr marL="671513" lvl="1" indent="-285750"/>
            <a:r>
              <a:rPr lang="en-US" dirty="0"/>
              <a:t>Includes: </a:t>
            </a:r>
          </a:p>
          <a:p>
            <a:pPr marL="928688" lvl="2" indent="-285750"/>
            <a:r>
              <a:rPr lang="en-US" sz="1400" dirty="0">
                <a:hlinkClick r:id="rId10"/>
              </a:rPr>
              <a:t>MCO Coverage</a:t>
            </a:r>
            <a:endParaRPr lang="en-US" sz="1400" dirty="0">
              <a:hlinkClick r:id="rId7"/>
            </a:endParaRPr>
          </a:p>
          <a:p>
            <a:pPr marL="928688" lvl="2" indent="-285750"/>
            <a:r>
              <a:rPr lang="en-US" sz="1400" dirty="0">
                <a:hlinkClick r:id="rId7"/>
              </a:rPr>
              <a:t>MCO Reimbursement</a:t>
            </a:r>
            <a:endParaRPr lang="en-US" sz="1400" dirty="0"/>
          </a:p>
          <a:p>
            <a:pPr marL="928688" lvl="2" indent="-285750"/>
            <a:r>
              <a:rPr lang="en-US" sz="1400" dirty="0">
                <a:hlinkClick r:id="rId3"/>
              </a:rPr>
              <a:t>MCO Contracting</a:t>
            </a:r>
            <a:endParaRPr lang="en-US" sz="1400" dirty="0"/>
          </a:p>
          <a:p>
            <a:pPr marL="928688" lvl="2" indent="-285750"/>
            <a:r>
              <a:rPr lang="en-US" sz="1400" dirty="0">
                <a:hlinkClick r:id="rId8"/>
              </a:rPr>
              <a:t>MCO Coding and Billing</a:t>
            </a:r>
            <a:endParaRPr lang="en-US" sz="1400" dirty="0"/>
          </a:p>
        </p:txBody>
      </p:sp>
    </p:spTree>
    <p:extLst>
      <p:ext uri="{BB962C8B-B14F-4D97-AF65-F5344CB8AC3E}">
        <p14:creationId xmlns:p14="http://schemas.microsoft.com/office/powerpoint/2010/main" val="288821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A4DA-BB95-4767-9ED8-EDF1D700EC44}"/>
              </a:ext>
            </a:extLst>
          </p:cNvPr>
          <p:cNvSpPr>
            <a:spLocks noGrp="1"/>
          </p:cNvSpPr>
          <p:nvPr>
            <p:ph type="title"/>
          </p:nvPr>
        </p:nvSpPr>
        <p:spPr/>
        <p:txBody>
          <a:bodyPr/>
          <a:lstStyle/>
          <a:p>
            <a:r>
              <a:rPr lang="en-US" dirty="0"/>
              <a:t>UHO CoP Project Plan Overview</a:t>
            </a:r>
          </a:p>
        </p:txBody>
      </p:sp>
      <p:sp>
        <p:nvSpPr>
          <p:cNvPr id="3" name="Content Placeholder 2">
            <a:extLst>
              <a:ext uri="{FF2B5EF4-FFF2-40B4-BE49-F238E27FC236}">
                <a16:creationId xmlns:a16="http://schemas.microsoft.com/office/drawing/2014/main" id="{85642D60-F42B-4A39-BB65-8D6C18C61A53}"/>
              </a:ext>
            </a:extLst>
          </p:cNvPr>
          <p:cNvSpPr>
            <a:spLocks noGrp="1"/>
          </p:cNvSpPr>
          <p:nvPr>
            <p:ph idx="1"/>
          </p:nvPr>
        </p:nvSpPr>
        <p:spPr>
          <a:xfrm>
            <a:off x="242317" y="731799"/>
            <a:ext cx="8659368" cy="3679901"/>
          </a:xfrm>
        </p:spPr>
        <p:txBody>
          <a:bodyPr/>
          <a:lstStyle/>
          <a:p>
            <a:pPr marL="285750" indent="-285750">
              <a:buFont typeface="Arial" panose="020B0604020202020204" pitchFamily="34" charset="0"/>
              <a:buChar char="•"/>
            </a:pPr>
            <a:r>
              <a:rPr lang="en-US" sz="2100" dirty="0"/>
              <a:t>Building a sustainable Medicaid UHA is complex.</a:t>
            </a:r>
          </a:p>
          <a:p>
            <a:pPr marL="285750" indent="-285750">
              <a:buFont typeface="Arial" panose="020B0604020202020204" pitchFamily="34" charset="0"/>
              <a:buChar char="•"/>
            </a:pPr>
            <a:r>
              <a:rPr lang="en-US" sz="2100" dirty="0"/>
              <a:t>A project plan* which illustrates tasks against a timeline or schedule, as well as dependencies (steps that depend on the completion or realization of another step) is a useful method for organizing and tracking planning efforts.</a:t>
            </a:r>
          </a:p>
          <a:p>
            <a:pPr marL="285750" indent="-285750">
              <a:buFont typeface="Arial" panose="020B0604020202020204" pitchFamily="34" charset="0"/>
              <a:buChar char="•"/>
            </a:pPr>
            <a:r>
              <a:rPr lang="en-US" sz="2100" dirty="0"/>
              <a:t>The UHA Medicaid enrollment and UHA development/operationalization activities depicted in the following project plan are an example of approaches and a sequence of events that can support planning for the development of a UHA.</a:t>
            </a:r>
          </a:p>
          <a:p>
            <a:pPr marL="285750" indent="-285750">
              <a:buFont typeface="Arial" panose="020B0604020202020204" pitchFamily="34" charset="0"/>
              <a:buChar char="•"/>
            </a:pPr>
            <a:r>
              <a:rPr lang="en-US" sz="2100" dirty="0"/>
              <a:t>The project plan may be used as is, as a guide for designing your own plan, or as a template for sharing your plans with partners; there is not a one size fits all approach to developing Medicaid UHAs.</a:t>
            </a:r>
          </a:p>
        </p:txBody>
      </p:sp>
      <p:sp>
        <p:nvSpPr>
          <p:cNvPr id="4" name="Content Placeholder 3">
            <a:extLst>
              <a:ext uri="{FF2B5EF4-FFF2-40B4-BE49-F238E27FC236}">
                <a16:creationId xmlns:a16="http://schemas.microsoft.com/office/drawing/2014/main" id="{10857531-92E6-4B66-A1B7-F11C9119AB14}"/>
              </a:ext>
            </a:extLst>
          </p:cNvPr>
          <p:cNvSpPr>
            <a:spLocks noGrp="1"/>
          </p:cNvSpPr>
          <p:nvPr>
            <p:ph idx="10"/>
          </p:nvPr>
        </p:nvSpPr>
        <p:spPr>
          <a:xfrm>
            <a:off x="242196" y="4646899"/>
            <a:ext cx="8450388" cy="246221"/>
          </a:xfrm>
        </p:spPr>
        <p:txBody>
          <a:bodyPr/>
          <a:lstStyle/>
          <a:p>
            <a:r>
              <a:rPr lang="en-US" sz="1000" dirty="0"/>
              <a:t>*The project plan outlined in this worksheet uses the Gantt chart format.</a:t>
            </a:r>
          </a:p>
        </p:txBody>
      </p:sp>
    </p:spTree>
    <p:extLst>
      <p:ext uri="{BB962C8B-B14F-4D97-AF65-F5344CB8AC3E}">
        <p14:creationId xmlns:p14="http://schemas.microsoft.com/office/powerpoint/2010/main" val="287029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6467-C6A6-43D3-956C-0228F6CDB84D}"/>
              </a:ext>
            </a:extLst>
          </p:cNvPr>
          <p:cNvSpPr>
            <a:spLocks noGrp="1"/>
          </p:cNvSpPr>
          <p:nvPr>
            <p:ph type="title"/>
          </p:nvPr>
        </p:nvSpPr>
        <p:spPr/>
        <p:txBody>
          <a:bodyPr/>
          <a:lstStyle/>
          <a:p>
            <a:r>
              <a:rPr lang="en-US" dirty="0"/>
              <a:t>How to Use This Project Plan Template</a:t>
            </a:r>
          </a:p>
        </p:txBody>
      </p:sp>
      <p:sp>
        <p:nvSpPr>
          <p:cNvPr id="3" name="Content Placeholder 2">
            <a:extLst>
              <a:ext uri="{FF2B5EF4-FFF2-40B4-BE49-F238E27FC236}">
                <a16:creationId xmlns:a16="http://schemas.microsoft.com/office/drawing/2014/main" id="{2A7016BB-228A-44AF-A5EC-6727C582FE2A}"/>
              </a:ext>
            </a:extLst>
          </p:cNvPr>
          <p:cNvSpPr>
            <a:spLocks noGrp="1"/>
          </p:cNvSpPr>
          <p:nvPr>
            <p:ph idx="1"/>
          </p:nvPr>
        </p:nvSpPr>
        <p:spPr>
          <a:xfrm>
            <a:off x="228601" y="638137"/>
            <a:ext cx="8659368" cy="4251402"/>
          </a:xfrm>
        </p:spPr>
        <p:txBody>
          <a:bodyPr/>
          <a:lstStyle/>
          <a:p>
            <a:pPr marL="285750" indent="-285750">
              <a:buFont typeface="Arial" panose="020B0604020202020204" pitchFamily="34" charset="0"/>
              <a:buChar char="•"/>
            </a:pPr>
            <a:r>
              <a:rPr lang="en-US" sz="1600" dirty="0"/>
              <a:t>Each state health department, UHO, and subsidiary organization’s journey through the process of establishing a Medicaid UHA is unique.</a:t>
            </a:r>
          </a:p>
          <a:p>
            <a:pPr marL="285750" indent="-285750">
              <a:buFont typeface="Arial" panose="020B0604020202020204" pitchFamily="34" charset="0"/>
              <a:buChar char="•"/>
            </a:pPr>
            <a:r>
              <a:rPr lang="en-US" sz="1600" dirty="0"/>
              <a:t>There may be other steps your organization wishes to add to your project plan that were not included in the template. </a:t>
            </a:r>
          </a:p>
          <a:p>
            <a:pPr marL="285750" indent="-285750">
              <a:buFont typeface="Arial" panose="020B0604020202020204" pitchFamily="34" charset="0"/>
              <a:buChar char="•"/>
            </a:pPr>
            <a:r>
              <a:rPr lang="en-US" sz="1600" dirty="0"/>
              <a:t>In the project plan template that follows, the activities in the UHA development process have been added as “drag and drop” boxes, so your organization can create a timeline and process overview that is unique and specific.* Click on each box and move it into its appropriate place on the timeline (</a:t>
            </a:r>
            <a:r>
              <a:rPr lang="en-US" sz="1600" i="1" dirty="0"/>
              <a:t>scroll left and right to access boxes</a:t>
            </a:r>
            <a:r>
              <a:rPr lang="en-US" sz="1600" dirty="0"/>
              <a:t>).</a:t>
            </a:r>
          </a:p>
          <a:p>
            <a:pPr marL="285750" indent="-285750">
              <a:buFont typeface="Arial" panose="020B0604020202020204" pitchFamily="34" charset="0"/>
              <a:buChar char="•"/>
            </a:pPr>
            <a:r>
              <a:rPr lang="en-US" sz="1600" dirty="0"/>
              <a:t>Additionally, box length can be adjusted to account for the estimated time to completion. Each box within the background of the template is equivalent to one month (table total one year). </a:t>
            </a:r>
          </a:p>
          <a:p>
            <a:pPr marL="285750" indent="-285750">
              <a:buFont typeface="Arial" panose="020B0604020202020204" pitchFamily="34" charset="0"/>
              <a:buChar char="•"/>
            </a:pPr>
            <a:r>
              <a:rPr lang="en-US" sz="1600" dirty="0"/>
              <a:t>Some steps in the process are required in order to move on to other steps, however, many steps can be completed concurrently. </a:t>
            </a:r>
          </a:p>
          <a:p>
            <a:pPr marL="285750" indent="-285750">
              <a:buFont typeface="Arial" panose="020B0604020202020204" pitchFamily="34" charset="0"/>
              <a:buChar char="•"/>
            </a:pPr>
            <a:r>
              <a:rPr lang="en-US" sz="1600" dirty="0"/>
              <a:t>Relevant resources are hyperlinked to the appropriate task item in the project plan template that follows. By holding the CTRL key and clicking on a box, the slide deck will automatically move you to the slide with resources that can assist you in completion of that task. </a:t>
            </a:r>
            <a:r>
              <a:rPr lang="en-US" sz="1600" dirty="0">
                <a:solidFill>
                  <a:srgbClr val="FF0000"/>
                </a:solidFill>
              </a:rPr>
              <a:t>Note: This presentation was produced on a PC. Functionality and/or appearance may change if viewed on non-PC device and hyperlinks may only be accessible in presentation mode. </a:t>
            </a:r>
          </a:p>
        </p:txBody>
      </p:sp>
      <p:sp>
        <p:nvSpPr>
          <p:cNvPr id="4" name="Content Placeholder 3">
            <a:extLst>
              <a:ext uri="{FF2B5EF4-FFF2-40B4-BE49-F238E27FC236}">
                <a16:creationId xmlns:a16="http://schemas.microsoft.com/office/drawing/2014/main" id="{E9AF7400-51A2-4150-B3F0-64E44D63011F}"/>
              </a:ext>
            </a:extLst>
          </p:cNvPr>
          <p:cNvSpPr>
            <a:spLocks noGrp="1"/>
          </p:cNvSpPr>
          <p:nvPr>
            <p:ph idx="10"/>
          </p:nvPr>
        </p:nvSpPr>
        <p:spPr>
          <a:xfrm>
            <a:off x="228601" y="4755003"/>
            <a:ext cx="8450388" cy="246221"/>
          </a:xfrm>
        </p:spPr>
        <p:txBody>
          <a:bodyPr/>
          <a:lstStyle/>
          <a:p>
            <a:r>
              <a:rPr lang="en-US" sz="1000" dirty="0"/>
              <a:t>*Additional drag and drop boxes can be found to the left and right of slide 4.</a:t>
            </a:r>
          </a:p>
        </p:txBody>
      </p:sp>
    </p:spTree>
    <p:extLst>
      <p:ext uri="{BB962C8B-B14F-4D97-AF65-F5344CB8AC3E}">
        <p14:creationId xmlns:p14="http://schemas.microsoft.com/office/powerpoint/2010/main" val="368435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1">
            <a:extLst>
              <a:ext uri="{FF2B5EF4-FFF2-40B4-BE49-F238E27FC236}">
                <a16:creationId xmlns:a16="http://schemas.microsoft.com/office/drawing/2014/main" id="{786225FC-4CAA-4220-B995-D7A7324F5A4D}"/>
              </a:ext>
            </a:extLst>
          </p:cNvPr>
          <p:cNvGraphicFramePr>
            <a:graphicFrameLocks noGrp="1"/>
          </p:cNvGraphicFramePr>
          <p:nvPr>
            <p:extLst>
              <p:ext uri="{D42A27DB-BD31-4B8C-83A1-F6EECF244321}">
                <p14:modId xmlns:p14="http://schemas.microsoft.com/office/powerpoint/2010/main" val="3432316329"/>
              </p:ext>
            </p:extLst>
          </p:nvPr>
        </p:nvGraphicFramePr>
        <p:xfrm>
          <a:off x="1" y="1188630"/>
          <a:ext cx="9144000" cy="3783148"/>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1489576886"/>
                    </a:ext>
                  </a:extLst>
                </a:gridCol>
                <a:gridCol w="762000">
                  <a:extLst>
                    <a:ext uri="{9D8B030D-6E8A-4147-A177-3AD203B41FA5}">
                      <a16:colId xmlns:a16="http://schemas.microsoft.com/office/drawing/2014/main" val="2305607049"/>
                    </a:ext>
                  </a:extLst>
                </a:gridCol>
                <a:gridCol w="762000">
                  <a:extLst>
                    <a:ext uri="{9D8B030D-6E8A-4147-A177-3AD203B41FA5}">
                      <a16:colId xmlns:a16="http://schemas.microsoft.com/office/drawing/2014/main" val="1706093413"/>
                    </a:ext>
                  </a:extLst>
                </a:gridCol>
                <a:gridCol w="762000">
                  <a:extLst>
                    <a:ext uri="{9D8B030D-6E8A-4147-A177-3AD203B41FA5}">
                      <a16:colId xmlns:a16="http://schemas.microsoft.com/office/drawing/2014/main" val="4172436744"/>
                    </a:ext>
                  </a:extLst>
                </a:gridCol>
                <a:gridCol w="762000">
                  <a:extLst>
                    <a:ext uri="{9D8B030D-6E8A-4147-A177-3AD203B41FA5}">
                      <a16:colId xmlns:a16="http://schemas.microsoft.com/office/drawing/2014/main" val="2542541269"/>
                    </a:ext>
                  </a:extLst>
                </a:gridCol>
                <a:gridCol w="762000">
                  <a:extLst>
                    <a:ext uri="{9D8B030D-6E8A-4147-A177-3AD203B41FA5}">
                      <a16:colId xmlns:a16="http://schemas.microsoft.com/office/drawing/2014/main" val="829839781"/>
                    </a:ext>
                  </a:extLst>
                </a:gridCol>
                <a:gridCol w="762000">
                  <a:extLst>
                    <a:ext uri="{9D8B030D-6E8A-4147-A177-3AD203B41FA5}">
                      <a16:colId xmlns:a16="http://schemas.microsoft.com/office/drawing/2014/main" val="393507480"/>
                    </a:ext>
                  </a:extLst>
                </a:gridCol>
                <a:gridCol w="762000">
                  <a:extLst>
                    <a:ext uri="{9D8B030D-6E8A-4147-A177-3AD203B41FA5}">
                      <a16:colId xmlns:a16="http://schemas.microsoft.com/office/drawing/2014/main" val="49690698"/>
                    </a:ext>
                  </a:extLst>
                </a:gridCol>
                <a:gridCol w="762000">
                  <a:extLst>
                    <a:ext uri="{9D8B030D-6E8A-4147-A177-3AD203B41FA5}">
                      <a16:colId xmlns:a16="http://schemas.microsoft.com/office/drawing/2014/main" val="4273968646"/>
                    </a:ext>
                  </a:extLst>
                </a:gridCol>
                <a:gridCol w="762000">
                  <a:extLst>
                    <a:ext uri="{9D8B030D-6E8A-4147-A177-3AD203B41FA5}">
                      <a16:colId xmlns:a16="http://schemas.microsoft.com/office/drawing/2014/main" val="658286671"/>
                    </a:ext>
                  </a:extLst>
                </a:gridCol>
                <a:gridCol w="762000">
                  <a:extLst>
                    <a:ext uri="{9D8B030D-6E8A-4147-A177-3AD203B41FA5}">
                      <a16:colId xmlns:a16="http://schemas.microsoft.com/office/drawing/2014/main" val="3010614327"/>
                    </a:ext>
                  </a:extLst>
                </a:gridCol>
                <a:gridCol w="762000">
                  <a:extLst>
                    <a:ext uri="{9D8B030D-6E8A-4147-A177-3AD203B41FA5}">
                      <a16:colId xmlns:a16="http://schemas.microsoft.com/office/drawing/2014/main" val="3063003203"/>
                    </a:ext>
                  </a:extLst>
                </a:gridCol>
              </a:tblGrid>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974264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2700472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6018984"/>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56905880"/>
                  </a:ext>
                </a:extLst>
              </a:tr>
            </a:tbl>
          </a:graphicData>
        </a:graphic>
      </p:graphicFrame>
      <p:graphicFrame>
        <p:nvGraphicFramePr>
          <p:cNvPr id="5" name="Table 4">
            <a:extLst>
              <a:ext uri="{FF2B5EF4-FFF2-40B4-BE49-F238E27FC236}">
                <a16:creationId xmlns:a16="http://schemas.microsoft.com/office/drawing/2014/main" id="{A453433B-EC33-4627-A019-396D7E42E3ED}"/>
              </a:ext>
            </a:extLst>
          </p:cNvPr>
          <p:cNvGraphicFramePr>
            <a:graphicFrameLocks noGrp="1"/>
          </p:cNvGraphicFramePr>
          <p:nvPr>
            <p:extLst>
              <p:ext uri="{D42A27DB-BD31-4B8C-83A1-F6EECF244321}">
                <p14:modId xmlns:p14="http://schemas.microsoft.com/office/powerpoint/2010/main" val="2765724687"/>
              </p:ext>
            </p:extLst>
          </p:nvPr>
        </p:nvGraphicFramePr>
        <p:xfrm>
          <a:off x="1" y="530921"/>
          <a:ext cx="9144000" cy="646225"/>
        </p:xfrm>
        <a:graphic>
          <a:graphicData uri="http://schemas.openxmlformats.org/drawingml/2006/table">
            <a:tbl>
              <a:tblPr/>
              <a:tblGrid>
                <a:gridCol w="2286000">
                  <a:extLst>
                    <a:ext uri="{9D8B030D-6E8A-4147-A177-3AD203B41FA5}">
                      <a16:colId xmlns:a16="http://schemas.microsoft.com/office/drawing/2014/main" val="301645025"/>
                    </a:ext>
                  </a:extLst>
                </a:gridCol>
                <a:gridCol w="2286000">
                  <a:extLst>
                    <a:ext uri="{9D8B030D-6E8A-4147-A177-3AD203B41FA5}">
                      <a16:colId xmlns:a16="http://schemas.microsoft.com/office/drawing/2014/main" val="782743908"/>
                    </a:ext>
                  </a:extLst>
                </a:gridCol>
                <a:gridCol w="2286000">
                  <a:extLst>
                    <a:ext uri="{9D8B030D-6E8A-4147-A177-3AD203B41FA5}">
                      <a16:colId xmlns:a16="http://schemas.microsoft.com/office/drawing/2014/main" val="658459404"/>
                    </a:ext>
                  </a:extLst>
                </a:gridCol>
                <a:gridCol w="2286000">
                  <a:extLst>
                    <a:ext uri="{9D8B030D-6E8A-4147-A177-3AD203B41FA5}">
                      <a16:colId xmlns:a16="http://schemas.microsoft.com/office/drawing/2014/main" val="2613592223"/>
                    </a:ext>
                  </a:extLst>
                </a:gridCol>
              </a:tblGrid>
              <a:tr h="284061">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000" b="1" i="0" dirty="0">
                          <a:solidFill>
                            <a:schemeClr val="tx2"/>
                          </a:solidFill>
                          <a:effectLst/>
                          <a:latin typeface="Calibri Light" panose="020F0302020204030204" pitchFamily="34" charset="0"/>
                        </a:rPr>
                        <a:t>Support Planning </a:t>
                      </a:r>
                      <a:r>
                        <a:rPr lang="en-US" sz="1000" b="1" i="0" dirty="0">
                          <a:solidFill>
                            <a:schemeClr val="tx1"/>
                          </a:solidFill>
                          <a:effectLst/>
                          <a:latin typeface="Calibri Light" panose="020F0302020204030204" pitchFamily="34" charset="0"/>
                        </a:rPr>
                        <a:t>&amp;</a:t>
                      </a:r>
                      <a:r>
                        <a:rPr lang="en-US" sz="1000" b="1" i="0" dirty="0">
                          <a:solidFill>
                            <a:srgbClr val="C00000"/>
                          </a:solidFill>
                          <a:effectLst/>
                          <a:latin typeface="Calibri Light" panose="020F0302020204030204" pitchFamily="34" charset="0"/>
                        </a:rPr>
                        <a:t> </a:t>
                      </a:r>
                      <a:r>
                        <a:rPr lang="en-US" sz="1000" b="1" i="0" dirty="0">
                          <a:solidFill>
                            <a:schemeClr val="tx2"/>
                          </a:solidFill>
                          <a:effectLst/>
                          <a:latin typeface="Calibri Light" panose="020F0302020204030204" pitchFamily="34" charset="0"/>
                        </a:rPr>
                        <a:t>Design of UHA</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000" b="1" i="0" dirty="0">
                          <a:solidFill>
                            <a:schemeClr val="tx2"/>
                          </a:solidFill>
                          <a:effectLst/>
                          <a:latin typeface="Calibri Light" panose="020F0302020204030204" pitchFamily="34" charset="0"/>
                        </a:rPr>
                        <a:t>Support the Development &amp; Operationalization of the UHA</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000" b="1" i="0" dirty="0">
                          <a:solidFill>
                            <a:schemeClr val="tx2"/>
                          </a:solidFill>
                          <a:effectLst/>
                          <a:latin typeface="Calibri Light" panose="020F0302020204030204" pitchFamily="34" charset="0"/>
                        </a:rPr>
                        <a:t>Support the UHA’s Enrollment in Medicaid &amp; Reimbursement from Medicaid/MCOs</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000" b="1" i="0" dirty="0">
                          <a:solidFill>
                            <a:schemeClr val="tx2"/>
                          </a:solidFill>
                          <a:effectLst/>
                          <a:latin typeface="Calibri Light" panose="020F0302020204030204" pitchFamily="34" charset="0"/>
                        </a:rPr>
                        <a:t>Support the Sustainability of the UHA</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83666"/>
                  </a:ext>
                </a:extLst>
              </a:tr>
              <a:tr h="284061">
                <a:tc>
                  <a:txBody>
                    <a:bodyPr/>
                    <a:lstStyle/>
                    <a:p>
                      <a:pPr algn="ctr" fontAlgn="base"/>
                      <a:r>
                        <a:rPr lang="en-US" sz="1000" b="1" i="0" dirty="0">
                          <a:solidFill>
                            <a:srgbClr val="FFFFFF"/>
                          </a:solidFill>
                          <a:effectLst/>
                        </a:rPr>
                        <a:t>Phase 1: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2: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3: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4: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93136320"/>
                  </a:ext>
                </a:extLst>
              </a:tr>
            </a:tbl>
          </a:graphicData>
        </a:graphic>
      </p:graphicFrame>
      <p:sp>
        <p:nvSpPr>
          <p:cNvPr id="8" name="Rectangle: Rounded Corners 7">
            <a:hlinkClick r:id="rId3" action="ppaction://hlinksldjump"/>
            <a:extLst>
              <a:ext uri="{FF2B5EF4-FFF2-40B4-BE49-F238E27FC236}">
                <a16:creationId xmlns:a16="http://schemas.microsoft.com/office/drawing/2014/main" id="{B2B9705D-F2F4-4C83-A11F-25DF69AE5665}"/>
              </a:ext>
            </a:extLst>
          </p:cNvPr>
          <p:cNvSpPr/>
          <p:nvPr/>
        </p:nvSpPr>
        <p:spPr>
          <a:xfrm>
            <a:off x="17295" y="1194499"/>
            <a:ext cx="730222"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0" kern="1200" noProof="0" dirty="0">
                <a:solidFill>
                  <a:schemeClr val="tx2"/>
                </a:solidFill>
                <a:effectLst/>
                <a:latin typeface="+mn-lt"/>
                <a:ea typeface="+mn-ea"/>
                <a:cs typeface="+mn-cs"/>
              </a:rPr>
              <a:t>Review</a:t>
            </a:r>
            <a:r>
              <a:rPr lang="en-US" sz="700" i="0" kern="1200" noProof="0" dirty="0">
                <a:solidFill>
                  <a:srgbClr val="C00000"/>
                </a:solidFill>
                <a:effectLst/>
                <a:latin typeface="+mn-lt"/>
                <a:ea typeface="+mn-ea"/>
                <a:cs typeface="+mn-cs"/>
              </a:rPr>
              <a:t> </a:t>
            </a:r>
            <a:r>
              <a:rPr lang="en-US" sz="700" i="0" kern="1200" noProof="0" dirty="0">
                <a:solidFill>
                  <a:schemeClr val="tx2"/>
                </a:solidFill>
                <a:effectLst/>
                <a:latin typeface="+mn-lt"/>
                <a:ea typeface="+mn-ea"/>
                <a:cs typeface="+mn-cs"/>
              </a:rPr>
              <a:t>UHA resources </a:t>
            </a:r>
            <a:r>
              <a:rPr lang="en-US" sz="700" dirty="0">
                <a:solidFill>
                  <a:schemeClr val="tx2"/>
                </a:solidFill>
              </a:rPr>
              <a:t>(see </a:t>
            </a:r>
            <a:r>
              <a:rPr lang="en-US" sz="700" i="0" kern="1200" noProof="0" dirty="0">
                <a:solidFill>
                  <a:schemeClr val="tx2"/>
                </a:solidFill>
                <a:effectLst/>
                <a:latin typeface="+mn-lt"/>
                <a:ea typeface="+mn-ea"/>
                <a:cs typeface="+mn-cs"/>
              </a:rPr>
              <a:t>UHA page of Coverage Toolkit)</a:t>
            </a:r>
          </a:p>
        </p:txBody>
      </p:sp>
      <p:sp>
        <p:nvSpPr>
          <p:cNvPr id="9" name="Rectangle: Rounded Corners 8">
            <a:hlinkClick r:id="rId4" action="ppaction://hlinksldjump"/>
            <a:extLst>
              <a:ext uri="{FF2B5EF4-FFF2-40B4-BE49-F238E27FC236}">
                <a16:creationId xmlns:a16="http://schemas.microsoft.com/office/drawing/2014/main" id="{7BA2C992-04E8-4333-852C-23345E3B703D}"/>
              </a:ext>
            </a:extLst>
          </p:cNvPr>
          <p:cNvSpPr/>
          <p:nvPr/>
        </p:nvSpPr>
        <p:spPr>
          <a:xfrm>
            <a:off x="1540077" y="1204090"/>
            <a:ext cx="780912"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Support development of marketing materials for UHOs</a:t>
            </a:r>
            <a:endParaRPr lang="en-US" sz="700" i="0" strike="sngStrike" dirty="0">
              <a:solidFill>
                <a:schemeClr val="tx2"/>
              </a:solidFill>
              <a:effectLst/>
              <a:latin typeface="Calibri Light" panose="020F0302020204030204" pitchFamily="34" charset="0"/>
            </a:endParaRPr>
          </a:p>
        </p:txBody>
      </p:sp>
      <p:sp>
        <p:nvSpPr>
          <p:cNvPr id="10" name="Rectangle: Rounded Corners 9">
            <a:hlinkClick r:id="rId5" action="ppaction://hlinksldjump"/>
            <a:extLst>
              <a:ext uri="{FF2B5EF4-FFF2-40B4-BE49-F238E27FC236}">
                <a16:creationId xmlns:a16="http://schemas.microsoft.com/office/drawing/2014/main" id="{EDBFC951-5895-4EE4-BC82-8E21871AA4AB}"/>
              </a:ext>
            </a:extLst>
          </p:cNvPr>
          <p:cNvSpPr/>
          <p:nvPr/>
        </p:nvSpPr>
        <p:spPr>
          <a:xfrm>
            <a:off x="759947" y="1194499"/>
            <a:ext cx="767513"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Identify potential organizations for UHA (UHO or sub)</a:t>
            </a:r>
            <a:endParaRPr lang="en-US" sz="700" i="0" strike="sngStrike" dirty="0">
              <a:solidFill>
                <a:schemeClr val="tx2"/>
              </a:solidFill>
              <a:effectLst/>
              <a:latin typeface="Calibri Light" panose="020F0302020204030204" pitchFamily="34" charset="0"/>
            </a:endParaRPr>
          </a:p>
        </p:txBody>
      </p:sp>
      <p:sp>
        <p:nvSpPr>
          <p:cNvPr id="11" name="Rectangle: Rounded Corners 10">
            <a:hlinkClick r:id="rId4" action="ppaction://hlinksldjump"/>
            <a:extLst>
              <a:ext uri="{FF2B5EF4-FFF2-40B4-BE49-F238E27FC236}">
                <a16:creationId xmlns:a16="http://schemas.microsoft.com/office/drawing/2014/main" id="{7EFDCFB6-2903-4D0F-901E-65438FF4FCE0}"/>
              </a:ext>
            </a:extLst>
          </p:cNvPr>
          <p:cNvSpPr/>
          <p:nvPr/>
        </p:nvSpPr>
        <p:spPr>
          <a:xfrm>
            <a:off x="2303231" y="1204036"/>
            <a:ext cx="1968178"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i="0" dirty="0">
                <a:solidFill>
                  <a:schemeClr val="tx2"/>
                </a:solidFill>
                <a:effectLst/>
                <a:latin typeface="Calibri Light" panose="020F0302020204030204" pitchFamily="34" charset="0"/>
              </a:rPr>
              <a:t>Support UHO’s outreach to potential subsidiary organizations</a:t>
            </a:r>
          </a:p>
        </p:txBody>
      </p:sp>
      <p:sp>
        <p:nvSpPr>
          <p:cNvPr id="12" name="Rectangle: Rounded Corners 11">
            <a:extLst>
              <a:ext uri="{FF2B5EF4-FFF2-40B4-BE49-F238E27FC236}">
                <a16:creationId xmlns:a16="http://schemas.microsoft.com/office/drawing/2014/main" id="{D1B6AC01-6B05-4FB9-94FD-A6BB32A14CE5}"/>
              </a:ext>
            </a:extLst>
          </p:cNvPr>
          <p:cNvSpPr/>
          <p:nvPr/>
        </p:nvSpPr>
        <p:spPr>
          <a:xfrm>
            <a:off x="5167942" y="2132369"/>
            <a:ext cx="917358"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i="0" dirty="0">
                <a:solidFill>
                  <a:schemeClr val="tx2"/>
                </a:solidFill>
                <a:effectLst/>
                <a:latin typeface="Calibri Light" panose="020F0302020204030204" pitchFamily="34" charset="0"/>
              </a:rPr>
              <a:t>Assist UHO in development of a financial strategy to achieve sustainability</a:t>
            </a:r>
          </a:p>
        </p:txBody>
      </p:sp>
      <p:sp>
        <p:nvSpPr>
          <p:cNvPr id="13" name="Rectangle: Rounded Corners 12">
            <a:hlinkClick r:id="rId6" action="ppaction://hlinksldjump"/>
            <a:extLst>
              <a:ext uri="{FF2B5EF4-FFF2-40B4-BE49-F238E27FC236}">
                <a16:creationId xmlns:a16="http://schemas.microsoft.com/office/drawing/2014/main" id="{D9300664-86A5-4914-9A81-FC28CE158520}"/>
              </a:ext>
            </a:extLst>
          </p:cNvPr>
          <p:cNvSpPr/>
          <p:nvPr/>
        </p:nvSpPr>
        <p:spPr>
          <a:xfrm>
            <a:off x="3449726" y="2133974"/>
            <a:ext cx="1432983"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dirty="0">
                <a:solidFill>
                  <a:schemeClr val="tx2"/>
                </a:solidFill>
                <a:latin typeface="Calibri Light" panose="020F0302020204030204" pitchFamily="34" charset="0"/>
              </a:rPr>
              <a:t>S</a:t>
            </a:r>
            <a:r>
              <a:rPr lang="en-US" sz="700" i="0" dirty="0">
                <a:solidFill>
                  <a:schemeClr val="tx2"/>
                </a:solidFill>
                <a:effectLst/>
                <a:latin typeface="Calibri Light" panose="020F0302020204030204" pitchFamily="34" charset="0"/>
              </a:rPr>
              <a:t>upport the UHO’s selection or development of a billing/data platform (if partnering with a third-party vendor or in-house)</a:t>
            </a:r>
            <a:endParaRPr lang="en-US" sz="700" i="0" strike="sngStrike" dirty="0">
              <a:solidFill>
                <a:schemeClr val="tx2"/>
              </a:solidFill>
              <a:effectLst/>
              <a:latin typeface="Calibri Light" panose="020F0302020204030204" pitchFamily="34" charset="0"/>
            </a:endParaRPr>
          </a:p>
        </p:txBody>
      </p:sp>
      <p:sp>
        <p:nvSpPr>
          <p:cNvPr id="15" name="Rectangle: Rounded Corners 14">
            <a:hlinkClick r:id="rId7" action="ppaction://hlinksldjump"/>
            <a:extLst>
              <a:ext uri="{FF2B5EF4-FFF2-40B4-BE49-F238E27FC236}">
                <a16:creationId xmlns:a16="http://schemas.microsoft.com/office/drawing/2014/main" id="{BEF3C14E-864A-49B5-9A95-B0FF967E9DB0}"/>
              </a:ext>
            </a:extLst>
          </p:cNvPr>
          <p:cNvSpPr/>
          <p:nvPr/>
        </p:nvSpPr>
        <p:spPr>
          <a:xfrm>
            <a:off x="6106409" y="1194499"/>
            <a:ext cx="1326443"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Support UHA’s efforts to identify/implement referral pathways to recruit &amp; enroll participants</a:t>
            </a:r>
            <a:endParaRPr lang="en-US" sz="700" i="0" strike="sngStrike" dirty="0">
              <a:solidFill>
                <a:srgbClr val="C00000"/>
              </a:solidFill>
              <a:effectLst/>
              <a:latin typeface="Calibri Light" panose="020F0302020204030204" pitchFamily="34" charset="0"/>
            </a:endParaRPr>
          </a:p>
        </p:txBody>
      </p:sp>
      <p:sp>
        <p:nvSpPr>
          <p:cNvPr id="16" name="Rectangle: Rounded Corners 15">
            <a:hlinkClick r:id="rId8" action="ppaction://hlinksldjump"/>
            <a:extLst>
              <a:ext uri="{FF2B5EF4-FFF2-40B4-BE49-F238E27FC236}">
                <a16:creationId xmlns:a16="http://schemas.microsoft.com/office/drawing/2014/main" id="{8579F6F4-8CA8-41C7-9534-D0F08D3CFD0A}"/>
              </a:ext>
            </a:extLst>
          </p:cNvPr>
          <p:cNvSpPr/>
          <p:nvPr/>
        </p:nvSpPr>
        <p:spPr>
          <a:xfrm>
            <a:off x="1540964" y="3075371"/>
            <a:ext cx="762267"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700" i="0" kern="1200" noProof="0" dirty="0">
                <a:solidFill>
                  <a:schemeClr val="tx2"/>
                </a:solidFill>
                <a:effectLst/>
                <a:latin typeface="+mn-lt"/>
                <a:ea typeface="+mn-ea"/>
                <a:cs typeface="+mn-cs"/>
              </a:rPr>
              <a:t>Research</a:t>
            </a:r>
            <a:r>
              <a:rPr lang="en-US" sz="700" i="0" kern="1200" noProof="0" dirty="0">
                <a:solidFill>
                  <a:srgbClr val="C00000"/>
                </a:solidFill>
                <a:effectLst/>
                <a:latin typeface="+mn-lt"/>
                <a:ea typeface="+mn-ea"/>
                <a:cs typeface="+mn-cs"/>
              </a:rPr>
              <a:t> </a:t>
            </a:r>
            <a:r>
              <a:rPr lang="en-US" sz="700" i="0" kern="1200" noProof="0" dirty="0">
                <a:solidFill>
                  <a:schemeClr val="tx2"/>
                </a:solidFill>
                <a:effectLst/>
                <a:latin typeface="+mn-lt"/>
                <a:ea typeface="+mn-ea"/>
                <a:cs typeface="+mn-cs"/>
              </a:rPr>
              <a:t>Medicaid’s requirements for the UHA’s enrollment</a:t>
            </a:r>
          </a:p>
        </p:txBody>
      </p:sp>
      <p:sp>
        <p:nvSpPr>
          <p:cNvPr id="17" name="Rectangle: Rounded Corners 16">
            <a:hlinkClick r:id="rId8" action="ppaction://hlinksldjump"/>
            <a:extLst>
              <a:ext uri="{FF2B5EF4-FFF2-40B4-BE49-F238E27FC236}">
                <a16:creationId xmlns:a16="http://schemas.microsoft.com/office/drawing/2014/main" id="{0CAD9E69-8D0C-4798-8A4E-8E22D9E23FBA}"/>
              </a:ext>
            </a:extLst>
          </p:cNvPr>
          <p:cNvSpPr/>
          <p:nvPr/>
        </p:nvSpPr>
        <p:spPr>
          <a:xfrm>
            <a:off x="3061021" y="3084927"/>
            <a:ext cx="2288865"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i="0" dirty="0">
                <a:solidFill>
                  <a:schemeClr val="tx2"/>
                </a:solidFill>
                <a:effectLst/>
                <a:latin typeface="Calibri Light" panose="020F0302020204030204" pitchFamily="34" charset="0"/>
              </a:rPr>
              <a:t>Support the UHA’s enrollment in Medicaid and/or contracting with MCOs. Serve as a liaison between the UHA &amp; Medicaid agency/MCO</a:t>
            </a:r>
          </a:p>
        </p:txBody>
      </p:sp>
      <p:sp>
        <p:nvSpPr>
          <p:cNvPr id="19" name="Rectangle: Rounded Corners 18">
            <a:hlinkClick r:id="rId8" action="ppaction://hlinksldjump"/>
            <a:extLst>
              <a:ext uri="{FF2B5EF4-FFF2-40B4-BE49-F238E27FC236}">
                <a16:creationId xmlns:a16="http://schemas.microsoft.com/office/drawing/2014/main" id="{E5C31DC8-9302-4FFC-823F-30A48CC4A5F7}"/>
              </a:ext>
            </a:extLst>
          </p:cNvPr>
          <p:cNvSpPr/>
          <p:nvPr/>
        </p:nvSpPr>
        <p:spPr>
          <a:xfrm>
            <a:off x="4377487" y="4032264"/>
            <a:ext cx="1746575"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i="0" dirty="0">
                <a:solidFill>
                  <a:schemeClr val="tx2"/>
                </a:solidFill>
                <a:effectLst/>
                <a:latin typeface="Calibri Light" panose="020F0302020204030204" pitchFamily="34" charset="0"/>
              </a:rPr>
              <a:t>Assist UHO in MCO reimbursement rate discussions &amp; other contracting negotiations</a:t>
            </a:r>
          </a:p>
        </p:txBody>
      </p:sp>
      <p:sp>
        <p:nvSpPr>
          <p:cNvPr id="20" name="Rectangle: Rounded Corners 19">
            <a:extLst>
              <a:ext uri="{FF2B5EF4-FFF2-40B4-BE49-F238E27FC236}">
                <a16:creationId xmlns:a16="http://schemas.microsoft.com/office/drawing/2014/main" id="{E580B990-A82D-4DE9-B051-74219F26F837}"/>
              </a:ext>
            </a:extLst>
          </p:cNvPr>
          <p:cNvSpPr/>
          <p:nvPr/>
        </p:nvSpPr>
        <p:spPr>
          <a:xfrm>
            <a:off x="6124061" y="3082158"/>
            <a:ext cx="1144929"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Complete any remaining activities related to the UHA’s enrollment in Medicaid or contracting with MCOs</a:t>
            </a:r>
          </a:p>
        </p:txBody>
      </p:sp>
      <p:sp>
        <p:nvSpPr>
          <p:cNvPr id="23" name="Rectangle: Rounded Corners 22">
            <a:extLst>
              <a:ext uri="{FF2B5EF4-FFF2-40B4-BE49-F238E27FC236}">
                <a16:creationId xmlns:a16="http://schemas.microsoft.com/office/drawing/2014/main" id="{D69841DF-62F1-4410-B35D-4E5BDEB5BE8B}"/>
              </a:ext>
            </a:extLst>
          </p:cNvPr>
          <p:cNvSpPr/>
          <p:nvPr/>
        </p:nvSpPr>
        <p:spPr>
          <a:xfrm>
            <a:off x="1540964" y="4028352"/>
            <a:ext cx="1520058"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i="0" dirty="0">
                <a:solidFill>
                  <a:schemeClr val="tx2"/>
                </a:solidFill>
                <a:effectLst/>
                <a:latin typeface="Calibri Light" panose="020F0302020204030204" pitchFamily="34" charset="0"/>
              </a:rPr>
              <a:t>Connect UHO &amp; Medicaid</a:t>
            </a:r>
            <a:r>
              <a:rPr lang="en-US" sz="700" dirty="0">
                <a:solidFill>
                  <a:schemeClr val="tx2"/>
                </a:solidFill>
                <a:latin typeface="Calibri Light" panose="020F0302020204030204" pitchFamily="34" charset="0"/>
              </a:rPr>
              <a:t>/MCOs; assist in educating Medicaid/MCOs about UHA &amp; DPRP recognition</a:t>
            </a:r>
            <a:endParaRPr lang="en-US" sz="700" i="0" dirty="0">
              <a:solidFill>
                <a:schemeClr val="tx2"/>
              </a:solidFill>
              <a:effectLst/>
              <a:latin typeface="Calibri Light" panose="020F0302020204030204" pitchFamily="34" charset="0"/>
            </a:endParaRPr>
          </a:p>
        </p:txBody>
      </p:sp>
      <p:sp>
        <p:nvSpPr>
          <p:cNvPr id="24" name="Rectangle: Rounded Corners 23">
            <a:hlinkClick r:id="rId9" action="ppaction://hlinksldjump"/>
            <a:extLst>
              <a:ext uri="{FF2B5EF4-FFF2-40B4-BE49-F238E27FC236}">
                <a16:creationId xmlns:a16="http://schemas.microsoft.com/office/drawing/2014/main" id="{281EA85E-3C60-4C8E-A635-38411C554D4F}"/>
              </a:ext>
            </a:extLst>
          </p:cNvPr>
          <p:cNvSpPr/>
          <p:nvPr/>
        </p:nvSpPr>
        <p:spPr>
          <a:xfrm>
            <a:off x="2708862" y="2132369"/>
            <a:ext cx="715799"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i="0" dirty="0">
                <a:solidFill>
                  <a:schemeClr val="tx2"/>
                </a:solidFill>
                <a:effectLst/>
                <a:latin typeface="Calibri Light" panose="020F0302020204030204" pitchFamily="34" charset="0"/>
              </a:rPr>
              <a:t>Support completion of CDC UHO application</a:t>
            </a:r>
            <a:endParaRPr lang="en-US" sz="700" i="0" strike="sngStrike" dirty="0">
              <a:solidFill>
                <a:srgbClr val="FF0000"/>
              </a:solidFill>
              <a:effectLst/>
              <a:latin typeface="Calibri Light" panose="020F0302020204030204" pitchFamily="34" charset="0"/>
            </a:endParaRPr>
          </a:p>
        </p:txBody>
      </p:sp>
      <p:sp>
        <p:nvSpPr>
          <p:cNvPr id="25" name="Rectangle: Rounded Corners 24">
            <a:hlinkClick r:id="rId10" action="ppaction://hlinksldjump"/>
            <a:extLst>
              <a:ext uri="{FF2B5EF4-FFF2-40B4-BE49-F238E27FC236}">
                <a16:creationId xmlns:a16="http://schemas.microsoft.com/office/drawing/2014/main" id="{B1769CEF-289C-4F80-B381-5651883AA366}"/>
              </a:ext>
            </a:extLst>
          </p:cNvPr>
          <p:cNvSpPr/>
          <p:nvPr/>
        </p:nvSpPr>
        <p:spPr>
          <a:xfrm>
            <a:off x="6467475" y="4025296"/>
            <a:ext cx="1914525"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Support UHA</a:t>
            </a:r>
            <a:r>
              <a:rPr lang="en-US" sz="700" strike="sngStrike" dirty="0">
                <a:solidFill>
                  <a:srgbClr val="C00000"/>
                </a:solidFill>
                <a:latin typeface="Calibri Light" panose="020F0302020204030204" pitchFamily="34" charset="0"/>
              </a:rPr>
              <a:t> </a:t>
            </a:r>
            <a:r>
              <a:rPr lang="en-US" sz="700" i="0" dirty="0">
                <a:solidFill>
                  <a:schemeClr val="tx2"/>
                </a:solidFill>
                <a:effectLst/>
                <a:latin typeface="Calibri Light" panose="020F0302020204030204" pitchFamily="34" charset="0"/>
              </a:rPr>
              <a:t>to enroll and/or contract with additional payers (i.e., Medicare, commercial, employers)</a:t>
            </a:r>
          </a:p>
        </p:txBody>
      </p:sp>
      <p:sp>
        <p:nvSpPr>
          <p:cNvPr id="26" name="Rectangle: Rounded Corners 25">
            <a:extLst>
              <a:ext uri="{FF2B5EF4-FFF2-40B4-BE49-F238E27FC236}">
                <a16:creationId xmlns:a16="http://schemas.microsoft.com/office/drawing/2014/main" id="{43AE964B-CAFB-406E-9C66-741C791019C4}"/>
              </a:ext>
            </a:extLst>
          </p:cNvPr>
          <p:cNvSpPr/>
          <p:nvPr/>
        </p:nvSpPr>
        <p:spPr>
          <a:xfrm>
            <a:off x="9300324" y="3314889"/>
            <a:ext cx="941212"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Identify additional evidence-based initiatives that could be incorporated into the UHA</a:t>
            </a:r>
          </a:p>
        </p:txBody>
      </p:sp>
      <p:sp>
        <p:nvSpPr>
          <p:cNvPr id="30" name="Rectangle: Rounded Corners 29">
            <a:extLst>
              <a:ext uri="{FF2B5EF4-FFF2-40B4-BE49-F238E27FC236}">
                <a16:creationId xmlns:a16="http://schemas.microsoft.com/office/drawing/2014/main" id="{8A4AEA23-F889-4632-BB2E-9BA993EBDB17}"/>
              </a:ext>
            </a:extLst>
          </p:cNvPr>
          <p:cNvSpPr/>
          <p:nvPr/>
        </p:nvSpPr>
        <p:spPr>
          <a:xfrm>
            <a:off x="7626045" y="3084927"/>
            <a:ext cx="1155574"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dirty="0">
                <a:solidFill>
                  <a:schemeClr val="tx2"/>
                </a:solidFill>
                <a:latin typeface="Calibri Light" panose="020F0302020204030204" pitchFamily="34" charset="0"/>
              </a:rPr>
              <a:t>Support UHA in implementing SDOH screening tools for participants</a:t>
            </a:r>
            <a:endParaRPr lang="en-US" sz="700" i="0" dirty="0">
              <a:solidFill>
                <a:schemeClr val="tx2"/>
              </a:solidFill>
              <a:effectLst/>
              <a:latin typeface="Calibri Light" panose="020F0302020204030204" pitchFamily="34" charset="0"/>
            </a:endParaRPr>
          </a:p>
        </p:txBody>
      </p:sp>
      <p:sp>
        <p:nvSpPr>
          <p:cNvPr id="31" name="Rectangle: Rounded Corners 30">
            <a:hlinkClick r:id="rId11" action="ppaction://hlinksldjump"/>
            <a:extLst>
              <a:ext uri="{FF2B5EF4-FFF2-40B4-BE49-F238E27FC236}">
                <a16:creationId xmlns:a16="http://schemas.microsoft.com/office/drawing/2014/main" id="{6B37289B-2845-4E91-9C65-EBBD0B78E4EE}"/>
              </a:ext>
            </a:extLst>
          </p:cNvPr>
          <p:cNvSpPr/>
          <p:nvPr/>
        </p:nvSpPr>
        <p:spPr>
          <a:xfrm>
            <a:off x="4293655" y="1199681"/>
            <a:ext cx="1432983"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700" i="0" dirty="0">
                <a:solidFill>
                  <a:schemeClr val="tx2"/>
                </a:solidFill>
                <a:effectLst/>
                <a:latin typeface="Calibri Light" panose="020F0302020204030204" pitchFamily="34" charset="0"/>
              </a:rPr>
              <a:t>Support UHO in drafting, negotiating, &amp; executing required UHA contracts (i.e., BAAs, charters, etc.) </a:t>
            </a:r>
          </a:p>
        </p:txBody>
      </p:sp>
      <p:sp>
        <p:nvSpPr>
          <p:cNvPr id="32" name="Rectangle: Rounded Corners 31">
            <a:hlinkClick r:id="rId7" action="ppaction://hlinksldjump"/>
            <a:extLst>
              <a:ext uri="{FF2B5EF4-FFF2-40B4-BE49-F238E27FC236}">
                <a16:creationId xmlns:a16="http://schemas.microsoft.com/office/drawing/2014/main" id="{6642B705-D47C-4FB8-9110-106ED65DAD35}"/>
              </a:ext>
            </a:extLst>
          </p:cNvPr>
          <p:cNvSpPr/>
          <p:nvPr/>
        </p:nvSpPr>
        <p:spPr>
          <a:xfrm>
            <a:off x="6106409" y="2132369"/>
            <a:ext cx="1202591"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dirty="0">
                <a:solidFill>
                  <a:schemeClr val="tx2"/>
                </a:solidFill>
                <a:latin typeface="Calibri Light" panose="020F0302020204030204" pitchFamily="34" charset="0"/>
              </a:rPr>
              <a:t>Assist UHA in developing recruitment materials tailored to populations of focus</a:t>
            </a:r>
            <a:endParaRPr lang="en-US" sz="700" i="0" dirty="0">
              <a:solidFill>
                <a:schemeClr val="tx2"/>
              </a:solidFill>
              <a:effectLst/>
              <a:latin typeface="Calibri Light" panose="020F0302020204030204" pitchFamily="34" charset="0"/>
            </a:endParaRPr>
          </a:p>
        </p:txBody>
      </p:sp>
      <p:sp>
        <p:nvSpPr>
          <p:cNvPr id="33" name="Rectangle: Rounded Corners 32">
            <a:hlinkClick r:id="rId7" action="ppaction://hlinksldjump"/>
            <a:extLst>
              <a:ext uri="{FF2B5EF4-FFF2-40B4-BE49-F238E27FC236}">
                <a16:creationId xmlns:a16="http://schemas.microsoft.com/office/drawing/2014/main" id="{F303A246-CECB-4788-A173-63B2024A387D}"/>
              </a:ext>
            </a:extLst>
          </p:cNvPr>
          <p:cNvSpPr/>
          <p:nvPr/>
        </p:nvSpPr>
        <p:spPr>
          <a:xfrm>
            <a:off x="7309000" y="2135896"/>
            <a:ext cx="1274985"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dirty="0">
                <a:solidFill>
                  <a:schemeClr val="tx2"/>
                </a:solidFill>
                <a:latin typeface="Calibri Light" panose="020F0302020204030204" pitchFamily="34" charset="0"/>
              </a:rPr>
              <a:t>Assist UHA in developing engagement &amp; retention strategies tailored to populations of focus</a:t>
            </a:r>
            <a:endParaRPr lang="en-US" sz="700" i="0" dirty="0">
              <a:solidFill>
                <a:schemeClr val="tx2"/>
              </a:solidFill>
              <a:effectLst/>
              <a:latin typeface="Calibri Light" panose="020F0302020204030204" pitchFamily="34" charset="0"/>
            </a:endParaRPr>
          </a:p>
        </p:txBody>
      </p:sp>
      <p:sp>
        <p:nvSpPr>
          <p:cNvPr id="34" name="Rectangle: Rounded Corners 33">
            <a:extLst>
              <a:ext uri="{FF2B5EF4-FFF2-40B4-BE49-F238E27FC236}">
                <a16:creationId xmlns:a16="http://schemas.microsoft.com/office/drawing/2014/main" id="{6F74CD38-404F-4852-B206-3379D7A9E78C}"/>
              </a:ext>
            </a:extLst>
          </p:cNvPr>
          <p:cNvSpPr/>
          <p:nvPr/>
        </p:nvSpPr>
        <p:spPr>
          <a:xfrm>
            <a:off x="-1" y="4971778"/>
            <a:ext cx="9144001" cy="162197"/>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Participate in TA &amp; capacity building/training opportunities</a:t>
            </a:r>
          </a:p>
        </p:txBody>
      </p:sp>
      <p:sp>
        <p:nvSpPr>
          <p:cNvPr id="27" name="Rectangle: Rounded Corners 26">
            <a:hlinkClick r:id="rId12" action="ppaction://hlinksldjump"/>
            <a:extLst>
              <a:ext uri="{FF2B5EF4-FFF2-40B4-BE49-F238E27FC236}">
                <a16:creationId xmlns:a16="http://schemas.microsoft.com/office/drawing/2014/main" id="{8F1E95AB-2CB6-4318-879F-BE253FC7BA41}"/>
              </a:ext>
            </a:extLst>
          </p:cNvPr>
          <p:cNvSpPr/>
          <p:nvPr/>
        </p:nvSpPr>
        <p:spPr>
          <a:xfrm>
            <a:off x="13234" y="2135896"/>
            <a:ext cx="730222"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0" kern="1200" noProof="0" dirty="0">
                <a:solidFill>
                  <a:schemeClr val="tx2"/>
                </a:solidFill>
                <a:effectLst/>
                <a:latin typeface="+mn-lt"/>
                <a:ea typeface="+mn-ea"/>
                <a:cs typeface="+mn-cs"/>
              </a:rPr>
              <a:t>Perform</a:t>
            </a:r>
            <a:r>
              <a:rPr lang="en-US" sz="700" i="0" kern="1200" noProof="0" dirty="0">
                <a:solidFill>
                  <a:schemeClr val="tx2"/>
                </a:solidFill>
                <a:effectLst/>
              </a:rPr>
              <a:t> landscape an</a:t>
            </a:r>
            <a:r>
              <a:rPr lang="en-US" sz="700" dirty="0" err="1">
                <a:solidFill>
                  <a:schemeClr val="tx2"/>
                </a:solidFill>
              </a:rPr>
              <a:t>alysis</a:t>
            </a:r>
            <a:r>
              <a:rPr lang="en-US" sz="700" i="0" kern="1200" noProof="0" dirty="0">
                <a:solidFill>
                  <a:schemeClr val="tx2"/>
                </a:solidFill>
                <a:effectLst/>
              </a:rPr>
              <a:t> re: diabetes prevalence &amp; populations of focus</a:t>
            </a:r>
            <a:endParaRPr lang="en-US" sz="700" i="0" strike="sngStrike" kern="1200" noProof="0" dirty="0">
              <a:solidFill>
                <a:srgbClr val="C00000"/>
              </a:solidFill>
              <a:effectLst/>
              <a:latin typeface="+mn-lt"/>
              <a:ea typeface="+mn-ea"/>
              <a:cs typeface="+mn-cs"/>
            </a:endParaRPr>
          </a:p>
        </p:txBody>
      </p:sp>
      <p:sp>
        <p:nvSpPr>
          <p:cNvPr id="28" name="Rectangle: Rounded Corners 27">
            <a:extLst>
              <a:ext uri="{FF2B5EF4-FFF2-40B4-BE49-F238E27FC236}">
                <a16:creationId xmlns:a16="http://schemas.microsoft.com/office/drawing/2014/main" id="{CCD141B4-D7FC-4C08-B75F-F1F781061ABA}"/>
              </a:ext>
            </a:extLst>
          </p:cNvPr>
          <p:cNvSpPr/>
          <p:nvPr/>
        </p:nvSpPr>
        <p:spPr>
          <a:xfrm>
            <a:off x="9305107" y="2234574"/>
            <a:ext cx="941212"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Support UHA efforts to identify, train, &amp; retain lifestyle coaches</a:t>
            </a:r>
          </a:p>
        </p:txBody>
      </p:sp>
      <p:sp>
        <p:nvSpPr>
          <p:cNvPr id="29" name="Rectangle: Rounded Corners 28">
            <a:extLst>
              <a:ext uri="{FF2B5EF4-FFF2-40B4-BE49-F238E27FC236}">
                <a16:creationId xmlns:a16="http://schemas.microsoft.com/office/drawing/2014/main" id="{8BA5F2CA-E6DC-4D8F-83EF-4F4E8E7C33F5}"/>
              </a:ext>
            </a:extLst>
          </p:cNvPr>
          <p:cNvSpPr/>
          <p:nvPr/>
        </p:nvSpPr>
        <p:spPr>
          <a:xfrm>
            <a:off x="-1040670" y="0"/>
            <a:ext cx="879565"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700" kern="1200" noProof="0" dirty="0">
                <a:solidFill>
                  <a:schemeClr val="tx2"/>
                </a:solidFill>
                <a:effectLst/>
                <a:latin typeface="+mn-lt"/>
                <a:ea typeface="+mn-ea"/>
                <a:cs typeface="+mn-cs"/>
              </a:rPr>
              <a:t>Identify provider type for Medicaid enrollment </a:t>
            </a:r>
          </a:p>
        </p:txBody>
      </p:sp>
      <p:sp>
        <p:nvSpPr>
          <p:cNvPr id="35" name="Rectangle: Rounded Corners 34">
            <a:extLst>
              <a:ext uri="{FF2B5EF4-FFF2-40B4-BE49-F238E27FC236}">
                <a16:creationId xmlns:a16="http://schemas.microsoft.com/office/drawing/2014/main" id="{8BBC5306-19B7-411D-949A-C240983D018A}"/>
              </a:ext>
            </a:extLst>
          </p:cNvPr>
          <p:cNvSpPr/>
          <p:nvPr/>
        </p:nvSpPr>
        <p:spPr>
          <a:xfrm>
            <a:off x="8429807" y="4032264"/>
            <a:ext cx="712239"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dirty="0">
                <a:solidFill>
                  <a:schemeClr val="tx2"/>
                </a:solidFill>
                <a:effectLst/>
                <a:latin typeface="Calibri Light" panose="020F0302020204030204" pitchFamily="34" charset="0"/>
              </a:rPr>
              <a:t>Support continuous UHA efforts to identify &amp; recruit subsidiary orgs</a:t>
            </a:r>
          </a:p>
        </p:txBody>
      </p:sp>
      <p:sp>
        <p:nvSpPr>
          <p:cNvPr id="36" name="Rectangle: Rounded Corners 35">
            <a:extLst>
              <a:ext uri="{FF2B5EF4-FFF2-40B4-BE49-F238E27FC236}">
                <a16:creationId xmlns:a16="http://schemas.microsoft.com/office/drawing/2014/main" id="{4531F66F-F977-4113-BE6F-B99820C805B1}"/>
              </a:ext>
            </a:extLst>
          </p:cNvPr>
          <p:cNvSpPr/>
          <p:nvPr/>
        </p:nvSpPr>
        <p:spPr>
          <a:xfrm>
            <a:off x="-1049881" y="1095167"/>
            <a:ext cx="888775"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1" dirty="0">
                <a:solidFill>
                  <a:schemeClr val="tx2"/>
                </a:solidFill>
                <a:effectLst/>
                <a:latin typeface="Calibri Light" panose="020F0302020204030204" pitchFamily="34" charset="0"/>
              </a:rPr>
              <a:t>Fill in your own step</a:t>
            </a:r>
          </a:p>
        </p:txBody>
      </p:sp>
      <p:sp>
        <p:nvSpPr>
          <p:cNvPr id="37" name="Rectangle: Rounded Corners 36">
            <a:hlinkClick r:id="rId8" action="ppaction://hlinksldjump"/>
            <a:extLst>
              <a:ext uri="{FF2B5EF4-FFF2-40B4-BE49-F238E27FC236}">
                <a16:creationId xmlns:a16="http://schemas.microsoft.com/office/drawing/2014/main" id="{206767F6-F0CE-4576-9BE1-6551BBD9D327}"/>
              </a:ext>
            </a:extLst>
          </p:cNvPr>
          <p:cNvSpPr/>
          <p:nvPr/>
        </p:nvSpPr>
        <p:spPr>
          <a:xfrm>
            <a:off x="17294" y="3075371"/>
            <a:ext cx="730223"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700" i="0" kern="1200" noProof="0" dirty="0">
                <a:solidFill>
                  <a:schemeClr val="tx2"/>
                </a:solidFill>
                <a:effectLst/>
                <a:latin typeface="+mn-lt"/>
                <a:ea typeface="+mn-ea"/>
                <a:cs typeface="+mn-cs"/>
              </a:rPr>
              <a:t>Evaluate the National DPP Medicaid coverage landscape in your state</a:t>
            </a:r>
          </a:p>
        </p:txBody>
      </p:sp>
      <p:sp>
        <p:nvSpPr>
          <p:cNvPr id="38" name="Rectangle: Rounded Corners 37">
            <a:extLst>
              <a:ext uri="{FF2B5EF4-FFF2-40B4-BE49-F238E27FC236}">
                <a16:creationId xmlns:a16="http://schemas.microsoft.com/office/drawing/2014/main" id="{EBC953C1-5D17-457C-916A-4A4DF24C8333}"/>
              </a:ext>
            </a:extLst>
          </p:cNvPr>
          <p:cNvSpPr/>
          <p:nvPr/>
        </p:nvSpPr>
        <p:spPr>
          <a:xfrm>
            <a:off x="5380266" y="3075371"/>
            <a:ext cx="639534"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600" i="0" kern="1200" noProof="0" dirty="0">
                <a:solidFill>
                  <a:schemeClr val="tx2"/>
                </a:solidFill>
                <a:effectLst/>
                <a:latin typeface="+mn-lt"/>
                <a:ea typeface="+mn-ea"/>
                <a:cs typeface="+mn-cs"/>
              </a:rPr>
              <a:t>Support UHAs sub-mission of test claims</a:t>
            </a:r>
          </a:p>
        </p:txBody>
      </p:sp>
      <p:sp>
        <p:nvSpPr>
          <p:cNvPr id="44" name="Title 1">
            <a:extLst>
              <a:ext uri="{FF2B5EF4-FFF2-40B4-BE49-F238E27FC236}">
                <a16:creationId xmlns:a16="http://schemas.microsoft.com/office/drawing/2014/main" id="{3ACE1CE5-EDB8-4A08-B529-2EACF4584D5C}"/>
              </a:ext>
            </a:extLst>
          </p:cNvPr>
          <p:cNvSpPr txBox="1">
            <a:spLocks/>
          </p:cNvSpPr>
          <p:nvPr/>
        </p:nvSpPr>
        <p:spPr>
          <a:xfrm>
            <a:off x="2182648" y="71662"/>
            <a:ext cx="4416053" cy="468626"/>
          </a:xfrm>
        </p:spPr>
        <p:txBody>
          <a:bodyPr anchor="ctr"/>
          <a:lstStyle>
            <a:lvl1pPr algn="l" defTabSz="513065" rtl="0" eaLnBrk="1" latinLnBrk="0" hangingPunct="1">
              <a:lnSpc>
                <a:spcPct val="90000"/>
              </a:lnSpc>
              <a:spcBef>
                <a:spcPct val="0"/>
              </a:spcBef>
              <a:buNone/>
              <a:defRPr sz="3600" kern="1200">
                <a:solidFill>
                  <a:schemeClr val="bg1"/>
                </a:solidFill>
                <a:latin typeface="Helvetica" pitchFamily="2" charset="0"/>
                <a:ea typeface="+mj-ea"/>
                <a:cs typeface="+mj-cs"/>
              </a:defRPr>
            </a:lvl1pPr>
          </a:lstStyle>
          <a:p>
            <a:r>
              <a:rPr lang="en-US" sz="2400" dirty="0">
                <a:solidFill>
                  <a:schemeClr val="accent5"/>
                </a:solidFill>
                <a:latin typeface="+mj-lt"/>
              </a:rPr>
              <a:t>UHO CoP Project Plan Overview</a:t>
            </a:r>
          </a:p>
        </p:txBody>
      </p:sp>
      <p:pic>
        <p:nvPicPr>
          <p:cNvPr id="45" name="Picture 44" descr="Logo, icon&#10;&#10;Description automatically generated">
            <a:extLst>
              <a:ext uri="{FF2B5EF4-FFF2-40B4-BE49-F238E27FC236}">
                <a16:creationId xmlns:a16="http://schemas.microsoft.com/office/drawing/2014/main" id="{102D8812-9413-4398-A6E8-1E7E396156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pic>
        <p:nvPicPr>
          <p:cNvPr id="47" name="Picture 46">
            <a:extLst>
              <a:ext uri="{FF2B5EF4-FFF2-40B4-BE49-F238E27FC236}">
                <a16:creationId xmlns:a16="http://schemas.microsoft.com/office/drawing/2014/main" id="{C29CB371-2DE2-46F0-9EB1-3B550FDF442D}"/>
              </a:ext>
            </a:extLst>
          </p:cNvPr>
          <p:cNvPicPr>
            <a:picLocks noChangeAspect="1"/>
          </p:cNvPicPr>
          <p:nvPr/>
        </p:nvPicPr>
        <p:blipFill>
          <a:blip r:embed="rId14"/>
          <a:stretch>
            <a:fillRect/>
          </a:stretch>
        </p:blipFill>
        <p:spPr>
          <a:xfrm>
            <a:off x="127031" y="150976"/>
            <a:ext cx="295275" cy="285750"/>
          </a:xfrm>
          <a:prstGeom prst="rect">
            <a:avLst/>
          </a:prstGeom>
        </p:spPr>
      </p:pic>
      <p:sp>
        <p:nvSpPr>
          <p:cNvPr id="48" name="Rectangle: Rounded Corners 47">
            <a:hlinkClick r:id="rId3" action="ppaction://hlinksldjump"/>
            <a:extLst>
              <a:ext uri="{FF2B5EF4-FFF2-40B4-BE49-F238E27FC236}">
                <a16:creationId xmlns:a16="http://schemas.microsoft.com/office/drawing/2014/main" id="{C6D5A100-054A-40F1-BDCE-6F4C92211A68}"/>
              </a:ext>
            </a:extLst>
          </p:cNvPr>
          <p:cNvSpPr/>
          <p:nvPr/>
        </p:nvSpPr>
        <p:spPr>
          <a:xfrm>
            <a:off x="1536985" y="2133974"/>
            <a:ext cx="730222"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dirty="0">
                <a:solidFill>
                  <a:schemeClr val="tx2"/>
                </a:solidFill>
                <a:effectLst/>
                <a:latin typeface="Calibri Light" panose="020F0302020204030204" pitchFamily="34" charset="0"/>
              </a:rPr>
              <a:t>Develop Business Model unique to regional landscape &amp; specific UHA</a:t>
            </a:r>
          </a:p>
        </p:txBody>
      </p:sp>
      <p:sp>
        <p:nvSpPr>
          <p:cNvPr id="49" name="Rectangle: Rounded Corners 48">
            <a:extLst>
              <a:ext uri="{FF2B5EF4-FFF2-40B4-BE49-F238E27FC236}">
                <a16:creationId xmlns:a16="http://schemas.microsoft.com/office/drawing/2014/main" id="{1790CE17-EA24-4094-BF57-AD7827144137}"/>
              </a:ext>
            </a:extLst>
          </p:cNvPr>
          <p:cNvSpPr/>
          <p:nvPr/>
        </p:nvSpPr>
        <p:spPr>
          <a:xfrm>
            <a:off x="-1040670" y="3286126"/>
            <a:ext cx="888775"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1" dirty="0">
                <a:solidFill>
                  <a:schemeClr val="tx2"/>
                </a:solidFill>
                <a:effectLst/>
                <a:latin typeface="Calibri Light" panose="020F0302020204030204" pitchFamily="34" charset="0"/>
              </a:rPr>
              <a:t>Fill in your own step</a:t>
            </a:r>
          </a:p>
        </p:txBody>
      </p:sp>
      <p:sp>
        <p:nvSpPr>
          <p:cNvPr id="50" name="Rectangle: Rounded Corners 49">
            <a:extLst>
              <a:ext uri="{FF2B5EF4-FFF2-40B4-BE49-F238E27FC236}">
                <a16:creationId xmlns:a16="http://schemas.microsoft.com/office/drawing/2014/main" id="{6B8FCC17-5D81-4982-9439-B80A87A5FD1E}"/>
              </a:ext>
            </a:extLst>
          </p:cNvPr>
          <p:cNvSpPr/>
          <p:nvPr/>
        </p:nvSpPr>
        <p:spPr>
          <a:xfrm>
            <a:off x="-1049881" y="4381293"/>
            <a:ext cx="888775" cy="932688"/>
          </a:xfrm>
          <a:prstGeom prst="round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1" dirty="0">
                <a:solidFill>
                  <a:schemeClr val="tx2"/>
                </a:solidFill>
                <a:effectLst/>
                <a:latin typeface="Calibri Light" panose="020F0302020204030204" pitchFamily="34" charset="0"/>
              </a:rPr>
              <a:t>Fill in your own step</a:t>
            </a:r>
          </a:p>
        </p:txBody>
      </p:sp>
      <p:sp>
        <p:nvSpPr>
          <p:cNvPr id="51" name="Rectangle: Rounded Corners 50">
            <a:extLst>
              <a:ext uri="{FF2B5EF4-FFF2-40B4-BE49-F238E27FC236}">
                <a16:creationId xmlns:a16="http://schemas.microsoft.com/office/drawing/2014/main" id="{FF81D774-1C02-4BCD-B31B-CC48E95F7832}"/>
              </a:ext>
            </a:extLst>
          </p:cNvPr>
          <p:cNvSpPr/>
          <p:nvPr/>
        </p:nvSpPr>
        <p:spPr>
          <a:xfrm>
            <a:off x="9300324" y="73944"/>
            <a:ext cx="888775"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1" dirty="0">
                <a:solidFill>
                  <a:schemeClr val="tx2"/>
                </a:solidFill>
                <a:effectLst/>
                <a:latin typeface="Calibri Light" panose="020F0302020204030204" pitchFamily="34" charset="0"/>
              </a:rPr>
              <a:t>Fill in your own step</a:t>
            </a:r>
          </a:p>
        </p:txBody>
      </p:sp>
      <p:sp>
        <p:nvSpPr>
          <p:cNvPr id="52" name="Rectangle: Rounded Corners 51">
            <a:extLst>
              <a:ext uri="{FF2B5EF4-FFF2-40B4-BE49-F238E27FC236}">
                <a16:creationId xmlns:a16="http://schemas.microsoft.com/office/drawing/2014/main" id="{4FFDAC78-5358-4D44-A7FF-D7DFEF15CB23}"/>
              </a:ext>
            </a:extLst>
          </p:cNvPr>
          <p:cNvSpPr/>
          <p:nvPr/>
        </p:nvSpPr>
        <p:spPr>
          <a:xfrm>
            <a:off x="7432852" y="1177146"/>
            <a:ext cx="594557"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dirty="0">
                <a:solidFill>
                  <a:schemeClr val="tx2"/>
                </a:solidFill>
                <a:effectLst/>
                <a:latin typeface="Calibri Light" panose="020F0302020204030204" pitchFamily="34" charset="0"/>
              </a:rPr>
              <a:t>Support UHA in develop-</a:t>
            </a:r>
            <a:r>
              <a:rPr lang="en-US" sz="700" dirty="0" err="1">
                <a:solidFill>
                  <a:schemeClr val="tx2"/>
                </a:solidFill>
                <a:effectLst/>
                <a:latin typeface="Calibri Light" panose="020F0302020204030204" pitchFamily="34" charset="0"/>
              </a:rPr>
              <a:t>ment</a:t>
            </a:r>
            <a:r>
              <a:rPr lang="en-US" sz="700" dirty="0">
                <a:solidFill>
                  <a:schemeClr val="tx2"/>
                </a:solidFill>
                <a:effectLst/>
                <a:latin typeface="Calibri Light" panose="020F0302020204030204" pitchFamily="34" charset="0"/>
              </a:rPr>
              <a:t> of a sustain-ability plan</a:t>
            </a:r>
          </a:p>
        </p:txBody>
      </p:sp>
      <p:sp>
        <p:nvSpPr>
          <p:cNvPr id="54" name="Rectangle: Rounded Corners 53">
            <a:extLst>
              <a:ext uri="{FF2B5EF4-FFF2-40B4-BE49-F238E27FC236}">
                <a16:creationId xmlns:a16="http://schemas.microsoft.com/office/drawing/2014/main" id="{3066BCBE-28F2-4BDD-A2DF-AB16791C8A25}"/>
              </a:ext>
            </a:extLst>
          </p:cNvPr>
          <p:cNvSpPr/>
          <p:nvPr/>
        </p:nvSpPr>
        <p:spPr>
          <a:xfrm>
            <a:off x="8525565" y="1186865"/>
            <a:ext cx="610937"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dirty="0">
                <a:solidFill>
                  <a:schemeClr val="tx2"/>
                </a:solidFill>
                <a:effectLst/>
                <a:latin typeface="Calibri Light" panose="020F0302020204030204" pitchFamily="34" charset="0"/>
              </a:rPr>
              <a:t>Create a plan for evaluating UHA</a:t>
            </a:r>
            <a:endParaRPr lang="en-US" sz="700" strike="sngStrike" dirty="0">
              <a:solidFill>
                <a:srgbClr val="C00000"/>
              </a:solidFill>
              <a:effectLst/>
              <a:latin typeface="Calibri Light" panose="020F0302020204030204" pitchFamily="34" charset="0"/>
            </a:endParaRPr>
          </a:p>
        </p:txBody>
      </p:sp>
      <p:sp>
        <p:nvSpPr>
          <p:cNvPr id="55" name="Rectangle: Rounded Corners 54">
            <a:extLst>
              <a:ext uri="{FF2B5EF4-FFF2-40B4-BE49-F238E27FC236}">
                <a16:creationId xmlns:a16="http://schemas.microsoft.com/office/drawing/2014/main" id="{A7E4AA9D-7681-4F76-A388-C4E3787E0D5F}"/>
              </a:ext>
            </a:extLst>
          </p:cNvPr>
          <p:cNvSpPr/>
          <p:nvPr/>
        </p:nvSpPr>
        <p:spPr>
          <a:xfrm>
            <a:off x="9305107" y="1154259"/>
            <a:ext cx="888775"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1" dirty="0">
                <a:solidFill>
                  <a:schemeClr val="tx2"/>
                </a:solidFill>
                <a:effectLst/>
                <a:latin typeface="Calibri Light" panose="020F0302020204030204" pitchFamily="34" charset="0"/>
              </a:rPr>
              <a:t>Fill in your own step</a:t>
            </a:r>
          </a:p>
        </p:txBody>
      </p:sp>
      <p:sp>
        <p:nvSpPr>
          <p:cNvPr id="56" name="Rectangle: Rounded Corners 55">
            <a:hlinkClick r:id="rId8" action="ppaction://hlinksldjump"/>
            <a:extLst>
              <a:ext uri="{FF2B5EF4-FFF2-40B4-BE49-F238E27FC236}">
                <a16:creationId xmlns:a16="http://schemas.microsoft.com/office/drawing/2014/main" id="{0E7A22DF-262E-4F76-A365-4A02C122731A}"/>
              </a:ext>
            </a:extLst>
          </p:cNvPr>
          <p:cNvSpPr/>
          <p:nvPr/>
        </p:nvSpPr>
        <p:spPr>
          <a:xfrm>
            <a:off x="2335812" y="3069426"/>
            <a:ext cx="730949" cy="932688"/>
          </a:xfrm>
          <a:prstGeom prst="round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700" i="0" kern="1200" noProof="0" dirty="0">
                <a:solidFill>
                  <a:schemeClr val="tx2"/>
                </a:solidFill>
                <a:effectLst/>
                <a:latin typeface="+mn-lt"/>
                <a:ea typeface="+mn-ea"/>
                <a:cs typeface="+mn-cs"/>
              </a:rPr>
              <a:t>Identify payer pain points &amp; develop UHA value proposition</a:t>
            </a:r>
            <a:endParaRPr lang="en-US" sz="700" i="0" strike="sngStrike" kern="1200" noProof="0" dirty="0">
              <a:solidFill>
                <a:srgbClr val="C00000"/>
              </a:solidFill>
              <a:effectLst/>
              <a:latin typeface="+mn-lt"/>
              <a:ea typeface="+mn-ea"/>
              <a:cs typeface="+mn-cs"/>
            </a:endParaRPr>
          </a:p>
        </p:txBody>
      </p:sp>
      <p:sp>
        <p:nvSpPr>
          <p:cNvPr id="57" name="Rectangle: Rounded Corners 56">
            <a:extLst>
              <a:ext uri="{FF2B5EF4-FFF2-40B4-BE49-F238E27FC236}">
                <a16:creationId xmlns:a16="http://schemas.microsoft.com/office/drawing/2014/main" id="{7B3B0D88-D821-4D0F-B978-178F114D026D}"/>
              </a:ext>
            </a:extLst>
          </p:cNvPr>
          <p:cNvSpPr/>
          <p:nvPr/>
        </p:nvSpPr>
        <p:spPr>
          <a:xfrm>
            <a:off x="9292931" y="4399977"/>
            <a:ext cx="941212" cy="932688"/>
          </a:xfrm>
          <a:prstGeom prst="roundRect">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0" dirty="0">
                <a:solidFill>
                  <a:schemeClr val="tx2"/>
                </a:solidFill>
                <a:effectLst/>
                <a:latin typeface="Calibri Light" panose="020F0302020204030204" pitchFamily="34" charset="0"/>
              </a:rPr>
              <a:t>Utilize evaluation methods to determine effectiveness of UHA</a:t>
            </a:r>
          </a:p>
        </p:txBody>
      </p:sp>
      <p:sp>
        <p:nvSpPr>
          <p:cNvPr id="58" name="Rectangle: Rounded Corners 57">
            <a:extLst>
              <a:ext uri="{FF2B5EF4-FFF2-40B4-BE49-F238E27FC236}">
                <a16:creationId xmlns:a16="http://schemas.microsoft.com/office/drawing/2014/main" id="{548A0E19-A955-4DB5-B5E2-E44139A1CA64}"/>
              </a:ext>
            </a:extLst>
          </p:cNvPr>
          <p:cNvSpPr/>
          <p:nvPr/>
        </p:nvSpPr>
        <p:spPr>
          <a:xfrm>
            <a:off x="-1050009" y="2190959"/>
            <a:ext cx="888775" cy="932688"/>
          </a:xfrm>
          <a:prstGeom prst="round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700" i="1" dirty="0">
                <a:solidFill>
                  <a:schemeClr val="tx2"/>
                </a:solidFill>
                <a:effectLst/>
                <a:latin typeface="Calibri Light" panose="020F0302020204030204" pitchFamily="34" charset="0"/>
              </a:rPr>
              <a:t>Fill in your own step</a:t>
            </a:r>
          </a:p>
        </p:txBody>
      </p:sp>
    </p:spTree>
    <p:extLst>
      <p:ext uri="{BB962C8B-B14F-4D97-AF65-F5344CB8AC3E}">
        <p14:creationId xmlns:p14="http://schemas.microsoft.com/office/powerpoint/2010/main" val="47606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General UHA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Coverage Toolkit Umbrella Hub Arrangements Page</a:t>
            </a:r>
            <a:endParaRPr lang="en-US" dirty="0"/>
          </a:p>
          <a:p>
            <a:pPr marL="671513" lvl="1" indent="-285750"/>
            <a:r>
              <a:rPr lang="en-US" dirty="0"/>
              <a:t>Includes UHA Basics Webinar</a:t>
            </a:r>
          </a:p>
          <a:p>
            <a:pPr marL="285750" indent="-285750">
              <a:buFont typeface="Arial" panose="020B0604020202020204" pitchFamily="34" charset="0"/>
              <a:buChar char="•"/>
            </a:pPr>
            <a:r>
              <a:rPr lang="en-US" dirty="0">
                <a:hlinkClick r:id="rId3"/>
              </a:rPr>
              <a:t>UHA One-Pager</a:t>
            </a:r>
            <a:endParaRPr lang="en-US" dirty="0"/>
          </a:p>
          <a:p>
            <a:pPr marL="285750" indent="-285750">
              <a:buFont typeface="Arial" panose="020B0604020202020204" pitchFamily="34" charset="0"/>
              <a:buChar char="•"/>
            </a:pPr>
            <a:r>
              <a:rPr lang="en-US" dirty="0">
                <a:hlinkClick r:id="rId4"/>
              </a:rPr>
              <a:t>UHA Terminology Guide</a:t>
            </a:r>
            <a:endParaRPr lang="en-US" dirty="0"/>
          </a:p>
          <a:p>
            <a:pPr marL="285750" indent="-285750">
              <a:buFont typeface="Arial" panose="020B0604020202020204" pitchFamily="34" charset="0"/>
              <a:buChar char="•"/>
            </a:pPr>
            <a:r>
              <a:rPr lang="en-US" dirty="0">
                <a:hlinkClick r:id="rId5"/>
              </a:rPr>
              <a:t>Learnings from the Umbrella Hub Demonstration</a:t>
            </a:r>
            <a:endParaRPr lang="en-US" dirty="0"/>
          </a:p>
          <a:p>
            <a:pPr marL="671513" lvl="1" indent="-285750"/>
            <a:r>
              <a:rPr lang="en-US" dirty="0"/>
              <a:t>Includes UHA Business Model</a:t>
            </a:r>
          </a:p>
          <a:p>
            <a:pPr marL="285750" indent="-285750">
              <a:buFont typeface="Arial" panose="020B0604020202020204" pitchFamily="34" charset="0"/>
              <a:buChar char="•"/>
            </a:pPr>
            <a:r>
              <a:rPr lang="en-US" dirty="0">
                <a:hlinkClick r:id="rId6"/>
              </a:rPr>
              <a:t>2021 UHA Guidance Document and UHA Application</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5107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National DPP Landscape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Landscape Analysis for UHAs</a:t>
            </a:r>
            <a:endParaRPr lang="en-US" dirty="0"/>
          </a:p>
          <a:p>
            <a:pPr marL="285750" indent="-285750">
              <a:buFont typeface="Arial" panose="020B0604020202020204" pitchFamily="34" charset="0"/>
              <a:buChar char="•"/>
            </a:pPr>
            <a:r>
              <a:rPr lang="en-US" dirty="0">
                <a:hlinkClick r:id="rId3"/>
              </a:rPr>
              <a:t>CDC Diabetes Prevention Recognition Program registry of all CDC-recognized organizations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757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UHO/Subsidiary/Partner Identification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UHA Questionnaire for CDC-Recognized Organizations</a:t>
            </a:r>
            <a:endParaRPr lang="en-US" dirty="0"/>
          </a:p>
          <a:p>
            <a:pPr marL="285750" indent="-285750">
              <a:buFont typeface="Arial" panose="020B0604020202020204" pitchFamily="34" charset="0"/>
              <a:buChar char="•"/>
            </a:pPr>
            <a:r>
              <a:rPr lang="en-US" dirty="0">
                <a:hlinkClick r:id="rId3"/>
              </a:rPr>
              <a:t>UHA Capacity Assessment</a:t>
            </a:r>
            <a:endParaRPr lang="en-US" dirty="0"/>
          </a:p>
          <a:p>
            <a:pPr marL="285750" indent="-285750">
              <a:buFont typeface="Arial" panose="020B0604020202020204" pitchFamily="34" charset="0"/>
              <a:buChar char="•"/>
            </a:pPr>
            <a:r>
              <a:rPr lang="en-US" dirty="0">
                <a:hlinkClick r:id="rId4"/>
              </a:rPr>
              <a:t>Checklist to Help Organizations Establish a UHA</a:t>
            </a:r>
            <a:endParaRPr lang="en-US" dirty="0"/>
          </a:p>
        </p:txBody>
      </p:sp>
    </p:spTree>
    <p:extLst>
      <p:ext uri="{BB962C8B-B14F-4D97-AF65-F5344CB8AC3E}">
        <p14:creationId xmlns:p14="http://schemas.microsoft.com/office/powerpoint/2010/main" val="3611581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Subsidiary/Payer/Partner Communication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UHA Modifiable Slide Deck (PDF)</a:t>
            </a:r>
            <a:endParaRPr lang="en-US" dirty="0"/>
          </a:p>
          <a:p>
            <a:pPr marL="285750" indent="-285750">
              <a:buFont typeface="Arial" panose="020B0604020202020204" pitchFamily="34" charset="0"/>
              <a:buChar char="•"/>
            </a:pPr>
            <a:r>
              <a:rPr lang="en-US" dirty="0">
                <a:hlinkClick r:id="rId3"/>
              </a:rPr>
              <a:t>UHA Modifiable Slide Deck (request link)</a:t>
            </a:r>
            <a:endParaRPr lang="en-US" dirty="0"/>
          </a:p>
        </p:txBody>
      </p:sp>
    </p:spTree>
    <p:extLst>
      <p:ext uri="{BB962C8B-B14F-4D97-AF65-F5344CB8AC3E}">
        <p14:creationId xmlns:p14="http://schemas.microsoft.com/office/powerpoint/2010/main" val="375909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C7B95-E773-44C0-95C9-D8AD6620AEDE}"/>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CDC UHA/National DPP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2021 Guidance Document and UHA Application </a:t>
            </a:r>
            <a:endParaRPr lang="en-US" dirty="0"/>
          </a:p>
          <a:p>
            <a:pPr marL="285750" indent="-285750">
              <a:buFont typeface="Arial" panose="020B0604020202020204" pitchFamily="34" charset="0"/>
              <a:buChar char="•"/>
            </a:pPr>
            <a:r>
              <a:rPr lang="en-US" dirty="0">
                <a:hlinkClick r:id="rId2"/>
              </a:rPr>
              <a:t>National Diabetes Prevention Program Customer Service Center</a:t>
            </a:r>
            <a:r>
              <a:rPr lang="en-US" dirty="0"/>
              <a:t> </a:t>
            </a:r>
          </a:p>
        </p:txBody>
      </p:sp>
    </p:spTree>
    <p:extLst>
      <p:ext uri="{BB962C8B-B14F-4D97-AF65-F5344CB8AC3E}">
        <p14:creationId xmlns:p14="http://schemas.microsoft.com/office/powerpoint/2010/main" val="3043509657"/>
      </p:ext>
    </p:extLst>
  </p:cSld>
  <p:clrMapOvr>
    <a:masterClrMapping/>
  </p:clrMapOvr>
</p:sld>
</file>

<file path=ppt/theme/theme1.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07.11.2020).potx" id="{652A3F29-092E-46FD-8646-162478CD6F56}" vid="{933C9757-BB51-4048-B602-CCA19F6CBDD4}"/>
    </a:ext>
  </a:extLst>
</a:theme>
</file>

<file path=ppt/theme/theme2.xml><?xml version="1.0" encoding="utf-8"?>
<a:theme xmlns:a="http://schemas.openxmlformats.org/drawingml/2006/main" name="1_Slide Pages">
  <a:themeElements>
    <a:clrScheme name="Custom 9">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193560"/>
      </a:folHlink>
    </a:clrScheme>
    <a:fontScheme name="Custom 6">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Guidelines &amp; Graphic Ideas.potx" id="{5E24C614-A681-42C1-8EE7-3826EAB2DC6E}" vid="{4591E310-8D45-4681-BF6B-B5195BDB34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44008F77BDE442A9A9DF093AD19BBB" ma:contentTypeVersion="17" ma:contentTypeDescription="Create a new document." ma:contentTypeScope="" ma:versionID="dfd198a1e93837422d1a4bed40c6c1ae">
  <xsd:schema xmlns:xsd="http://www.w3.org/2001/XMLSchema" xmlns:xs="http://www.w3.org/2001/XMLSchema" xmlns:p="http://schemas.microsoft.com/office/2006/metadata/properties" xmlns:ns1="http://schemas.microsoft.com/sharepoint/v3" xmlns:ns2="8ebc2567-3038-4594-8657-c395241039ab" xmlns:ns3="e99df405-d0cb-4bf2-acf9-51df214a22bc" targetNamespace="http://schemas.microsoft.com/office/2006/metadata/properties" ma:root="true" ma:fieldsID="5580726bea20e1196bf8fde117c92fa6" ns1:_="" ns2:_="" ns3:_="">
    <xsd:import namespace="http://schemas.microsoft.com/sharepoint/v3"/>
    <xsd:import namespace="8ebc2567-3038-4594-8657-c395241039ab"/>
    <xsd:import namespace="e99df405-d0cb-4bf2-acf9-51df214a22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bc2567-3038-4594-8657-c395241039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f6e435a-bad2-4578-9ee1-40557d5b7e30}" ma:internalName="TaxCatchAll" ma:showField="CatchAllData" ma:web="8ebc2567-3038-4594-8657-c39524103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df405-d0cb-4bf2-acf9-51df214a22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72f85a-06b3-47e5-b273-e3ee90a5446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99df405-d0cb-4bf2-acf9-51df214a22bc">
      <Terms xmlns="http://schemas.microsoft.com/office/infopath/2007/PartnerControls"/>
    </lcf76f155ced4ddcb4097134ff3c332f>
    <_ip_UnifiedCompliancePolicyProperties xmlns="http://schemas.microsoft.com/sharepoint/v3" xsi:nil="true"/>
    <TaxCatchAll xmlns="8ebc2567-3038-4594-8657-c395241039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41E45D-364F-4B21-946D-973BA6226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bc2567-3038-4594-8657-c395241039ab"/>
    <ds:schemaRef ds:uri="e99df405-d0cb-4bf2-acf9-51df214a2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2DC15A-5653-485C-ABAB-E40A32842124}">
  <ds:schemaRefs>
    <ds:schemaRef ds:uri="http://www.w3.org/XML/1998/namespace"/>
    <ds:schemaRef ds:uri="http://purl.org/dc/terms/"/>
    <ds:schemaRef ds:uri="fbe6b4a5-9a9f-4e70-b8b2-b61d785b2fe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090e04f-d065-4a7e-b48c-b257eee7c527"/>
    <ds:schemaRef ds:uri="http://schemas.microsoft.com/office/2006/metadata/properties"/>
    <ds:schemaRef ds:uri="http://purl.org/dc/dcmitype/"/>
    <ds:schemaRef ds:uri="http://schemas.microsoft.com/sharepoint/v3"/>
    <ds:schemaRef ds:uri="e99df405-d0cb-4bf2-acf9-51df214a22bc"/>
    <ds:schemaRef ds:uri="8ebc2567-3038-4594-8657-c395241039ab"/>
  </ds:schemaRefs>
</ds:datastoreItem>
</file>

<file path=customXml/itemProps3.xml><?xml version="1.0" encoding="utf-8"?>
<ds:datastoreItem xmlns:ds="http://schemas.openxmlformats.org/officeDocument/2006/customXml" ds:itemID="{9FFD9E22-247C-4FFC-BED7-6E961695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11430</TotalTime>
  <Words>1307</Words>
  <Application>Microsoft Office PowerPoint</Application>
  <PresentationFormat>On-screen Show (16:9)</PresentationFormat>
  <Paragraphs>122</Paragraphs>
  <Slides>14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Franklin Gothic Book</vt:lpstr>
      <vt:lpstr>Franklin Gothic Demi</vt:lpstr>
      <vt:lpstr>Franklin Gothic Heavy</vt:lpstr>
      <vt:lpstr>Helvetica</vt:lpstr>
      <vt:lpstr>Verdana</vt:lpstr>
      <vt:lpstr>Slide Pages</vt:lpstr>
      <vt:lpstr>1_Slide Pages</vt:lpstr>
      <vt:lpstr>Umbrella Hub Arrangement  Community of Practice</vt:lpstr>
      <vt:lpstr>UHO CoP Project Plan Overview</vt:lpstr>
      <vt:lpstr>How to Use This Project Plan Template</vt:lpstr>
      <vt:lpstr>PowerPoint Presentation</vt:lpstr>
      <vt:lpstr>General UHA Resources</vt:lpstr>
      <vt:lpstr>National DPP Landscape Resources</vt:lpstr>
      <vt:lpstr>UHO/Subsidiary/Partner Identification Resources</vt:lpstr>
      <vt:lpstr>Subsidiary/Payer/Partner Communication Resources</vt:lpstr>
      <vt:lpstr>CDC UHA/National DPP Resources</vt:lpstr>
      <vt:lpstr>UHA Contracting Resources</vt:lpstr>
      <vt:lpstr>National DPP Payer Resources</vt:lpstr>
      <vt:lpstr>CDC Billing Vendor Resources</vt:lpstr>
      <vt:lpstr>Participant Identification, Recruitment, and Retention Resources</vt:lpstr>
      <vt:lpstr>Medicaid/MCO Coverage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Danielle Swanson</cp:lastModifiedBy>
  <cp:revision>1397</cp:revision>
  <dcterms:created xsi:type="dcterms:W3CDTF">2020-02-18T19:49:59Z</dcterms:created>
  <dcterms:modified xsi:type="dcterms:W3CDTF">2022-08-26T15:50:02Z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0x0101001B44008F77BDE442A9A9DF093AD19BBB</vt:lpwstr>
  </property>
</Properties>
</file>