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316" r:id="rId4"/>
    <p:sldId id="274" r:id="rId5"/>
    <p:sldId id="320" r:id="rId6"/>
    <p:sldId id="322" r:id="rId7"/>
    <p:sldId id="262" r:id="rId8"/>
    <p:sldId id="263" r:id="rId9"/>
    <p:sldId id="317" r:id="rId10"/>
    <p:sldId id="325" r:id="rId11"/>
    <p:sldId id="326" r:id="rId12"/>
    <p:sldId id="327" r:id="rId13"/>
    <p:sldId id="328" r:id="rId14"/>
    <p:sldId id="329" r:id="rId15"/>
    <p:sldId id="258" r:id="rId16"/>
    <p:sldId id="321" r:id="rId17"/>
    <p:sldId id="331" r:id="rId18"/>
    <p:sldId id="332" r:id="rId19"/>
    <p:sldId id="352" r:id="rId20"/>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48"/>
    <a:srgbClr val="DDBC50"/>
    <a:srgbClr val="FFC000"/>
    <a:srgbClr val="FFEEB7"/>
    <a:srgbClr val="001B50"/>
    <a:srgbClr val="AA1D23"/>
    <a:srgbClr val="D0531F"/>
    <a:srgbClr val="418192"/>
    <a:srgbClr val="C7A4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5"/>
  </p:normalViewPr>
  <p:slideViewPr>
    <p:cSldViewPr>
      <p:cViewPr varScale="1">
        <p:scale>
          <a:sx n="150" d="100"/>
          <a:sy n="150" d="100"/>
        </p:scale>
        <p:origin x="1064" y="16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E9BF16F2-1E54-4D6F-96E3-F90F94C77166}" type="datetimeFigureOut">
              <a:rPr lang="en-US" smtClean="0"/>
              <a:t>5/17/22</a:t>
            </a:fld>
            <a:endParaRPr lang="en-US"/>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86020E58-FBEE-49DA-998C-6B1D3FFE6DB9}" type="slidenum">
              <a:rPr lang="en-US" smtClean="0"/>
              <a:t>‹#›</a:t>
            </a:fld>
            <a:endParaRPr lang="en-US"/>
          </a:p>
        </p:txBody>
      </p:sp>
    </p:spTree>
    <p:extLst>
      <p:ext uri="{BB962C8B-B14F-4D97-AF65-F5344CB8AC3E}">
        <p14:creationId xmlns:p14="http://schemas.microsoft.com/office/powerpoint/2010/main" val="2943535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909483"/>
            <a:ext cx="5486400" cy="5031317"/>
          </a:xfrm>
        </p:spPr>
        <p:txBody>
          <a:bodyPr/>
          <a:lstStyle/>
          <a:p>
            <a:r>
              <a:rPr lang="en-US" b="1" dirty="0"/>
              <a:t>Each successful community has traveled that journey differently – because each community is unique.  But communities that have reduced major social problems, reduced the percent of young people with high ACE scores, and improved key factors for resilience do use similar processes for achieving better results.  They use these processes to work over time to build new capacities for helping one another to thrive and new capacities for aligning resources and systems so they achieve better results.  </a:t>
            </a:r>
            <a:endParaRPr lang="en-US" dirty="0"/>
          </a:p>
          <a:p>
            <a:r>
              <a:rPr lang="en-US" b="1" dirty="0"/>
              <a:t> </a:t>
            </a:r>
            <a:endParaRPr lang="en-US" dirty="0"/>
          </a:p>
          <a:p>
            <a:r>
              <a:rPr lang="en-US" b="1" dirty="0"/>
              <a:t>In Washington State, a system of Community Public Health and Safety Networks call these communities “high capacity communities”.  The process they have used since 1994 is called general community capacity development.  It’s a public health approach to solving interrelated problems by improving peoples’ connections, their shared responsibility, and the collective impact of their efforts.  </a:t>
            </a:r>
            <a:endParaRPr lang="en-US" dirty="0"/>
          </a:p>
          <a:p>
            <a:r>
              <a:rPr lang="en-US" b="1" dirty="0"/>
              <a:t> </a:t>
            </a:r>
            <a:endParaRPr lang="en-US" dirty="0"/>
          </a:p>
          <a:p>
            <a:r>
              <a:rPr lang="en-US" b="1" dirty="0"/>
              <a:t>Community Capacity Development puts into place a four-phased iterative process to nurture development of healthy and productive adults regardless of the circumstances into which they are born. It is an approach that invites all members of the community to shift the ways we engage with one another on a day to day basis, improving peoples’ connections, shared responsibility, skills and efficacy. </a:t>
            </a:r>
            <a:endParaRPr lang="en-US" dirty="0"/>
          </a:p>
          <a:p>
            <a:r>
              <a:rPr lang="en-US" b="1" dirty="0"/>
              <a:t> </a:t>
            </a:r>
            <a:endParaRPr lang="en-US" dirty="0"/>
          </a:p>
          <a:p>
            <a:r>
              <a:rPr lang="en-US" b="1" dirty="0"/>
              <a:t>This approach increases the collective impact of services and neighborhood initiatives by aligning efforts around common purpose.  The four phases in the process are: leadership expansion, coming together around issues of importance to the community, learning together, and results-based decision making. The process is powerful because success in one phase propels success in the next.  It generates a virtuous cycle with the power to improve population health, and uses all the resources in a community including its “people power”.</a:t>
            </a:r>
            <a:endParaRPr lang="en-US" dirty="0"/>
          </a:p>
          <a:p>
            <a:endParaRPr lang="en-US" dirty="0"/>
          </a:p>
        </p:txBody>
      </p:sp>
      <p:sp>
        <p:nvSpPr>
          <p:cNvPr id="4" name="Slide Number Placeholder 3"/>
          <p:cNvSpPr>
            <a:spLocks noGrp="1"/>
          </p:cNvSpPr>
          <p:nvPr>
            <p:ph type="sldNum" sz="quarter" idx="10"/>
          </p:nvPr>
        </p:nvSpPr>
        <p:spPr/>
        <p:txBody>
          <a:bodyPr/>
          <a:lstStyle/>
          <a:p>
            <a:fld id="{35376AF8-99A7-4510-9258-C9C49AD98837}" type="slidenum">
              <a:rPr lang="en-US" smtClean="0"/>
              <a:t>3</a:t>
            </a:fld>
            <a:endParaRPr lang="en-US"/>
          </a:p>
        </p:txBody>
      </p:sp>
    </p:spTree>
    <p:extLst>
      <p:ext uri="{BB962C8B-B14F-4D97-AF65-F5344CB8AC3E}">
        <p14:creationId xmlns:p14="http://schemas.microsoft.com/office/powerpoint/2010/main" val="2450473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4</a:t>
            </a:fld>
            <a:endParaRPr lang="en-US" noProof="0" dirty="0"/>
          </a:p>
        </p:txBody>
      </p:sp>
    </p:spTree>
    <p:extLst>
      <p:ext uri="{BB962C8B-B14F-4D97-AF65-F5344CB8AC3E}">
        <p14:creationId xmlns:p14="http://schemas.microsoft.com/office/powerpoint/2010/main" val="2898309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84859" y="128092"/>
            <a:ext cx="6574281" cy="1198880"/>
          </a:xfrm>
          <a:prstGeom prst="rect">
            <a:avLst/>
          </a:prstGeom>
        </p:spPr>
        <p:txBody>
          <a:bodyPr wrap="square" lIns="0" tIns="0" rIns="0" bIns="0">
            <a:spAutoFit/>
          </a:bodyPr>
          <a:lstStyle>
            <a:lvl1pPr>
              <a:defRPr sz="4100" b="0" i="0">
                <a:solidFill>
                  <a:schemeClr val="tx1"/>
                </a:solidFill>
                <a:latin typeface="Arial"/>
                <a:cs typeface="Arial"/>
              </a:defRPr>
            </a:lvl1pPr>
          </a:lstStyle>
          <a:p>
            <a:endParaRPr/>
          </a:p>
        </p:txBody>
      </p:sp>
      <p:sp>
        <p:nvSpPr>
          <p:cNvPr id="3" name="Holder 3"/>
          <p:cNvSpPr>
            <a:spLocks noGrp="1"/>
          </p:cNvSpPr>
          <p:nvPr>
            <p:ph type="subTitle" idx="4"/>
          </p:nvPr>
        </p:nvSpPr>
        <p:spPr>
          <a:xfrm>
            <a:off x="1409827" y="2662504"/>
            <a:ext cx="6324345" cy="1392554"/>
          </a:xfrm>
          <a:prstGeom prst="rect">
            <a:avLst/>
          </a:prstGeom>
        </p:spPr>
        <p:txBody>
          <a:bodyPr wrap="square" lIns="0" tIns="0" rIns="0" bIns="0">
            <a:spAutoFit/>
          </a:bodyPr>
          <a:lstStyle>
            <a:lvl1pPr>
              <a:defRPr sz="32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Imag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324000" y="324000"/>
            <a:ext cx="8505000" cy="507831"/>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a:xfrm>
            <a:off x="3108960" y="4783455"/>
            <a:ext cx="2926080" cy="276999"/>
          </a:xfrm>
        </p:spPr>
        <p:txBody>
          <a:bodyPr/>
          <a:lstStyle/>
          <a:p>
            <a:r>
              <a:rPr lang="en-US" noProof="0" dirty="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a:xfrm>
            <a:off x="6583680" y="4783455"/>
            <a:ext cx="2103120" cy="276999"/>
          </a:xfrm>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323850" y="756000"/>
            <a:ext cx="8504635" cy="276999"/>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49" name="Text Placeholder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323850" y="2978574"/>
            <a:ext cx="1485000" cy="207749"/>
          </a:xfrm>
        </p:spPr>
        <p:txBody>
          <a:bodyPr/>
          <a:lstStyle>
            <a:lvl1pPr marL="0" indent="0" algn="ctr">
              <a:buFont typeface="Arial" panose="020B0604020202020204" pitchFamily="34" charset="0"/>
              <a:buNone/>
              <a:defRPr sz="1350">
                <a:solidFill>
                  <a:schemeClr val="tx1">
                    <a:lumMod val="75000"/>
                    <a:lumOff val="25000"/>
                  </a:schemeClr>
                </a:solidFill>
              </a:defRPr>
            </a:lvl1pPr>
          </a:lstStyle>
          <a:p>
            <a:pPr lvl="0"/>
            <a:r>
              <a:rPr lang="en-US" noProof="0"/>
              <a:t>Bullet 1</a:t>
            </a:r>
          </a:p>
        </p:txBody>
      </p:sp>
      <p:sp>
        <p:nvSpPr>
          <p:cNvPr id="50" name="Text Placeholder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323850" y="3454374"/>
            <a:ext cx="1485000" cy="161583"/>
          </a:xfrm>
        </p:spPr>
        <p:txBody>
          <a:bodyPr/>
          <a:lstStyle>
            <a:lvl1pPr marL="0" indent="0" algn="ctr">
              <a:buNone/>
              <a:defRPr sz="1050">
                <a:solidFill>
                  <a:schemeClr val="tx1">
                    <a:lumMod val="75000"/>
                    <a:lumOff val="25000"/>
                  </a:schemeClr>
                </a:solidFill>
              </a:defRPr>
            </a:lvl1pPr>
          </a:lstStyle>
          <a:p>
            <a:pPr lvl="0"/>
            <a:r>
              <a:rPr lang="en-US" noProof="0"/>
              <a:t>Bullet Description</a:t>
            </a:r>
          </a:p>
        </p:txBody>
      </p:sp>
      <p:sp>
        <p:nvSpPr>
          <p:cNvPr id="51" name="Text Placeholder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078888" y="2978574"/>
            <a:ext cx="1485000" cy="207749"/>
          </a:xfrm>
        </p:spPr>
        <p:txBody>
          <a:bodyPr/>
          <a:lstStyle>
            <a:lvl1pPr marL="0" indent="0" algn="ctr">
              <a:buFont typeface="Arial" panose="020B0604020202020204" pitchFamily="34" charset="0"/>
              <a:buNone/>
              <a:defRPr sz="1350">
                <a:solidFill>
                  <a:schemeClr val="tx1">
                    <a:lumMod val="75000"/>
                    <a:lumOff val="25000"/>
                  </a:schemeClr>
                </a:solidFill>
              </a:defRPr>
            </a:lvl1pPr>
          </a:lstStyle>
          <a:p>
            <a:pPr lvl="0"/>
            <a:r>
              <a:rPr lang="en-US" noProof="0"/>
              <a:t>Bullet 1</a:t>
            </a:r>
          </a:p>
        </p:txBody>
      </p:sp>
      <p:sp>
        <p:nvSpPr>
          <p:cNvPr id="52" name="Text Placeholder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078888" y="3454374"/>
            <a:ext cx="1485000" cy="161583"/>
          </a:xfrm>
        </p:spPr>
        <p:txBody>
          <a:bodyPr/>
          <a:lstStyle>
            <a:lvl1pPr marL="0" indent="0" algn="ctr">
              <a:buNone/>
              <a:defRPr sz="1050">
                <a:solidFill>
                  <a:schemeClr val="tx1">
                    <a:lumMod val="75000"/>
                    <a:lumOff val="25000"/>
                  </a:schemeClr>
                </a:solidFill>
              </a:defRPr>
            </a:lvl1pPr>
          </a:lstStyle>
          <a:p>
            <a:pPr lvl="0"/>
            <a:r>
              <a:rPr lang="en-US" noProof="0"/>
              <a:t>Bullet Description</a:t>
            </a:r>
          </a:p>
        </p:txBody>
      </p:sp>
      <p:sp>
        <p:nvSpPr>
          <p:cNvPr id="53" name="Text Placeholder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3833925" y="2978574"/>
            <a:ext cx="1485000" cy="207749"/>
          </a:xfrm>
        </p:spPr>
        <p:txBody>
          <a:bodyPr/>
          <a:lstStyle>
            <a:lvl1pPr marL="0" indent="0" algn="ctr">
              <a:buFont typeface="Arial" panose="020B0604020202020204" pitchFamily="34" charset="0"/>
              <a:buNone/>
              <a:defRPr sz="1350">
                <a:solidFill>
                  <a:schemeClr val="tx1">
                    <a:lumMod val="75000"/>
                    <a:lumOff val="25000"/>
                  </a:schemeClr>
                </a:solidFill>
              </a:defRPr>
            </a:lvl1pPr>
          </a:lstStyle>
          <a:p>
            <a:pPr lvl="0"/>
            <a:r>
              <a:rPr lang="en-US" noProof="0"/>
              <a:t>Bullet 1</a:t>
            </a:r>
          </a:p>
        </p:txBody>
      </p:sp>
      <p:sp>
        <p:nvSpPr>
          <p:cNvPr id="54" name="Text Placeholder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3833925" y="3454374"/>
            <a:ext cx="1485000" cy="161583"/>
          </a:xfrm>
        </p:spPr>
        <p:txBody>
          <a:bodyPr/>
          <a:lstStyle>
            <a:lvl1pPr marL="0" indent="0" algn="ctr">
              <a:buNone/>
              <a:defRPr sz="1050">
                <a:solidFill>
                  <a:schemeClr val="tx1">
                    <a:lumMod val="75000"/>
                    <a:lumOff val="25000"/>
                  </a:schemeClr>
                </a:solidFill>
              </a:defRPr>
            </a:lvl1pPr>
          </a:lstStyle>
          <a:p>
            <a:pPr lvl="0"/>
            <a:r>
              <a:rPr lang="en-US" noProof="0"/>
              <a:t>Bullet Description</a:t>
            </a:r>
          </a:p>
        </p:txBody>
      </p:sp>
      <p:sp>
        <p:nvSpPr>
          <p:cNvPr id="55" name="Text Placeholder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5588962" y="2978574"/>
            <a:ext cx="1485000" cy="207749"/>
          </a:xfrm>
        </p:spPr>
        <p:txBody>
          <a:bodyPr/>
          <a:lstStyle>
            <a:lvl1pPr marL="0" indent="0" algn="ctr">
              <a:buFont typeface="Arial" panose="020B0604020202020204" pitchFamily="34" charset="0"/>
              <a:buNone/>
              <a:defRPr sz="1350">
                <a:solidFill>
                  <a:schemeClr val="tx1">
                    <a:lumMod val="75000"/>
                    <a:lumOff val="25000"/>
                  </a:schemeClr>
                </a:solidFill>
              </a:defRPr>
            </a:lvl1pPr>
          </a:lstStyle>
          <a:p>
            <a:pPr lvl="0"/>
            <a:r>
              <a:rPr lang="en-US" noProof="0"/>
              <a:t>Bullet 1</a:t>
            </a:r>
          </a:p>
        </p:txBody>
      </p:sp>
      <p:sp>
        <p:nvSpPr>
          <p:cNvPr id="56" name="Text Placeholder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5588962" y="3454374"/>
            <a:ext cx="1485000" cy="161583"/>
          </a:xfrm>
        </p:spPr>
        <p:txBody>
          <a:bodyPr/>
          <a:lstStyle>
            <a:lvl1pPr marL="0" indent="0" algn="ctr">
              <a:buNone/>
              <a:defRPr sz="1050">
                <a:solidFill>
                  <a:schemeClr val="tx1">
                    <a:lumMod val="75000"/>
                    <a:lumOff val="25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7344000" y="2978574"/>
            <a:ext cx="1485000" cy="207749"/>
          </a:xfrm>
        </p:spPr>
        <p:txBody>
          <a:bodyPr/>
          <a:lstStyle>
            <a:lvl1pPr marL="0" indent="0" algn="ctr">
              <a:buFont typeface="Arial" panose="020B0604020202020204" pitchFamily="34" charset="0"/>
              <a:buNone/>
              <a:defRPr sz="1350">
                <a:solidFill>
                  <a:schemeClr val="tx1">
                    <a:lumMod val="75000"/>
                    <a:lumOff val="25000"/>
                  </a:schemeClr>
                </a:solidFill>
              </a:defRPr>
            </a:lvl1pPr>
          </a:lstStyle>
          <a:p>
            <a:pPr lvl="0"/>
            <a:r>
              <a:rPr lang="en-US" noProof="0"/>
              <a:t>Bullet 1</a:t>
            </a:r>
          </a:p>
        </p:txBody>
      </p:sp>
      <p:sp>
        <p:nvSpPr>
          <p:cNvPr id="58" name="Text Placeholder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7344000" y="3454374"/>
            <a:ext cx="1485000" cy="161583"/>
          </a:xfrm>
        </p:spPr>
        <p:txBody>
          <a:bodyPr/>
          <a:lstStyle>
            <a:lvl1pPr marL="0" indent="0" algn="ctr">
              <a:buNone/>
              <a:defRPr sz="1050">
                <a:solidFill>
                  <a:schemeClr val="tx1">
                    <a:lumMod val="75000"/>
                    <a:lumOff val="25000"/>
                  </a:schemeClr>
                </a:solidFill>
              </a:defRPr>
            </a:lvl1pPr>
          </a:lstStyle>
          <a:p>
            <a:pPr lvl="0"/>
            <a:r>
              <a:rPr lang="en-US" noProof="0"/>
              <a:t>Bullet Description</a:t>
            </a:r>
          </a:p>
        </p:txBody>
      </p:sp>
      <p:sp>
        <p:nvSpPr>
          <p:cNvPr id="16" name="Picture Placeholder 15">
            <a:extLst>
              <a:ext uri="{FF2B5EF4-FFF2-40B4-BE49-F238E27FC236}">
                <a16:creationId xmlns:a16="http://schemas.microsoft.com/office/drawing/2014/main" id="{B2738624-9DAA-4152-9A77-80BBB71AD5F1}"/>
              </a:ext>
            </a:extLst>
          </p:cNvPr>
          <p:cNvSpPr>
            <a:spLocks noGrp="1"/>
          </p:cNvSpPr>
          <p:nvPr>
            <p:ph type="pic" sz="quarter" idx="41"/>
          </p:nvPr>
        </p:nvSpPr>
        <p:spPr>
          <a:xfrm>
            <a:off x="323850" y="1301354"/>
            <a:ext cx="1484710" cy="14859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a:r>
              <a:rPr lang="en-US" noProof="0"/>
              <a:t>Click icon to add picture</a:t>
            </a:r>
            <a:endParaRPr lang="en-US" noProof="0" dirty="0"/>
          </a:p>
        </p:txBody>
      </p:sp>
      <p:sp>
        <p:nvSpPr>
          <p:cNvPr id="59" name="Picture Placeholder 15">
            <a:extLst>
              <a:ext uri="{FF2B5EF4-FFF2-40B4-BE49-F238E27FC236}">
                <a16:creationId xmlns:a16="http://schemas.microsoft.com/office/drawing/2014/main" id="{522AE46C-0845-4BB0-9861-06071BCF56F6}"/>
              </a:ext>
            </a:extLst>
          </p:cNvPr>
          <p:cNvSpPr>
            <a:spLocks noGrp="1"/>
          </p:cNvSpPr>
          <p:nvPr>
            <p:ph type="pic" sz="quarter" idx="42"/>
          </p:nvPr>
        </p:nvSpPr>
        <p:spPr>
          <a:xfrm>
            <a:off x="2078888" y="1301354"/>
            <a:ext cx="1484710" cy="14859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a:r>
              <a:rPr lang="en-US" noProof="0"/>
              <a:t>Click icon to add picture</a:t>
            </a:r>
            <a:endParaRPr lang="en-US" noProof="0" dirty="0"/>
          </a:p>
        </p:txBody>
      </p:sp>
      <p:sp>
        <p:nvSpPr>
          <p:cNvPr id="60" name="Picture Placeholder 15">
            <a:extLst>
              <a:ext uri="{FF2B5EF4-FFF2-40B4-BE49-F238E27FC236}">
                <a16:creationId xmlns:a16="http://schemas.microsoft.com/office/drawing/2014/main" id="{D791A6AF-478F-443B-A785-F82A8DBA9F30}"/>
              </a:ext>
            </a:extLst>
          </p:cNvPr>
          <p:cNvSpPr>
            <a:spLocks noGrp="1"/>
          </p:cNvSpPr>
          <p:nvPr>
            <p:ph type="pic" sz="quarter" idx="43"/>
          </p:nvPr>
        </p:nvSpPr>
        <p:spPr>
          <a:xfrm>
            <a:off x="3834216" y="1301354"/>
            <a:ext cx="1484710" cy="14859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a:r>
              <a:rPr lang="en-US" noProof="0"/>
              <a:t>Click icon to add picture</a:t>
            </a:r>
            <a:endParaRPr lang="en-US" noProof="0" dirty="0"/>
          </a:p>
        </p:txBody>
      </p:sp>
      <p:sp>
        <p:nvSpPr>
          <p:cNvPr id="61" name="Picture Placeholder 15">
            <a:extLst>
              <a:ext uri="{FF2B5EF4-FFF2-40B4-BE49-F238E27FC236}">
                <a16:creationId xmlns:a16="http://schemas.microsoft.com/office/drawing/2014/main" id="{1A65AFE9-2875-44A5-BF13-6E8438892669}"/>
              </a:ext>
            </a:extLst>
          </p:cNvPr>
          <p:cNvSpPr>
            <a:spLocks noGrp="1"/>
          </p:cNvSpPr>
          <p:nvPr>
            <p:ph type="pic" sz="quarter" idx="44"/>
          </p:nvPr>
        </p:nvSpPr>
        <p:spPr>
          <a:xfrm>
            <a:off x="5588963" y="1301354"/>
            <a:ext cx="1484710" cy="14859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a:r>
              <a:rPr lang="en-US" noProof="0"/>
              <a:t>Click icon to add picture</a:t>
            </a:r>
            <a:endParaRPr lang="en-US" noProof="0" dirty="0"/>
          </a:p>
        </p:txBody>
      </p:sp>
      <p:sp>
        <p:nvSpPr>
          <p:cNvPr id="62" name="Picture Placeholder 15">
            <a:extLst>
              <a:ext uri="{FF2B5EF4-FFF2-40B4-BE49-F238E27FC236}">
                <a16:creationId xmlns:a16="http://schemas.microsoft.com/office/drawing/2014/main" id="{069B9167-077F-4123-82C5-01EB62AFB3E6}"/>
              </a:ext>
            </a:extLst>
          </p:cNvPr>
          <p:cNvSpPr>
            <a:spLocks noGrp="1"/>
          </p:cNvSpPr>
          <p:nvPr>
            <p:ph type="pic" sz="quarter" idx="45"/>
          </p:nvPr>
        </p:nvSpPr>
        <p:spPr>
          <a:xfrm>
            <a:off x="7335441" y="1301354"/>
            <a:ext cx="1484710" cy="14859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a:r>
              <a:rPr lang="en-US" noProof="0"/>
              <a:t>Click icon to add picture</a:t>
            </a:r>
            <a:endParaRPr lang="en-US" noProof="0" dirty="0"/>
          </a:p>
        </p:txBody>
      </p:sp>
    </p:spTree>
    <p:extLst>
      <p:ext uri="{BB962C8B-B14F-4D97-AF65-F5344CB8AC3E}">
        <p14:creationId xmlns:p14="http://schemas.microsoft.com/office/powerpoint/2010/main" val="1617397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B5B4-E3E8-4735-A6FA-CFA8A2BD6E11}"/>
              </a:ext>
            </a:extLst>
          </p:cNvPr>
          <p:cNvSpPr>
            <a:spLocks noGrp="1"/>
          </p:cNvSpPr>
          <p:nvPr>
            <p:ph type="ctrTitle"/>
          </p:nvPr>
        </p:nvSpPr>
        <p:spPr>
          <a:xfrm>
            <a:off x="1143000" y="1939975"/>
            <a:ext cx="6858000" cy="692497"/>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D6CC5AA-BB42-4D4C-B1E9-DC16F28C398D}"/>
              </a:ext>
            </a:extLst>
          </p:cNvPr>
          <p:cNvSpPr>
            <a:spLocks noGrp="1"/>
          </p:cNvSpPr>
          <p:nvPr>
            <p:ph type="subTitle" idx="1"/>
          </p:nvPr>
        </p:nvSpPr>
        <p:spPr>
          <a:xfrm>
            <a:off x="1143000" y="2701528"/>
            <a:ext cx="6858000" cy="27699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0859BEB-7E87-49A7-84DD-BFADEC5E3ACD}"/>
              </a:ext>
            </a:extLst>
          </p:cNvPr>
          <p:cNvSpPr>
            <a:spLocks noGrp="1"/>
          </p:cNvSpPr>
          <p:nvPr>
            <p:ph type="dt" sz="half" idx="10"/>
          </p:nvPr>
        </p:nvSpPr>
        <p:spPr>
          <a:xfrm>
            <a:off x="457200" y="4783455"/>
            <a:ext cx="2103120" cy="276999"/>
          </a:xfrm>
        </p:spPr>
        <p:txBody>
          <a:bodyPr/>
          <a:lstStyle/>
          <a:p>
            <a:fld id="{FEC59BA4-D980-4854-816C-6E1D246303D7}" type="datetimeFigureOut">
              <a:rPr lang="en-US" smtClean="0"/>
              <a:t>5/17/22</a:t>
            </a:fld>
            <a:endParaRPr lang="en-US"/>
          </a:p>
        </p:txBody>
      </p:sp>
      <p:sp>
        <p:nvSpPr>
          <p:cNvPr id="5" name="Footer Placeholder 4">
            <a:extLst>
              <a:ext uri="{FF2B5EF4-FFF2-40B4-BE49-F238E27FC236}">
                <a16:creationId xmlns:a16="http://schemas.microsoft.com/office/drawing/2014/main" id="{3381F9A3-0DBF-4772-B10D-6D4F8F4774F3}"/>
              </a:ext>
            </a:extLst>
          </p:cNvPr>
          <p:cNvSpPr>
            <a:spLocks noGrp="1"/>
          </p:cNvSpPr>
          <p:nvPr>
            <p:ph type="ftr" sz="quarter" idx="11"/>
          </p:nvPr>
        </p:nvSpPr>
        <p:spPr>
          <a:xfrm>
            <a:off x="3108960" y="4783455"/>
            <a:ext cx="2926080" cy="276999"/>
          </a:xfrm>
        </p:spPr>
        <p:txBody>
          <a:bodyPr/>
          <a:lstStyle/>
          <a:p>
            <a:endParaRPr lang="en-US"/>
          </a:p>
        </p:txBody>
      </p:sp>
      <p:sp>
        <p:nvSpPr>
          <p:cNvPr id="6" name="Slide Number Placeholder 5">
            <a:extLst>
              <a:ext uri="{FF2B5EF4-FFF2-40B4-BE49-F238E27FC236}">
                <a16:creationId xmlns:a16="http://schemas.microsoft.com/office/drawing/2014/main" id="{EC010EA6-EE80-45F0-B576-617B6ED3210A}"/>
              </a:ext>
            </a:extLst>
          </p:cNvPr>
          <p:cNvSpPr>
            <a:spLocks noGrp="1"/>
          </p:cNvSpPr>
          <p:nvPr>
            <p:ph type="sldNum" sz="quarter" idx="12"/>
          </p:nvPr>
        </p:nvSpPr>
        <p:spPr>
          <a:xfrm>
            <a:off x="6583680" y="4783455"/>
            <a:ext cx="2103120" cy="276999"/>
          </a:xfrm>
        </p:spPr>
        <p:txBody>
          <a:bodyPr/>
          <a:lstStyle/>
          <a:p>
            <a:fld id="{C624DAC6-FD4F-4F1C-9341-C1C418C0E319}" type="slidenum">
              <a:rPr lang="en-US" smtClean="0"/>
              <a:t>‹#›</a:t>
            </a:fld>
            <a:endParaRPr lang="en-US"/>
          </a:p>
        </p:txBody>
      </p:sp>
    </p:spTree>
    <p:extLst>
      <p:ext uri="{BB962C8B-B14F-4D97-AF65-F5344CB8AC3E}">
        <p14:creationId xmlns:p14="http://schemas.microsoft.com/office/powerpoint/2010/main" val="1737835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391664" y="29336"/>
            <a:ext cx="4360671" cy="528320"/>
          </a:xfrm>
          <a:prstGeom prst="rect">
            <a:avLst/>
          </a:prstGeom>
        </p:spPr>
        <p:txBody>
          <a:bodyPr wrap="square" lIns="0" tIns="0" rIns="0" bIns="0">
            <a:spAutoFit/>
          </a:bodyPr>
          <a:lstStyle>
            <a:lvl1pPr>
              <a:defRPr sz="33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684682" y="1342390"/>
            <a:ext cx="7774635" cy="307276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5/17/22</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0.png"/><Relationship Id="rId7" Type="http://schemas.openxmlformats.org/officeDocument/2006/relationships/image" Target="../media/image31.sv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jpe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hyperlink" Target="https://www.nj.gov/dcf/resilience.html" TargetMode="External"/><Relationship Id="rId4" Type="http://schemas.openxmlformats.org/officeDocument/2006/relationships/hyperlink" Target="https://www.pacesconnection.com/g/NJ-Resiliency-Coalition"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image" Target="../media/image10.png"/><Relationship Id="rId7" Type="http://schemas.openxmlformats.org/officeDocument/2006/relationships/image" Target="../media/image32.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image" Target="../media/image9.jpeg"/><Relationship Id="rId16" Type="http://schemas.openxmlformats.org/officeDocument/2006/relationships/image" Target="../media/image48.png"/><Relationship Id="rId1" Type="http://schemas.openxmlformats.org/officeDocument/2006/relationships/slideLayout" Target="../slideLayouts/slideLayout5.xml"/><Relationship Id="rId6" Type="http://schemas.openxmlformats.org/officeDocument/2006/relationships/image" Target="../media/image39.png"/><Relationship Id="rId11" Type="http://schemas.openxmlformats.org/officeDocument/2006/relationships/image" Target="../media/image43.png"/><Relationship Id="rId5" Type="http://schemas.openxmlformats.org/officeDocument/2006/relationships/image" Target="../media/image38.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41.png"/><Relationship Id="rId14"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1.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 Id="rId9" Type="http://schemas.openxmlformats.org/officeDocument/2006/relationships/image" Target="../media/image55.svg"/></Relationships>
</file>

<file path=ppt/slides/_rels/slide1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png"/><Relationship Id="rId7"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5.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svg"/><Relationship Id="rId9"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png"/><Relationship Id="rId7" Type="http://schemas.openxmlformats.org/officeDocument/2006/relationships/hyperlink" Target="mailto:DCF.OFFICEOFRESILIENCE@DCF.NJ.GOV" TargetMode="External"/><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7.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20.svg"/><Relationship Id="rId11" Type="http://schemas.openxmlformats.org/officeDocument/2006/relationships/image" Target="../media/image10.png"/><Relationship Id="rId5" Type="http://schemas.openxmlformats.org/officeDocument/2006/relationships/image" Target="../media/image19.png"/><Relationship Id="rId10" Type="http://schemas.openxmlformats.org/officeDocument/2006/relationships/image" Target="../media/image9.jpeg"/><Relationship Id="rId4" Type="http://schemas.openxmlformats.org/officeDocument/2006/relationships/image" Target="../media/image18.svg"/><Relationship Id="rId9" Type="http://schemas.openxmlformats.org/officeDocument/2006/relationships/image" Target="../media/image21.sv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039B4EC-0B36-4960-A4FA-B50A62993D9E}"/>
              </a:ext>
            </a:extLst>
          </p:cNvPr>
          <p:cNvSpPr/>
          <p:nvPr/>
        </p:nvSpPr>
        <p:spPr>
          <a:xfrm>
            <a:off x="245393" y="199753"/>
            <a:ext cx="8653207" cy="4695866"/>
          </a:xfrm>
          <a:prstGeom prst="rect">
            <a:avLst/>
          </a:prstGeom>
          <a:solidFill>
            <a:srgbClr val="00184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bject 2">
            <a:extLst>
              <a:ext uri="{FF2B5EF4-FFF2-40B4-BE49-F238E27FC236}">
                <a16:creationId xmlns:a16="http://schemas.microsoft.com/office/drawing/2014/main" id="{E61FEA39-76AC-40E9-B1B9-DFF02219DD26}"/>
              </a:ext>
            </a:extLst>
          </p:cNvPr>
          <p:cNvSpPr txBox="1">
            <a:spLocks noGrp="1"/>
          </p:cNvSpPr>
          <p:nvPr>
            <p:ph type="ctrTitle"/>
          </p:nvPr>
        </p:nvSpPr>
        <p:spPr>
          <a:xfrm>
            <a:off x="712783" y="3278351"/>
            <a:ext cx="7718434" cy="648254"/>
          </a:xfrm>
          <a:prstGeom prst="rect">
            <a:avLst/>
          </a:prstGeom>
        </p:spPr>
        <p:txBody>
          <a:bodyPr vert="horz" wrap="square" lIns="0" tIns="95885" rIns="0" bIns="0" rtlCol="0">
            <a:spAutoFit/>
          </a:bodyPr>
          <a:lstStyle/>
          <a:p>
            <a:pPr marR="5080" algn="ctr">
              <a:lnSpc>
                <a:spcPts val="4310"/>
              </a:lnSpc>
              <a:spcBef>
                <a:spcPts val="755"/>
              </a:spcBef>
            </a:pPr>
            <a:r>
              <a:rPr lang="en-US" sz="3600" b="1" dirty="0">
                <a:solidFill>
                  <a:schemeClr val="bg1"/>
                </a:solidFill>
                <a:latin typeface="Century Gothic" panose="020B0502020202020204" pitchFamily="34" charset="0"/>
                <a:ea typeface="Cambria" panose="02040503050406030204" pitchFamily="18" charset="0"/>
                <a:cs typeface="Angsana New" panose="020B0502040204020203" pitchFamily="18" charset="-34"/>
              </a:rPr>
              <a:t>State Actions to Address ACES</a:t>
            </a:r>
          </a:p>
        </p:txBody>
      </p:sp>
      <p:pic>
        <p:nvPicPr>
          <p:cNvPr id="6" name="Picture 5">
            <a:extLst>
              <a:ext uri="{FF2B5EF4-FFF2-40B4-BE49-F238E27FC236}">
                <a16:creationId xmlns:a16="http://schemas.microsoft.com/office/drawing/2014/main" id="{CBE89572-9975-43B0-904B-7F02CEF809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6649" y="285751"/>
            <a:ext cx="1790701" cy="457200"/>
          </a:xfrm>
          <a:prstGeom prst="rect">
            <a:avLst/>
          </a:prstGeom>
        </p:spPr>
      </p:pic>
      <p:cxnSp>
        <p:nvCxnSpPr>
          <p:cNvPr id="10" name="Straight Connector 9">
            <a:extLst>
              <a:ext uri="{FF2B5EF4-FFF2-40B4-BE49-F238E27FC236}">
                <a16:creationId xmlns:a16="http://schemas.microsoft.com/office/drawing/2014/main" id="{2CB946EB-3F27-4086-8F6D-D88E63B4A080}"/>
              </a:ext>
            </a:extLst>
          </p:cNvPr>
          <p:cNvCxnSpPr/>
          <p:nvPr/>
        </p:nvCxnSpPr>
        <p:spPr>
          <a:xfrm>
            <a:off x="838203" y="4012085"/>
            <a:ext cx="74676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E2D041A-083F-44D5-A105-D25F8BE6D750}"/>
              </a:ext>
            </a:extLst>
          </p:cNvPr>
          <p:cNvGrpSpPr/>
          <p:nvPr/>
        </p:nvGrpSpPr>
        <p:grpSpPr>
          <a:xfrm>
            <a:off x="880679" y="804886"/>
            <a:ext cx="7382642" cy="1766864"/>
            <a:chOff x="803567" y="1141194"/>
            <a:chExt cx="7382642" cy="1832357"/>
          </a:xfrm>
        </p:grpSpPr>
        <p:pic>
          <p:nvPicPr>
            <p:cNvPr id="11" name="Picture 10">
              <a:extLst>
                <a:ext uri="{FF2B5EF4-FFF2-40B4-BE49-F238E27FC236}">
                  <a16:creationId xmlns:a16="http://schemas.microsoft.com/office/drawing/2014/main" id="{3653A58E-6577-4F3F-A324-9CE558050DDD}"/>
                </a:ext>
              </a:extLst>
            </p:cNvPr>
            <p:cNvPicPr>
              <a:picLocks noChangeAspect="1"/>
            </p:cNvPicPr>
            <p:nvPr/>
          </p:nvPicPr>
          <p:blipFill>
            <a:blip r:embed="rId3" cstate="print">
              <a:extLst>
                <a:ext uri="{28A0092B-C50C-407E-A947-70E740481C1C}">
                  <a14:useLocalDpi xmlns:a14="http://schemas.microsoft.com/office/drawing/2010/main" val="0"/>
                </a:ext>
              </a:extLst>
            </a:blip>
            <a:srcRect t="2813" b="2813"/>
            <a:stretch/>
          </p:blipFill>
          <p:spPr>
            <a:xfrm>
              <a:off x="2181245" y="1362052"/>
              <a:ext cx="6004964" cy="1377028"/>
            </a:xfrm>
            <a:prstGeom prst="rect">
              <a:avLst/>
            </a:prstGeom>
            <a:ln>
              <a:solidFill>
                <a:schemeClr val="bg1"/>
              </a:solidFill>
            </a:ln>
          </p:spPr>
        </p:pic>
        <p:pic>
          <p:nvPicPr>
            <p:cNvPr id="3" name="Picture 2">
              <a:extLst>
                <a:ext uri="{FF2B5EF4-FFF2-40B4-BE49-F238E27FC236}">
                  <a16:creationId xmlns:a16="http://schemas.microsoft.com/office/drawing/2014/main" id="{EDE863A0-86BA-4894-9B1F-BBE6B5C6DC3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03567" y="1141194"/>
              <a:ext cx="1832357" cy="1832357"/>
            </a:xfrm>
            <a:prstGeom prst="ellipse">
              <a:avLst/>
            </a:prstGeom>
            <a:ln w="1905">
              <a:noFill/>
            </a:ln>
            <a:effectLst>
              <a:outerShdw blurRad="50800" dist="50800" algn="tl" rotWithShape="0">
                <a:prstClr val="black">
                  <a:alpha val="40000"/>
                </a:prstClr>
              </a:outerShdw>
            </a:effectLst>
          </p:spPr>
        </p:pic>
      </p:grpSp>
      <p:sp>
        <p:nvSpPr>
          <p:cNvPr id="31" name="object 2">
            <a:extLst>
              <a:ext uri="{FF2B5EF4-FFF2-40B4-BE49-F238E27FC236}">
                <a16:creationId xmlns:a16="http://schemas.microsoft.com/office/drawing/2014/main" id="{747EF077-3C79-4D07-9114-EF6D74FF77B5}"/>
              </a:ext>
            </a:extLst>
          </p:cNvPr>
          <p:cNvSpPr txBox="1">
            <a:spLocks/>
          </p:cNvSpPr>
          <p:nvPr/>
        </p:nvSpPr>
        <p:spPr>
          <a:xfrm>
            <a:off x="709852" y="4012085"/>
            <a:ext cx="7718434" cy="527709"/>
          </a:xfrm>
          <a:prstGeom prst="rect">
            <a:avLst/>
          </a:prstGeom>
        </p:spPr>
        <p:txBody>
          <a:bodyPr vert="horz" wrap="square" lIns="0" tIns="95885" rIns="0" bIns="0" rtlCol="0">
            <a:spAutoFit/>
          </a:bodyPr>
          <a:lstStyle>
            <a:lvl1pPr>
              <a:defRPr sz="4100" b="0" i="0">
                <a:solidFill>
                  <a:schemeClr val="tx1"/>
                </a:solidFill>
                <a:latin typeface="Arial"/>
                <a:ea typeface="+mj-ea"/>
                <a:cs typeface="Arial"/>
              </a:defRPr>
            </a:lvl1pPr>
          </a:lstStyle>
          <a:p>
            <a:pPr marR="5080" algn="ctr"/>
            <a:r>
              <a:rPr lang="en-US" sz="1400" kern="0" spc="600" dirty="0">
                <a:solidFill>
                  <a:srgbClr val="FFC000"/>
                </a:solidFill>
                <a:latin typeface="Century Gothic" panose="020B0502020202020204" pitchFamily="34" charset="0"/>
                <a:ea typeface="Cambria" panose="02040503050406030204" pitchFamily="18" charset="0"/>
                <a:cs typeface="Angsana New" panose="020B0502040204020203" pitchFamily="18" charset="-34"/>
              </a:rPr>
              <a:t>National Association </a:t>
            </a:r>
            <a:r>
              <a:rPr lang="en-US" sz="1400" kern="0" spc="600">
                <a:solidFill>
                  <a:srgbClr val="FFC000"/>
                </a:solidFill>
                <a:latin typeface="Century Gothic" panose="020B0502020202020204" pitchFamily="34" charset="0"/>
                <a:ea typeface="Cambria" panose="02040503050406030204" pitchFamily="18" charset="0"/>
                <a:cs typeface="Angsana New" panose="020B0502040204020203" pitchFamily="18" charset="-34"/>
              </a:rPr>
              <a:t>of Chronic </a:t>
            </a:r>
            <a:r>
              <a:rPr lang="en-US" sz="1400" kern="0" spc="600" dirty="0">
                <a:solidFill>
                  <a:srgbClr val="FFC000"/>
                </a:solidFill>
                <a:latin typeface="Century Gothic" panose="020B0502020202020204" pitchFamily="34" charset="0"/>
                <a:ea typeface="Cambria" panose="02040503050406030204" pitchFamily="18" charset="0"/>
                <a:cs typeface="Angsana New" panose="020B0502040204020203" pitchFamily="18" charset="-34"/>
              </a:rPr>
              <a:t>Disease Directors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3A3981-00C1-4CAC-AF21-61596BDCB0C9}"/>
              </a:ext>
            </a:extLst>
          </p:cNvPr>
          <p:cNvSpPr/>
          <p:nvPr/>
        </p:nvSpPr>
        <p:spPr>
          <a:xfrm>
            <a:off x="0" y="0"/>
            <a:ext cx="5486400" cy="5143500"/>
          </a:xfrm>
          <a:prstGeom prst="rect">
            <a:avLst/>
          </a:prstGeom>
          <a:solidFill>
            <a:srgbClr val="DDBC5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6CAD0EC-D856-47B6-83FA-69A9A3861D56}"/>
              </a:ext>
            </a:extLst>
          </p:cNvPr>
          <p:cNvGrpSpPr/>
          <p:nvPr/>
        </p:nvGrpSpPr>
        <p:grpSpPr>
          <a:xfrm>
            <a:off x="3886200" y="4468691"/>
            <a:ext cx="1091412" cy="619876"/>
            <a:chOff x="7623831" y="4279301"/>
            <a:chExt cx="1377829" cy="782549"/>
          </a:xfrm>
        </p:grpSpPr>
        <p:sp>
          <p:nvSpPr>
            <p:cNvPr id="13" name="Rectangle 12">
              <a:extLst>
                <a:ext uri="{FF2B5EF4-FFF2-40B4-BE49-F238E27FC236}">
                  <a16:creationId xmlns:a16="http://schemas.microsoft.com/office/drawing/2014/main" id="{86821180-D997-478C-A32E-318EC80D654F}"/>
                </a:ext>
              </a:extLst>
            </p:cNvPr>
            <p:cNvSpPr/>
            <p:nvPr/>
          </p:nvSpPr>
          <p:spPr>
            <a:xfrm>
              <a:off x="8543902" y="4441976"/>
              <a:ext cx="170447" cy="457201"/>
            </a:xfrm>
            <a:prstGeom prst="rect">
              <a:avLst/>
            </a:prstGeom>
            <a:solidFill>
              <a:srgbClr val="05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Graphical user interface&#10;&#10;Description automatically generated">
              <a:extLst>
                <a:ext uri="{FF2B5EF4-FFF2-40B4-BE49-F238E27FC236}">
                  <a16:creationId xmlns:a16="http://schemas.microsoft.com/office/drawing/2014/main" id="{AC12BAF8-8A59-446A-B621-E5EC6B3AFD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236" t="22572" r="-1739" b="23217"/>
            <a:stretch/>
          </p:blipFill>
          <p:spPr>
            <a:xfrm>
              <a:off x="7623831" y="4441976"/>
              <a:ext cx="996271" cy="457201"/>
            </a:xfrm>
            <a:prstGeom prst="rect">
              <a:avLst/>
            </a:prstGeom>
          </p:spPr>
        </p:pic>
        <p:pic>
          <p:nvPicPr>
            <p:cNvPr id="15" name="Picture 14" descr="Icon&#10;&#10;Description automatically generated">
              <a:extLst>
                <a:ext uri="{FF2B5EF4-FFF2-40B4-BE49-F238E27FC236}">
                  <a16:creationId xmlns:a16="http://schemas.microsoft.com/office/drawing/2014/main" id="{F89A504F-0FD0-4D09-84DB-5288ABEF38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3003" y="4279301"/>
              <a:ext cx="508657" cy="782549"/>
            </a:xfrm>
            <a:prstGeom prst="rect">
              <a:avLst/>
            </a:prstGeom>
          </p:spPr>
        </p:pic>
      </p:grpSp>
      <p:sp>
        <p:nvSpPr>
          <p:cNvPr id="17" name="object 2">
            <a:extLst>
              <a:ext uri="{FF2B5EF4-FFF2-40B4-BE49-F238E27FC236}">
                <a16:creationId xmlns:a16="http://schemas.microsoft.com/office/drawing/2014/main" id="{ABD8C4FC-2EFC-49F7-B4FE-D5F278209D7F}"/>
              </a:ext>
            </a:extLst>
          </p:cNvPr>
          <p:cNvSpPr txBox="1">
            <a:spLocks/>
          </p:cNvSpPr>
          <p:nvPr/>
        </p:nvSpPr>
        <p:spPr>
          <a:xfrm>
            <a:off x="381000" y="372321"/>
            <a:ext cx="4596612" cy="382156"/>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2400" b="1" kern="0" spc="-25" dirty="0">
                <a:solidFill>
                  <a:srgbClr val="001848"/>
                </a:solidFill>
                <a:latin typeface="Century Gothic" panose="020B0502020202020204" pitchFamily="34" charset="0"/>
                <a:ea typeface="Cambria" panose="02040503050406030204" pitchFamily="18" charset="0"/>
                <a:cs typeface="Angsana New" panose="02020603050405020304" pitchFamily="18" charset="-34"/>
              </a:rPr>
              <a:t>Addressing ACEs in New Jersey</a:t>
            </a:r>
            <a:endParaRPr lang="en-US" sz="2400" i="1" kern="0" spc="-20" dirty="0">
              <a:solidFill>
                <a:srgbClr val="001848"/>
              </a:solidFill>
              <a:latin typeface="Century Gothic" panose="020B0502020202020204" pitchFamily="34" charset="0"/>
              <a:ea typeface="Cambria" panose="02040503050406030204" pitchFamily="18" charset="0"/>
              <a:cs typeface="Angsana New" panose="02020603050405020304" pitchFamily="18" charset="-34"/>
            </a:endParaRPr>
          </a:p>
        </p:txBody>
      </p:sp>
      <p:sp>
        <p:nvSpPr>
          <p:cNvPr id="11" name="object 2">
            <a:extLst>
              <a:ext uri="{FF2B5EF4-FFF2-40B4-BE49-F238E27FC236}">
                <a16:creationId xmlns:a16="http://schemas.microsoft.com/office/drawing/2014/main" id="{CEE72EE5-305D-48F6-B2E4-5C61FE564248}"/>
              </a:ext>
            </a:extLst>
          </p:cNvPr>
          <p:cNvSpPr txBox="1">
            <a:spLocks/>
          </p:cNvSpPr>
          <p:nvPr/>
        </p:nvSpPr>
        <p:spPr>
          <a:xfrm>
            <a:off x="381000" y="1034450"/>
            <a:ext cx="4596612" cy="3213700"/>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pPr>
              <a:lnSpc>
                <a:spcPct val="100000"/>
              </a:lnSpc>
            </a:pPr>
            <a:r>
              <a:rPr lang="en-US" sz="1300" dirty="0">
                <a:solidFill>
                  <a:srgbClr val="001848"/>
                </a:solidFill>
                <a:latin typeface="Century Gothic" panose="020B0502020202020204" pitchFamily="34" charset="0"/>
              </a:rPr>
              <a:t>Key Statewide Activities to Date</a:t>
            </a:r>
            <a:br>
              <a:rPr lang="en-US" sz="1300" dirty="0">
                <a:solidFill>
                  <a:srgbClr val="001848"/>
                </a:solidFill>
                <a:latin typeface="Century Gothic" panose="020B0502020202020204" pitchFamily="34" charset="0"/>
              </a:rPr>
            </a:br>
            <a:endParaRPr lang="en-US" sz="1300" dirty="0">
              <a:solidFill>
                <a:srgbClr val="001848"/>
              </a:solidFill>
              <a:latin typeface="Century Gothic" panose="020B0502020202020204" pitchFamily="34" charset="0"/>
            </a:endParaRPr>
          </a:p>
          <a:p>
            <a:pPr marL="365760" lvl="1" indent="-182880">
              <a:lnSpc>
                <a:spcPct val="100000"/>
              </a:lnSpc>
              <a:buFont typeface="Wingdings" panose="05000000000000000000" pitchFamily="2" charset="2"/>
              <a:buChar char="§"/>
            </a:pPr>
            <a:r>
              <a:rPr lang="en-US" sz="1300" dirty="0">
                <a:solidFill>
                  <a:srgbClr val="001848"/>
                </a:solidFill>
                <a:latin typeface="Century Gothic" panose="020B0502020202020204" pitchFamily="34" charset="0"/>
              </a:rPr>
              <a:t>The New Jersey Department of Children and Families (DCF) released the </a:t>
            </a:r>
            <a:r>
              <a:rPr lang="en-US" sz="1300" b="1" dirty="0">
                <a:solidFill>
                  <a:srgbClr val="001848"/>
                </a:solidFill>
                <a:latin typeface="Century Gothic" panose="020B0502020202020204" pitchFamily="34" charset="0"/>
              </a:rPr>
              <a:t>NJ ACEs Statewide Action Plan </a:t>
            </a:r>
            <a:r>
              <a:rPr lang="en-US" sz="1300" dirty="0">
                <a:solidFill>
                  <a:srgbClr val="001848"/>
                </a:solidFill>
                <a:latin typeface="Century Gothic" panose="020B0502020202020204" pitchFamily="34" charset="0"/>
              </a:rPr>
              <a:t>in February 2021 detailing a path toward making New Jersey a trauma-informed/healing centered state</a:t>
            </a:r>
            <a:br>
              <a:rPr lang="en-US" sz="1300" dirty="0">
                <a:solidFill>
                  <a:srgbClr val="001848"/>
                </a:solidFill>
                <a:latin typeface="Century Gothic" panose="020B0502020202020204" pitchFamily="34" charset="0"/>
              </a:rPr>
            </a:br>
            <a:endParaRPr lang="en-US" sz="1300" dirty="0">
              <a:solidFill>
                <a:srgbClr val="001848"/>
              </a:solidFill>
              <a:latin typeface="Century Gothic" panose="020B0502020202020204" pitchFamily="34" charset="0"/>
            </a:endParaRPr>
          </a:p>
          <a:p>
            <a:pPr marL="365760" lvl="1" indent="-182880">
              <a:lnSpc>
                <a:spcPct val="100000"/>
              </a:lnSpc>
              <a:buFont typeface="Wingdings" panose="05000000000000000000" pitchFamily="2" charset="2"/>
              <a:buChar char="§"/>
            </a:pPr>
            <a:r>
              <a:rPr lang="en-US" sz="1300" dirty="0">
                <a:solidFill>
                  <a:srgbClr val="001848"/>
                </a:solidFill>
                <a:latin typeface="Century Gothic" panose="020B0502020202020204" pitchFamily="34" charset="0"/>
              </a:rPr>
              <a:t>The NJ ACEs Collaborative created the </a:t>
            </a:r>
            <a:r>
              <a:rPr lang="en-US" sz="1300" b="1" dirty="0">
                <a:solidFill>
                  <a:srgbClr val="001848"/>
                </a:solidFill>
                <a:latin typeface="Century Gothic" panose="020B0502020202020204" pitchFamily="34" charset="0"/>
              </a:rPr>
              <a:t>NJ Resiliency Coalition Community </a:t>
            </a:r>
            <a:r>
              <a:rPr lang="en-US" sz="1300" dirty="0">
                <a:solidFill>
                  <a:srgbClr val="001848"/>
                </a:solidFill>
                <a:latin typeface="Century Gothic" panose="020B0502020202020204" pitchFamily="34" charset="0"/>
              </a:rPr>
              <a:t>as an active virtual learning center that convenes people living and working in the state around solutions for preventing ACEs</a:t>
            </a:r>
            <a:br>
              <a:rPr lang="en-US" sz="1300" dirty="0">
                <a:solidFill>
                  <a:srgbClr val="001848"/>
                </a:solidFill>
                <a:latin typeface="Century Gothic" panose="020B0502020202020204" pitchFamily="34" charset="0"/>
              </a:rPr>
            </a:br>
            <a:endParaRPr lang="en-US" sz="1300" dirty="0">
              <a:solidFill>
                <a:srgbClr val="001848"/>
              </a:solidFill>
              <a:latin typeface="Century Gothic" panose="020B0502020202020204" pitchFamily="34" charset="0"/>
            </a:endParaRPr>
          </a:p>
          <a:p>
            <a:pPr marL="365760" lvl="1" indent="-182880">
              <a:lnSpc>
                <a:spcPct val="100000"/>
              </a:lnSpc>
              <a:buFont typeface="Wingdings" panose="05000000000000000000" pitchFamily="2" charset="2"/>
              <a:buChar char="§"/>
            </a:pPr>
            <a:r>
              <a:rPr lang="en-US" sz="1300" dirty="0">
                <a:solidFill>
                  <a:srgbClr val="001848"/>
                </a:solidFill>
                <a:latin typeface="Century Gothic" panose="020B0502020202020204" pitchFamily="34" charset="0"/>
              </a:rPr>
              <a:t>The NJ Office of the Attorney General issued a statewide </a:t>
            </a:r>
            <a:r>
              <a:rPr lang="en-US" sz="1300" b="1" dirty="0">
                <a:solidFill>
                  <a:srgbClr val="001848"/>
                </a:solidFill>
                <a:latin typeface="Century Gothic" panose="020B0502020202020204" pitchFamily="34" charset="0"/>
              </a:rPr>
              <a:t>Handle With Care (HWC)</a:t>
            </a:r>
            <a:r>
              <a:rPr lang="en-US" sz="1300" dirty="0">
                <a:solidFill>
                  <a:srgbClr val="001848"/>
                </a:solidFill>
                <a:latin typeface="Century Gothic" panose="020B0502020202020204" pitchFamily="34" charset="0"/>
              </a:rPr>
              <a:t> program promoting partnerships between schools and law enforcement to help children facing trauma</a:t>
            </a:r>
            <a:endParaRPr lang="en-US" sz="1300" i="1" kern="0" spc="-20" dirty="0">
              <a:solidFill>
                <a:srgbClr val="001848"/>
              </a:solidFill>
              <a:latin typeface="Century Gothic" panose="020B0502020202020204" pitchFamily="34" charset="0"/>
              <a:ea typeface="Cambria" panose="02040503050406030204" pitchFamily="18" charset="0"/>
              <a:cs typeface="Angsana New" panose="02020603050405020304" pitchFamily="18" charset="-34"/>
            </a:endParaRPr>
          </a:p>
        </p:txBody>
      </p:sp>
      <p:pic>
        <p:nvPicPr>
          <p:cNvPr id="19" name="Picture 18">
            <a:extLst>
              <a:ext uri="{FF2B5EF4-FFF2-40B4-BE49-F238E27FC236}">
                <a16:creationId xmlns:a16="http://schemas.microsoft.com/office/drawing/2014/main" id="{B9043BE9-ED54-44D0-84B4-9D649CD4B415}"/>
              </a:ext>
            </a:extLst>
          </p:cNvPr>
          <p:cNvPicPr>
            <a:picLocks noChangeAspect="1"/>
          </p:cNvPicPr>
          <p:nvPr/>
        </p:nvPicPr>
        <p:blipFill rotWithShape="1">
          <a:blip r:embed="rId4"/>
          <a:srcRect l="11084" t="12889" r="40000" b="5482"/>
          <a:stretch/>
        </p:blipFill>
        <p:spPr>
          <a:xfrm>
            <a:off x="6785934" y="2925717"/>
            <a:ext cx="1752600" cy="1779633"/>
          </a:xfrm>
          <a:prstGeom prst="rect">
            <a:avLst/>
          </a:prstGeom>
          <a:noFill/>
          <a:ln>
            <a:solidFill>
              <a:schemeClr val="bg2"/>
            </a:solidFill>
          </a:ln>
          <a:effectLst>
            <a:outerShdw blurRad="50800" dist="38100" dir="2700000" algn="tl" rotWithShape="0">
              <a:prstClr val="black">
                <a:alpha val="40000"/>
              </a:prstClr>
            </a:outerShdw>
          </a:effectLst>
        </p:spPr>
      </p:pic>
      <p:pic>
        <p:nvPicPr>
          <p:cNvPr id="20" name="Picture 4" descr="NJ ACES STATEWIDE ACTION PLAN">
            <a:extLst>
              <a:ext uri="{FF2B5EF4-FFF2-40B4-BE49-F238E27FC236}">
                <a16:creationId xmlns:a16="http://schemas.microsoft.com/office/drawing/2014/main" id="{0729D9D5-321E-4E72-91E1-4D847084C1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3934" y="514350"/>
            <a:ext cx="1752600" cy="2268593"/>
          </a:xfrm>
          <a:prstGeom prst="rect">
            <a:avLst/>
          </a:prstGeom>
          <a:noFill/>
          <a:ln>
            <a:solidFill>
              <a:schemeClr val="bg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141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3A3981-00C1-4CAC-AF21-61596BDCB0C9}"/>
              </a:ext>
            </a:extLst>
          </p:cNvPr>
          <p:cNvSpPr/>
          <p:nvPr/>
        </p:nvSpPr>
        <p:spPr>
          <a:xfrm>
            <a:off x="0" y="0"/>
            <a:ext cx="5486400" cy="5143500"/>
          </a:xfrm>
          <a:prstGeom prst="rect">
            <a:avLst/>
          </a:prstGeom>
          <a:solidFill>
            <a:srgbClr val="DDBC5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6CAD0EC-D856-47B6-83FA-69A9A3861D56}"/>
              </a:ext>
            </a:extLst>
          </p:cNvPr>
          <p:cNvGrpSpPr/>
          <p:nvPr/>
        </p:nvGrpSpPr>
        <p:grpSpPr>
          <a:xfrm>
            <a:off x="3886200" y="4468691"/>
            <a:ext cx="1091412" cy="619876"/>
            <a:chOff x="7623831" y="4279301"/>
            <a:chExt cx="1377829" cy="782549"/>
          </a:xfrm>
        </p:grpSpPr>
        <p:sp>
          <p:nvSpPr>
            <p:cNvPr id="13" name="Rectangle 12">
              <a:extLst>
                <a:ext uri="{FF2B5EF4-FFF2-40B4-BE49-F238E27FC236}">
                  <a16:creationId xmlns:a16="http://schemas.microsoft.com/office/drawing/2014/main" id="{86821180-D997-478C-A32E-318EC80D654F}"/>
                </a:ext>
              </a:extLst>
            </p:cNvPr>
            <p:cNvSpPr/>
            <p:nvPr/>
          </p:nvSpPr>
          <p:spPr>
            <a:xfrm>
              <a:off x="8543902" y="4441976"/>
              <a:ext cx="170447" cy="457201"/>
            </a:xfrm>
            <a:prstGeom prst="rect">
              <a:avLst/>
            </a:prstGeom>
            <a:solidFill>
              <a:srgbClr val="05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Graphical user interface&#10;&#10;Description automatically generated">
              <a:extLst>
                <a:ext uri="{FF2B5EF4-FFF2-40B4-BE49-F238E27FC236}">
                  <a16:creationId xmlns:a16="http://schemas.microsoft.com/office/drawing/2014/main" id="{AC12BAF8-8A59-446A-B621-E5EC6B3AFD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236" t="22572" r="-1739" b="23217"/>
            <a:stretch/>
          </p:blipFill>
          <p:spPr>
            <a:xfrm>
              <a:off x="7623831" y="4441976"/>
              <a:ext cx="996271" cy="457201"/>
            </a:xfrm>
            <a:prstGeom prst="rect">
              <a:avLst/>
            </a:prstGeom>
          </p:spPr>
        </p:pic>
        <p:pic>
          <p:nvPicPr>
            <p:cNvPr id="15" name="Picture 14" descr="Icon&#10;&#10;Description automatically generated">
              <a:extLst>
                <a:ext uri="{FF2B5EF4-FFF2-40B4-BE49-F238E27FC236}">
                  <a16:creationId xmlns:a16="http://schemas.microsoft.com/office/drawing/2014/main" id="{F89A504F-0FD0-4D09-84DB-5288ABEF38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3003" y="4279301"/>
              <a:ext cx="508657" cy="782549"/>
            </a:xfrm>
            <a:prstGeom prst="rect">
              <a:avLst/>
            </a:prstGeom>
          </p:spPr>
        </p:pic>
      </p:grpSp>
      <p:sp>
        <p:nvSpPr>
          <p:cNvPr id="17" name="object 2">
            <a:extLst>
              <a:ext uri="{FF2B5EF4-FFF2-40B4-BE49-F238E27FC236}">
                <a16:creationId xmlns:a16="http://schemas.microsoft.com/office/drawing/2014/main" id="{ABD8C4FC-2EFC-49F7-B4FE-D5F278209D7F}"/>
              </a:ext>
            </a:extLst>
          </p:cNvPr>
          <p:cNvSpPr txBox="1">
            <a:spLocks/>
          </p:cNvSpPr>
          <p:nvPr/>
        </p:nvSpPr>
        <p:spPr>
          <a:xfrm>
            <a:off x="381000" y="1035095"/>
            <a:ext cx="4596612" cy="382156"/>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2400" b="1" kern="0" spc="-25" dirty="0">
                <a:solidFill>
                  <a:srgbClr val="001848"/>
                </a:solidFill>
                <a:latin typeface="Century Gothic" panose="020B0502020202020204" pitchFamily="34" charset="0"/>
                <a:ea typeface="Cambria" panose="02040503050406030204" pitchFamily="18" charset="0"/>
                <a:cs typeface="Angsana New" panose="02020603050405020304" pitchFamily="18" charset="-34"/>
              </a:rPr>
              <a:t>Addressing ACEs in New Jersey</a:t>
            </a:r>
            <a:endParaRPr lang="en-US" sz="2400" i="1" kern="0" spc="-20" dirty="0">
              <a:solidFill>
                <a:srgbClr val="001848"/>
              </a:solidFill>
              <a:latin typeface="Century Gothic" panose="020B0502020202020204" pitchFamily="34" charset="0"/>
              <a:ea typeface="Cambria" panose="02040503050406030204" pitchFamily="18" charset="0"/>
              <a:cs typeface="Angsana New" panose="02020603050405020304" pitchFamily="18" charset="-34"/>
            </a:endParaRPr>
          </a:p>
        </p:txBody>
      </p:sp>
      <p:sp>
        <p:nvSpPr>
          <p:cNvPr id="11" name="object 2">
            <a:extLst>
              <a:ext uri="{FF2B5EF4-FFF2-40B4-BE49-F238E27FC236}">
                <a16:creationId xmlns:a16="http://schemas.microsoft.com/office/drawing/2014/main" id="{CEE72EE5-305D-48F6-B2E4-5C61FE564248}"/>
              </a:ext>
            </a:extLst>
          </p:cNvPr>
          <p:cNvSpPr txBox="1">
            <a:spLocks/>
          </p:cNvSpPr>
          <p:nvPr/>
        </p:nvSpPr>
        <p:spPr>
          <a:xfrm>
            <a:off x="381000" y="1697224"/>
            <a:ext cx="4596612" cy="1736373"/>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pPr algn="ctr">
              <a:lnSpc>
                <a:spcPct val="100000"/>
              </a:lnSpc>
            </a:pPr>
            <a:r>
              <a:rPr lang="en-US" sz="1600" dirty="0">
                <a:solidFill>
                  <a:srgbClr val="001848"/>
                </a:solidFill>
                <a:latin typeface="Century Gothic" panose="020B0502020202020204" pitchFamily="34" charset="0"/>
              </a:rPr>
              <a:t>The Actions 4 ACEs campaign is an initiative guided by the New Jersey ACEs Collaborative, </a:t>
            </a:r>
            <a:br>
              <a:rPr lang="en-US" sz="1600" dirty="0">
                <a:solidFill>
                  <a:srgbClr val="001848"/>
                </a:solidFill>
                <a:latin typeface="Century Gothic" panose="020B0502020202020204" pitchFamily="34" charset="0"/>
              </a:rPr>
            </a:br>
            <a:r>
              <a:rPr lang="en-US" sz="1600" dirty="0">
                <a:solidFill>
                  <a:srgbClr val="001848"/>
                </a:solidFill>
                <a:latin typeface="Century Gothic" panose="020B0502020202020204" pitchFamily="34" charset="0"/>
              </a:rPr>
              <a:t>a public-private partnership consisting of </a:t>
            </a:r>
            <a:br>
              <a:rPr lang="en-US" sz="1600" dirty="0">
                <a:solidFill>
                  <a:srgbClr val="001848"/>
                </a:solidFill>
                <a:latin typeface="Century Gothic" panose="020B0502020202020204" pitchFamily="34" charset="0"/>
              </a:rPr>
            </a:br>
            <a:r>
              <a:rPr lang="en-US" sz="1600" dirty="0">
                <a:solidFill>
                  <a:srgbClr val="001848"/>
                </a:solidFill>
                <a:latin typeface="Century Gothic" panose="020B0502020202020204" pitchFamily="34" charset="0"/>
              </a:rPr>
              <a:t>The Burke Foundation, The Nicholson Foundation, The </a:t>
            </a:r>
            <a:r>
              <a:rPr lang="en-US" sz="1600" dirty="0" err="1">
                <a:solidFill>
                  <a:srgbClr val="001848"/>
                </a:solidFill>
                <a:latin typeface="Century Gothic" panose="020B0502020202020204" pitchFamily="34" charset="0"/>
              </a:rPr>
              <a:t>Turrell</a:t>
            </a:r>
            <a:r>
              <a:rPr lang="en-US" sz="1600" dirty="0">
                <a:solidFill>
                  <a:srgbClr val="001848"/>
                </a:solidFill>
                <a:latin typeface="Century Gothic" panose="020B0502020202020204" pitchFamily="34" charset="0"/>
              </a:rPr>
              <a:t> Fund, The New Jersey Department of Children and Families and </a:t>
            </a:r>
            <a:br>
              <a:rPr lang="en-US" sz="1600" dirty="0">
                <a:solidFill>
                  <a:srgbClr val="001848"/>
                </a:solidFill>
                <a:latin typeface="Century Gothic" panose="020B0502020202020204" pitchFamily="34" charset="0"/>
              </a:rPr>
            </a:br>
            <a:r>
              <a:rPr lang="en-US" sz="1600" dirty="0">
                <a:solidFill>
                  <a:srgbClr val="001848"/>
                </a:solidFill>
                <a:latin typeface="Century Gothic" panose="020B0502020202020204" pitchFamily="34" charset="0"/>
              </a:rPr>
              <a:t>The New Jersey Office of Resilience</a:t>
            </a:r>
          </a:p>
        </p:txBody>
      </p:sp>
      <p:pic>
        <p:nvPicPr>
          <p:cNvPr id="16" name="Picture 8" descr="Turrell Fund | LinkedIn">
            <a:extLst>
              <a:ext uri="{FF2B5EF4-FFF2-40B4-BE49-F238E27FC236}">
                <a16:creationId xmlns:a16="http://schemas.microsoft.com/office/drawing/2014/main" id="{16BB478C-851A-4E8E-9AD0-E645307B8C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1739" b="30249"/>
          <a:stretch/>
        </p:blipFill>
        <p:spPr bwMode="auto">
          <a:xfrm>
            <a:off x="6328347" y="2082583"/>
            <a:ext cx="2088698" cy="79396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The Burke Foundation – Working to transform birth to early childhood  systems in New Jersey">
            <a:extLst>
              <a:ext uri="{FF2B5EF4-FFF2-40B4-BE49-F238E27FC236}">
                <a16:creationId xmlns:a16="http://schemas.microsoft.com/office/drawing/2014/main" id="{87CB16D6-466F-46B9-BAB5-7E981BD806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8776" y="1352550"/>
            <a:ext cx="1767841" cy="548472"/>
          </a:xfrm>
          <a:prstGeom prst="rect">
            <a:avLst/>
          </a:prstGeom>
          <a:noFill/>
          <a:extLst>
            <a:ext uri="{909E8E84-426E-40DD-AFC4-6F175D3DCCD1}">
              <a14:hiddenFill xmlns:a14="http://schemas.microsoft.com/office/drawing/2010/main">
                <a:solidFill>
                  <a:srgbClr val="FFFFFF"/>
                </a:solidFill>
              </a14:hiddenFill>
            </a:ext>
          </a:extLst>
        </p:spPr>
      </p:pic>
      <p:pic>
        <p:nvPicPr>
          <p:cNvPr id="22" name="Graphic 21">
            <a:extLst>
              <a:ext uri="{FF2B5EF4-FFF2-40B4-BE49-F238E27FC236}">
                <a16:creationId xmlns:a16="http://schemas.microsoft.com/office/drawing/2014/main" id="{351A3673-E77A-4F04-BA91-F5C8818308B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8776" y="514350"/>
            <a:ext cx="1780286" cy="548472"/>
          </a:xfrm>
          <a:prstGeom prst="rect">
            <a:avLst/>
          </a:prstGeom>
        </p:spPr>
      </p:pic>
      <p:pic>
        <p:nvPicPr>
          <p:cNvPr id="23" name="Picture 22">
            <a:extLst>
              <a:ext uri="{FF2B5EF4-FFF2-40B4-BE49-F238E27FC236}">
                <a16:creationId xmlns:a16="http://schemas.microsoft.com/office/drawing/2014/main" id="{B6583643-203D-4959-AEA7-C1741BE0015B}"/>
              </a:ext>
            </a:extLst>
          </p:cNvPr>
          <p:cNvPicPr>
            <a:picLocks noChangeAspect="1"/>
          </p:cNvPicPr>
          <p:nvPr/>
        </p:nvPicPr>
        <p:blipFill>
          <a:blip r:embed="rId8"/>
          <a:stretch>
            <a:fillRect/>
          </a:stretch>
        </p:blipFill>
        <p:spPr>
          <a:xfrm>
            <a:off x="6488776" y="2952750"/>
            <a:ext cx="1853055" cy="564340"/>
          </a:xfrm>
          <a:prstGeom prst="rect">
            <a:avLst/>
          </a:prstGeom>
        </p:spPr>
      </p:pic>
      <p:pic>
        <p:nvPicPr>
          <p:cNvPr id="24" name="Picture 23" descr="Logo&#10;&#10;Description automatically generated">
            <a:extLst>
              <a:ext uri="{FF2B5EF4-FFF2-40B4-BE49-F238E27FC236}">
                <a16:creationId xmlns:a16="http://schemas.microsoft.com/office/drawing/2014/main" id="{3E508461-7713-4C9C-B8D7-46E1B1BCF80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96104" y="4326347"/>
            <a:ext cx="578405" cy="578405"/>
          </a:xfrm>
          <a:prstGeom prst="rect">
            <a:avLst/>
          </a:prstGeom>
        </p:spPr>
      </p:pic>
      <p:pic>
        <p:nvPicPr>
          <p:cNvPr id="4" name="Picture 3">
            <a:extLst>
              <a:ext uri="{FF2B5EF4-FFF2-40B4-BE49-F238E27FC236}">
                <a16:creationId xmlns:a16="http://schemas.microsoft.com/office/drawing/2014/main" id="{E48C0446-D848-4F65-B9F5-EA39948A9FA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10042" y="3702994"/>
            <a:ext cx="1780286" cy="365398"/>
          </a:xfrm>
          <a:prstGeom prst="rect">
            <a:avLst/>
          </a:prstGeom>
        </p:spPr>
      </p:pic>
      <p:cxnSp>
        <p:nvCxnSpPr>
          <p:cNvPr id="26" name="Straight Connector 25">
            <a:extLst>
              <a:ext uri="{FF2B5EF4-FFF2-40B4-BE49-F238E27FC236}">
                <a16:creationId xmlns:a16="http://schemas.microsoft.com/office/drawing/2014/main" id="{D309900B-3930-41EC-BBA3-7753A43C7F8B}"/>
              </a:ext>
            </a:extLst>
          </p:cNvPr>
          <p:cNvCxnSpPr>
            <a:cxnSpLocks/>
          </p:cNvCxnSpPr>
          <p:nvPr/>
        </p:nvCxnSpPr>
        <p:spPr>
          <a:xfrm>
            <a:off x="381000" y="3638550"/>
            <a:ext cx="4724400" cy="0"/>
          </a:xfrm>
          <a:prstGeom prst="line">
            <a:avLst/>
          </a:prstGeom>
          <a:ln w="12700">
            <a:solidFill>
              <a:srgbClr val="0018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264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6CAD0EC-D856-47B6-83FA-69A9A3861D56}"/>
              </a:ext>
            </a:extLst>
          </p:cNvPr>
          <p:cNvGrpSpPr/>
          <p:nvPr/>
        </p:nvGrpSpPr>
        <p:grpSpPr>
          <a:xfrm>
            <a:off x="3886200" y="4468691"/>
            <a:ext cx="1091412" cy="619876"/>
            <a:chOff x="7623831" y="4279301"/>
            <a:chExt cx="1377829" cy="782549"/>
          </a:xfrm>
        </p:grpSpPr>
        <p:sp>
          <p:nvSpPr>
            <p:cNvPr id="13" name="Rectangle 12">
              <a:extLst>
                <a:ext uri="{FF2B5EF4-FFF2-40B4-BE49-F238E27FC236}">
                  <a16:creationId xmlns:a16="http://schemas.microsoft.com/office/drawing/2014/main" id="{86821180-D997-478C-A32E-318EC80D654F}"/>
                </a:ext>
              </a:extLst>
            </p:cNvPr>
            <p:cNvSpPr/>
            <p:nvPr/>
          </p:nvSpPr>
          <p:spPr>
            <a:xfrm>
              <a:off x="8543902" y="4441976"/>
              <a:ext cx="170447" cy="457201"/>
            </a:xfrm>
            <a:prstGeom prst="rect">
              <a:avLst/>
            </a:prstGeom>
            <a:solidFill>
              <a:srgbClr val="05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Graphical user interface&#10;&#10;Description automatically generated">
              <a:extLst>
                <a:ext uri="{FF2B5EF4-FFF2-40B4-BE49-F238E27FC236}">
                  <a16:creationId xmlns:a16="http://schemas.microsoft.com/office/drawing/2014/main" id="{AC12BAF8-8A59-446A-B621-E5EC6B3AFD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236" t="22572" r="-1739" b="23217"/>
            <a:stretch/>
          </p:blipFill>
          <p:spPr>
            <a:xfrm>
              <a:off x="7623831" y="4441976"/>
              <a:ext cx="996271" cy="457201"/>
            </a:xfrm>
            <a:prstGeom prst="rect">
              <a:avLst/>
            </a:prstGeom>
          </p:spPr>
        </p:pic>
        <p:pic>
          <p:nvPicPr>
            <p:cNvPr id="15" name="Picture 14" descr="Icon&#10;&#10;Description automatically generated">
              <a:extLst>
                <a:ext uri="{FF2B5EF4-FFF2-40B4-BE49-F238E27FC236}">
                  <a16:creationId xmlns:a16="http://schemas.microsoft.com/office/drawing/2014/main" id="{F89A504F-0FD0-4D09-84DB-5288ABEF38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3003" y="4279301"/>
              <a:ext cx="508657" cy="782549"/>
            </a:xfrm>
            <a:prstGeom prst="rect">
              <a:avLst/>
            </a:prstGeom>
          </p:spPr>
        </p:pic>
      </p:grpSp>
      <p:sp>
        <p:nvSpPr>
          <p:cNvPr id="17" name="object 2">
            <a:extLst>
              <a:ext uri="{FF2B5EF4-FFF2-40B4-BE49-F238E27FC236}">
                <a16:creationId xmlns:a16="http://schemas.microsoft.com/office/drawing/2014/main" id="{ABD8C4FC-2EFC-49F7-B4FE-D5F278209D7F}"/>
              </a:ext>
            </a:extLst>
          </p:cNvPr>
          <p:cNvSpPr txBox="1">
            <a:spLocks/>
          </p:cNvSpPr>
          <p:nvPr/>
        </p:nvSpPr>
        <p:spPr>
          <a:xfrm>
            <a:off x="381000" y="446814"/>
            <a:ext cx="4596612" cy="382156"/>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2400" b="1" kern="0" spc="-25" dirty="0">
                <a:solidFill>
                  <a:srgbClr val="001848"/>
                </a:solidFill>
                <a:latin typeface="Century Gothic" panose="020B0502020202020204" pitchFamily="34" charset="0"/>
                <a:ea typeface="Cambria" panose="02040503050406030204" pitchFamily="18" charset="0"/>
                <a:cs typeface="Angsana New" panose="02020603050405020304" pitchFamily="18" charset="-34"/>
              </a:rPr>
              <a:t>About the Campaign</a:t>
            </a:r>
            <a:endParaRPr lang="en-US" sz="2400" i="1" kern="0" spc="-20" dirty="0">
              <a:solidFill>
                <a:srgbClr val="001848"/>
              </a:solidFill>
              <a:latin typeface="Century Gothic" panose="020B0502020202020204" pitchFamily="34" charset="0"/>
              <a:ea typeface="Cambria" panose="02040503050406030204" pitchFamily="18" charset="0"/>
              <a:cs typeface="Angsana New" panose="02020603050405020304" pitchFamily="18" charset="-34"/>
            </a:endParaRPr>
          </a:p>
        </p:txBody>
      </p:sp>
      <p:sp>
        <p:nvSpPr>
          <p:cNvPr id="19" name="object 2">
            <a:extLst>
              <a:ext uri="{FF2B5EF4-FFF2-40B4-BE49-F238E27FC236}">
                <a16:creationId xmlns:a16="http://schemas.microsoft.com/office/drawing/2014/main" id="{EAF3AD73-7F71-493C-9D57-09C012D56471}"/>
              </a:ext>
            </a:extLst>
          </p:cNvPr>
          <p:cNvSpPr txBox="1">
            <a:spLocks/>
          </p:cNvSpPr>
          <p:nvPr/>
        </p:nvSpPr>
        <p:spPr>
          <a:xfrm>
            <a:off x="381000" y="1034450"/>
            <a:ext cx="4596612" cy="3013646"/>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pPr>
              <a:lnSpc>
                <a:spcPct val="100000"/>
              </a:lnSpc>
            </a:pPr>
            <a:r>
              <a:rPr lang="en-US" sz="1300" dirty="0">
                <a:solidFill>
                  <a:srgbClr val="001848"/>
                </a:solidFill>
                <a:latin typeface="Century Gothic" panose="020B0502020202020204" pitchFamily="34" charset="0"/>
              </a:rPr>
              <a:t>Actions 4 ACEs aims to increase public awareness of ACEs and encourage adoption of behaviors that can mitigate the impact ACEs can have on children, families and communities</a:t>
            </a:r>
            <a:br>
              <a:rPr lang="en-US" sz="1300" dirty="0">
                <a:solidFill>
                  <a:srgbClr val="001848"/>
                </a:solidFill>
                <a:latin typeface="Century Gothic" panose="020B0502020202020204" pitchFamily="34" charset="0"/>
              </a:rPr>
            </a:br>
            <a:endParaRPr lang="en-US" sz="1300" dirty="0">
              <a:solidFill>
                <a:srgbClr val="001848"/>
              </a:solidFill>
              <a:latin typeface="Century Gothic" panose="020B0502020202020204" pitchFamily="34" charset="0"/>
            </a:endParaRPr>
          </a:p>
          <a:p>
            <a:pPr marL="365760" indent="-182880">
              <a:lnSpc>
                <a:spcPct val="100000"/>
              </a:lnSpc>
              <a:buFont typeface="Wingdings" panose="05000000000000000000" pitchFamily="2" charset="2"/>
              <a:buChar char="§"/>
            </a:pPr>
            <a:r>
              <a:rPr lang="en-US" sz="1300" b="1" dirty="0">
                <a:solidFill>
                  <a:srgbClr val="001848"/>
                </a:solidFill>
                <a:latin typeface="Century Gothic" panose="020B0502020202020204" pitchFamily="34" charset="0"/>
              </a:rPr>
              <a:t>MISSION: </a:t>
            </a:r>
            <a:r>
              <a:rPr lang="en-US" sz="1300" dirty="0">
                <a:solidFill>
                  <a:srgbClr val="001848"/>
                </a:solidFill>
                <a:latin typeface="Century Gothic" panose="020B0502020202020204" pitchFamily="34" charset="0"/>
              </a:rPr>
              <a:t>Building resilience in children, families and communities</a:t>
            </a:r>
            <a:br>
              <a:rPr lang="en-US" sz="1300" dirty="0">
                <a:solidFill>
                  <a:srgbClr val="001848"/>
                </a:solidFill>
                <a:latin typeface="Century Gothic" panose="020B0502020202020204" pitchFamily="34" charset="0"/>
              </a:rPr>
            </a:br>
            <a:endParaRPr lang="en-US" sz="1300" dirty="0">
              <a:solidFill>
                <a:srgbClr val="001848"/>
              </a:solidFill>
              <a:latin typeface="Century Gothic" panose="020B0502020202020204" pitchFamily="34" charset="0"/>
            </a:endParaRPr>
          </a:p>
          <a:p>
            <a:pPr marL="365760" indent="-182880">
              <a:lnSpc>
                <a:spcPct val="100000"/>
              </a:lnSpc>
              <a:buFont typeface="Wingdings" panose="05000000000000000000" pitchFamily="2" charset="2"/>
              <a:buChar char="§"/>
            </a:pPr>
            <a:r>
              <a:rPr lang="en-US" sz="1300" b="1" dirty="0">
                <a:solidFill>
                  <a:srgbClr val="001848"/>
                </a:solidFill>
                <a:latin typeface="Century Gothic" panose="020B0502020202020204" pitchFamily="34" charset="0"/>
              </a:rPr>
              <a:t>VISION: </a:t>
            </a:r>
            <a:r>
              <a:rPr lang="en-US" sz="1300" dirty="0">
                <a:solidFill>
                  <a:srgbClr val="001848"/>
                </a:solidFill>
                <a:latin typeface="Century Gothic" panose="020B0502020202020204" pitchFamily="34" charset="0"/>
              </a:rPr>
              <a:t>To make New Jersey a trauma-informed, healing-centered state – a place where children and families can thrive</a:t>
            </a:r>
            <a:br>
              <a:rPr lang="en-US" sz="1300" dirty="0">
                <a:solidFill>
                  <a:srgbClr val="001848"/>
                </a:solidFill>
                <a:latin typeface="Century Gothic" panose="020B0502020202020204" pitchFamily="34" charset="0"/>
              </a:rPr>
            </a:br>
            <a:endParaRPr lang="en-US" sz="1300" dirty="0">
              <a:solidFill>
                <a:srgbClr val="001848"/>
              </a:solidFill>
              <a:latin typeface="Century Gothic" panose="020B0502020202020204" pitchFamily="34" charset="0"/>
            </a:endParaRPr>
          </a:p>
          <a:p>
            <a:pPr marL="365760" indent="-182880">
              <a:lnSpc>
                <a:spcPct val="100000"/>
              </a:lnSpc>
              <a:buFont typeface="Wingdings" panose="05000000000000000000" pitchFamily="2" charset="2"/>
              <a:buChar char="§"/>
            </a:pPr>
            <a:r>
              <a:rPr lang="en-US" sz="1300" b="1" dirty="0">
                <a:solidFill>
                  <a:srgbClr val="001848"/>
                </a:solidFill>
                <a:latin typeface="Century Gothic" panose="020B0502020202020204" pitchFamily="34" charset="0"/>
              </a:rPr>
              <a:t>INITIAL AUDIENCE: </a:t>
            </a:r>
            <a:r>
              <a:rPr lang="en-US" sz="1300" dirty="0">
                <a:solidFill>
                  <a:srgbClr val="001848"/>
                </a:solidFill>
                <a:latin typeface="Century Gothic" panose="020B0502020202020204" pitchFamily="34" charset="0"/>
              </a:rPr>
              <a:t>Community, law enforcement and education professionals (serving grades Pre-K through 12)</a:t>
            </a:r>
          </a:p>
        </p:txBody>
      </p:sp>
      <p:pic>
        <p:nvPicPr>
          <p:cNvPr id="5" name="Picture 4">
            <a:extLst>
              <a:ext uri="{FF2B5EF4-FFF2-40B4-BE49-F238E27FC236}">
                <a16:creationId xmlns:a16="http://schemas.microsoft.com/office/drawing/2014/main" id="{405ECF86-0F13-48D8-961D-D067124EA5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156"/>
          <a:stretch/>
        </p:blipFill>
        <p:spPr>
          <a:xfrm>
            <a:off x="5486401" y="0"/>
            <a:ext cx="3657600" cy="5143500"/>
          </a:xfrm>
          <a:prstGeom prst="rect">
            <a:avLst/>
          </a:prstGeom>
        </p:spPr>
      </p:pic>
    </p:spTree>
    <p:extLst>
      <p:ext uri="{BB962C8B-B14F-4D97-AF65-F5344CB8AC3E}">
        <p14:creationId xmlns:p14="http://schemas.microsoft.com/office/powerpoint/2010/main" val="2696630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6CAD0EC-D856-47B6-83FA-69A9A3861D56}"/>
              </a:ext>
            </a:extLst>
          </p:cNvPr>
          <p:cNvGrpSpPr/>
          <p:nvPr/>
        </p:nvGrpSpPr>
        <p:grpSpPr>
          <a:xfrm>
            <a:off x="3886200" y="4468691"/>
            <a:ext cx="1091412" cy="619876"/>
            <a:chOff x="7623831" y="4279301"/>
            <a:chExt cx="1377829" cy="782549"/>
          </a:xfrm>
        </p:grpSpPr>
        <p:sp>
          <p:nvSpPr>
            <p:cNvPr id="13" name="Rectangle 12">
              <a:extLst>
                <a:ext uri="{FF2B5EF4-FFF2-40B4-BE49-F238E27FC236}">
                  <a16:creationId xmlns:a16="http://schemas.microsoft.com/office/drawing/2014/main" id="{86821180-D997-478C-A32E-318EC80D654F}"/>
                </a:ext>
              </a:extLst>
            </p:cNvPr>
            <p:cNvSpPr/>
            <p:nvPr/>
          </p:nvSpPr>
          <p:spPr>
            <a:xfrm>
              <a:off x="8543902" y="4441976"/>
              <a:ext cx="170447" cy="457201"/>
            </a:xfrm>
            <a:prstGeom prst="rect">
              <a:avLst/>
            </a:prstGeom>
            <a:solidFill>
              <a:srgbClr val="05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Graphical user interface&#10;&#10;Description automatically generated">
              <a:extLst>
                <a:ext uri="{FF2B5EF4-FFF2-40B4-BE49-F238E27FC236}">
                  <a16:creationId xmlns:a16="http://schemas.microsoft.com/office/drawing/2014/main" id="{AC12BAF8-8A59-446A-B621-E5EC6B3AFD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236" t="22572" r="-1739" b="23217"/>
            <a:stretch/>
          </p:blipFill>
          <p:spPr>
            <a:xfrm>
              <a:off x="7623831" y="4441976"/>
              <a:ext cx="996271" cy="457201"/>
            </a:xfrm>
            <a:prstGeom prst="rect">
              <a:avLst/>
            </a:prstGeom>
          </p:spPr>
        </p:pic>
        <p:pic>
          <p:nvPicPr>
            <p:cNvPr id="15" name="Picture 14" descr="Icon&#10;&#10;Description automatically generated">
              <a:extLst>
                <a:ext uri="{FF2B5EF4-FFF2-40B4-BE49-F238E27FC236}">
                  <a16:creationId xmlns:a16="http://schemas.microsoft.com/office/drawing/2014/main" id="{F89A504F-0FD0-4D09-84DB-5288ABEF38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3003" y="4279301"/>
              <a:ext cx="508657" cy="782549"/>
            </a:xfrm>
            <a:prstGeom prst="rect">
              <a:avLst/>
            </a:prstGeom>
          </p:spPr>
        </p:pic>
      </p:grpSp>
      <p:sp>
        <p:nvSpPr>
          <p:cNvPr id="17" name="object 2">
            <a:extLst>
              <a:ext uri="{FF2B5EF4-FFF2-40B4-BE49-F238E27FC236}">
                <a16:creationId xmlns:a16="http://schemas.microsoft.com/office/drawing/2014/main" id="{ABD8C4FC-2EFC-49F7-B4FE-D5F278209D7F}"/>
              </a:ext>
            </a:extLst>
          </p:cNvPr>
          <p:cNvSpPr txBox="1">
            <a:spLocks/>
          </p:cNvSpPr>
          <p:nvPr/>
        </p:nvSpPr>
        <p:spPr>
          <a:xfrm>
            <a:off x="381000" y="285750"/>
            <a:ext cx="4596612" cy="382156"/>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2400" b="1" kern="0" spc="-25" dirty="0">
                <a:solidFill>
                  <a:srgbClr val="001848"/>
                </a:solidFill>
                <a:latin typeface="Century Gothic" panose="020B0502020202020204" pitchFamily="34" charset="0"/>
                <a:ea typeface="Cambria" panose="02040503050406030204" pitchFamily="18" charset="0"/>
                <a:cs typeface="Angsana New" panose="02020603050405020304" pitchFamily="18" charset="-34"/>
              </a:rPr>
              <a:t>Goals and Objectives</a:t>
            </a:r>
            <a:endParaRPr lang="en-US" sz="2400" i="1" kern="0" spc="-20" dirty="0">
              <a:solidFill>
                <a:srgbClr val="001848"/>
              </a:solidFill>
              <a:latin typeface="Century Gothic" panose="020B0502020202020204" pitchFamily="34" charset="0"/>
              <a:ea typeface="Cambria" panose="02040503050406030204" pitchFamily="18" charset="0"/>
              <a:cs typeface="Angsana New" panose="02020603050405020304" pitchFamily="18" charset="-34"/>
            </a:endParaRPr>
          </a:p>
        </p:txBody>
      </p:sp>
      <p:sp>
        <p:nvSpPr>
          <p:cNvPr id="19" name="object 2">
            <a:extLst>
              <a:ext uri="{FF2B5EF4-FFF2-40B4-BE49-F238E27FC236}">
                <a16:creationId xmlns:a16="http://schemas.microsoft.com/office/drawing/2014/main" id="{EAF3AD73-7F71-493C-9D57-09C012D56471}"/>
              </a:ext>
            </a:extLst>
          </p:cNvPr>
          <p:cNvSpPr txBox="1">
            <a:spLocks/>
          </p:cNvSpPr>
          <p:nvPr/>
        </p:nvSpPr>
        <p:spPr>
          <a:xfrm>
            <a:off x="381000" y="813157"/>
            <a:ext cx="4596612" cy="3475310"/>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pPr>
              <a:lnSpc>
                <a:spcPct val="100000"/>
              </a:lnSpc>
            </a:pPr>
            <a:r>
              <a:rPr lang="en-US" sz="1250" b="1" dirty="0">
                <a:solidFill>
                  <a:srgbClr val="001848"/>
                </a:solidFill>
                <a:latin typeface="Century Gothic" panose="020B0502020202020204" pitchFamily="34" charset="0"/>
              </a:rPr>
              <a:t>By campaign end, educators and law enforcement officers in New Jersey will report having increased: </a:t>
            </a:r>
          </a:p>
          <a:p>
            <a:pPr marL="365760" indent="-182880">
              <a:lnSpc>
                <a:spcPct val="100000"/>
              </a:lnSpc>
              <a:buFont typeface="Wingdings" panose="05000000000000000000" pitchFamily="2" charset="2"/>
              <a:buChar char="§"/>
            </a:pPr>
            <a:r>
              <a:rPr lang="en-US" sz="1250" dirty="0">
                <a:solidFill>
                  <a:srgbClr val="001848"/>
                </a:solidFill>
                <a:latin typeface="Century Gothic" panose="020B0502020202020204" pitchFamily="34" charset="0"/>
              </a:rPr>
              <a:t>Knowledge of ACEs, including causes, prevalence and impact </a:t>
            </a:r>
          </a:p>
          <a:p>
            <a:pPr marL="365760" indent="-182880">
              <a:lnSpc>
                <a:spcPct val="100000"/>
              </a:lnSpc>
              <a:buFont typeface="Wingdings" panose="05000000000000000000" pitchFamily="2" charset="2"/>
              <a:buChar char="§"/>
            </a:pPr>
            <a:r>
              <a:rPr lang="en-US" sz="1250" dirty="0">
                <a:solidFill>
                  <a:srgbClr val="001848"/>
                </a:solidFill>
                <a:latin typeface="Century Gothic" panose="020B0502020202020204" pitchFamily="34" charset="0"/>
              </a:rPr>
              <a:t>Understanding of the benefits of addressing ACEs </a:t>
            </a:r>
          </a:p>
          <a:p>
            <a:pPr marL="365760" indent="-182880">
              <a:lnSpc>
                <a:spcPct val="100000"/>
              </a:lnSpc>
              <a:buFont typeface="Wingdings" panose="05000000000000000000" pitchFamily="2" charset="2"/>
              <a:buChar char="§"/>
            </a:pPr>
            <a:r>
              <a:rPr lang="en-US" sz="1250" dirty="0">
                <a:solidFill>
                  <a:srgbClr val="001848"/>
                </a:solidFill>
                <a:latin typeface="Century Gothic" panose="020B0502020202020204" pitchFamily="34" charset="0"/>
              </a:rPr>
              <a:t>Knowledge of how to respond in a supportive way when interacting with someone who has experienced ACEs </a:t>
            </a:r>
          </a:p>
          <a:p>
            <a:pPr marL="365760" indent="-182880">
              <a:lnSpc>
                <a:spcPct val="100000"/>
              </a:lnSpc>
              <a:buFont typeface="Wingdings" panose="05000000000000000000" pitchFamily="2" charset="2"/>
              <a:buChar char="§"/>
            </a:pPr>
            <a:r>
              <a:rPr lang="en-US" sz="1250" dirty="0">
                <a:solidFill>
                  <a:srgbClr val="001848"/>
                </a:solidFill>
                <a:latin typeface="Century Gothic" panose="020B0502020202020204" pitchFamily="34" charset="0"/>
              </a:rPr>
              <a:t>Awareness of tools, programs, and services available </a:t>
            </a:r>
            <a:br>
              <a:rPr lang="en-US" sz="1250" dirty="0">
                <a:solidFill>
                  <a:srgbClr val="001848"/>
                </a:solidFill>
                <a:latin typeface="Century Gothic" panose="020B0502020202020204" pitchFamily="34" charset="0"/>
              </a:rPr>
            </a:br>
            <a:r>
              <a:rPr lang="en-US" sz="1250" dirty="0">
                <a:solidFill>
                  <a:srgbClr val="001848"/>
                </a:solidFill>
                <a:latin typeface="Century Gothic" panose="020B0502020202020204" pitchFamily="34" charset="0"/>
              </a:rPr>
              <a:t>to help priority audiences learn more about ACEs and how to respond </a:t>
            </a:r>
            <a:br>
              <a:rPr lang="en-US" sz="1250" dirty="0">
                <a:solidFill>
                  <a:srgbClr val="001848"/>
                </a:solidFill>
                <a:latin typeface="Century Gothic" panose="020B0502020202020204" pitchFamily="34" charset="0"/>
              </a:rPr>
            </a:br>
            <a:endParaRPr lang="en-US" sz="1250" dirty="0">
              <a:solidFill>
                <a:srgbClr val="001848"/>
              </a:solidFill>
              <a:latin typeface="Century Gothic" panose="020B0502020202020204" pitchFamily="34" charset="0"/>
            </a:endParaRPr>
          </a:p>
          <a:p>
            <a:pPr>
              <a:lnSpc>
                <a:spcPct val="100000"/>
              </a:lnSpc>
            </a:pPr>
            <a:r>
              <a:rPr lang="en-US" sz="1250" b="1" dirty="0">
                <a:solidFill>
                  <a:srgbClr val="001848"/>
                </a:solidFill>
                <a:latin typeface="Century Gothic" panose="020B0502020202020204" pitchFamily="34" charset="0"/>
              </a:rPr>
              <a:t>With statewide increases in: </a:t>
            </a:r>
          </a:p>
          <a:p>
            <a:pPr marL="365760" indent="-182880">
              <a:lnSpc>
                <a:spcPct val="100000"/>
              </a:lnSpc>
              <a:buFont typeface="Wingdings" panose="05000000000000000000" pitchFamily="2" charset="2"/>
              <a:buChar char="§"/>
            </a:pPr>
            <a:r>
              <a:rPr lang="en-US" sz="1250" dirty="0">
                <a:solidFill>
                  <a:srgbClr val="001848"/>
                </a:solidFill>
                <a:latin typeface="Century Gothic" panose="020B0502020202020204" pitchFamily="34" charset="0"/>
              </a:rPr>
              <a:t>Number of people trained on ACEs, specifically among law enforcement and education professionals, specifically Handle With Care and ACE Interface  </a:t>
            </a:r>
          </a:p>
          <a:p>
            <a:pPr marL="365760" indent="-182880">
              <a:lnSpc>
                <a:spcPct val="100000"/>
              </a:lnSpc>
              <a:buFont typeface="Wingdings" panose="05000000000000000000" pitchFamily="2" charset="2"/>
              <a:buChar char="§"/>
            </a:pPr>
            <a:r>
              <a:rPr lang="en-US" sz="1250" dirty="0">
                <a:solidFill>
                  <a:srgbClr val="001848"/>
                </a:solidFill>
                <a:latin typeface="Century Gothic" panose="020B0502020202020204" pitchFamily="34" charset="0"/>
              </a:rPr>
              <a:t>Number of partnerships among education and law enforcement stakeholders to address ACEs  </a:t>
            </a:r>
          </a:p>
        </p:txBody>
      </p:sp>
      <p:pic>
        <p:nvPicPr>
          <p:cNvPr id="4" name="Picture 3" descr="A picture containing person, indoor&#10;&#10;Description automatically generated">
            <a:extLst>
              <a:ext uri="{FF2B5EF4-FFF2-40B4-BE49-F238E27FC236}">
                <a16:creationId xmlns:a16="http://schemas.microsoft.com/office/drawing/2014/main" id="{1CEF4E0C-55C3-4912-BDD0-23BCA0F0802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273" t="27528" b="4284"/>
          <a:stretch/>
        </p:blipFill>
        <p:spPr>
          <a:xfrm>
            <a:off x="5486400" y="0"/>
            <a:ext cx="3657600" cy="5143500"/>
          </a:xfrm>
          <a:prstGeom prst="rect">
            <a:avLst/>
          </a:prstGeom>
        </p:spPr>
      </p:pic>
    </p:spTree>
    <p:extLst>
      <p:ext uri="{BB962C8B-B14F-4D97-AF65-F5344CB8AC3E}">
        <p14:creationId xmlns:p14="http://schemas.microsoft.com/office/powerpoint/2010/main" val="4120487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6CAD0EC-D856-47B6-83FA-69A9A3861D56}"/>
              </a:ext>
            </a:extLst>
          </p:cNvPr>
          <p:cNvGrpSpPr/>
          <p:nvPr/>
        </p:nvGrpSpPr>
        <p:grpSpPr>
          <a:xfrm>
            <a:off x="3886200" y="4468691"/>
            <a:ext cx="1091412" cy="619876"/>
            <a:chOff x="7623831" y="4279301"/>
            <a:chExt cx="1377829" cy="782549"/>
          </a:xfrm>
        </p:grpSpPr>
        <p:sp>
          <p:nvSpPr>
            <p:cNvPr id="13" name="Rectangle 12">
              <a:extLst>
                <a:ext uri="{FF2B5EF4-FFF2-40B4-BE49-F238E27FC236}">
                  <a16:creationId xmlns:a16="http://schemas.microsoft.com/office/drawing/2014/main" id="{86821180-D997-478C-A32E-318EC80D654F}"/>
                </a:ext>
              </a:extLst>
            </p:cNvPr>
            <p:cNvSpPr/>
            <p:nvPr/>
          </p:nvSpPr>
          <p:spPr>
            <a:xfrm>
              <a:off x="8543902" y="4441976"/>
              <a:ext cx="170447" cy="457201"/>
            </a:xfrm>
            <a:prstGeom prst="rect">
              <a:avLst/>
            </a:prstGeom>
            <a:solidFill>
              <a:srgbClr val="05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Graphical user interface&#10;&#10;Description automatically generated">
              <a:extLst>
                <a:ext uri="{FF2B5EF4-FFF2-40B4-BE49-F238E27FC236}">
                  <a16:creationId xmlns:a16="http://schemas.microsoft.com/office/drawing/2014/main" id="{AC12BAF8-8A59-446A-B621-E5EC6B3AFD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236" t="22572" r="-1739" b="23217"/>
            <a:stretch/>
          </p:blipFill>
          <p:spPr>
            <a:xfrm>
              <a:off x="7623831" y="4441976"/>
              <a:ext cx="996271" cy="457201"/>
            </a:xfrm>
            <a:prstGeom prst="rect">
              <a:avLst/>
            </a:prstGeom>
          </p:spPr>
        </p:pic>
        <p:pic>
          <p:nvPicPr>
            <p:cNvPr id="15" name="Picture 14" descr="Icon&#10;&#10;Description automatically generated">
              <a:extLst>
                <a:ext uri="{FF2B5EF4-FFF2-40B4-BE49-F238E27FC236}">
                  <a16:creationId xmlns:a16="http://schemas.microsoft.com/office/drawing/2014/main" id="{F89A504F-0FD0-4D09-84DB-5288ABEF38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3003" y="4279301"/>
              <a:ext cx="508657" cy="782549"/>
            </a:xfrm>
            <a:prstGeom prst="rect">
              <a:avLst/>
            </a:prstGeom>
          </p:spPr>
        </p:pic>
      </p:grpSp>
      <p:sp>
        <p:nvSpPr>
          <p:cNvPr id="17" name="object 2">
            <a:extLst>
              <a:ext uri="{FF2B5EF4-FFF2-40B4-BE49-F238E27FC236}">
                <a16:creationId xmlns:a16="http://schemas.microsoft.com/office/drawing/2014/main" id="{ABD8C4FC-2EFC-49F7-B4FE-D5F278209D7F}"/>
              </a:ext>
            </a:extLst>
          </p:cNvPr>
          <p:cNvSpPr txBox="1">
            <a:spLocks/>
          </p:cNvSpPr>
          <p:nvPr/>
        </p:nvSpPr>
        <p:spPr>
          <a:xfrm>
            <a:off x="381000" y="590550"/>
            <a:ext cx="8229600" cy="382156"/>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pPr algn="ctr"/>
            <a:r>
              <a:rPr lang="en-US" sz="2400" b="1" kern="0" spc="-25" dirty="0">
                <a:solidFill>
                  <a:srgbClr val="001848"/>
                </a:solidFill>
                <a:latin typeface="Century Gothic" panose="020B0502020202020204" pitchFamily="34" charset="0"/>
                <a:ea typeface="Cambria" panose="02040503050406030204" pitchFamily="18" charset="0"/>
                <a:cs typeface="Angsana New" panose="02020603050405020304" pitchFamily="18" charset="-34"/>
              </a:rPr>
              <a:t>Additional Resources</a:t>
            </a:r>
            <a:endParaRPr lang="en-US" sz="2400" i="1" kern="0" spc="-20" dirty="0">
              <a:solidFill>
                <a:srgbClr val="001848"/>
              </a:solidFill>
              <a:latin typeface="Century Gothic" panose="020B0502020202020204" pitchFamily="34" charset="0"/>
              <a:ea typeface="Cambria" panose="02040503050406030204" pitchFamily="18" charset="0"/>
              <a:cs typeface="Angsana New" panose="02020603050405020304" pitchFamily="18" charset="-34"/>
            </a:endParaRPr>
          </a:p>
        </p:txBody>
      </p:sp>
      <p:sp>
        <p:nvSpPr>
          <p:cNvPr id="19" name="object 2">
            <a:extLst>
              <a:ext uri="{FF2B5EF4-FFF2-40B4-BE49-F238E27FC236}">
                <a16:creationId xmlns:a16="http://schemas.microsoft.com/office/drawing/2014/main" id="{EAF3AD73-7F71-493C-9D57-09C012D56471}"/>
              </a:ext>
            </a:extLst>
          </p:cNvPr>
          <p:cNvSpPr txBox="1">
            <a:spLocks/>
          </p:cNvSpPr>
          <p:nvPr/>
        </p:nvSpPr>
        <p:spPr>
          <a:xfrm>
            <a:off x="652611" y="1276350"/>
            <a:ext cx="7924800" cy="1982594"/>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pPr>
              <a:lnSpc>
                <a:spcPct val="100000"/>
              </a:lnSpc>
            </a:pPr>
            <a:r>
              <a:rPr lang="en-US" sz="1300" dirty="0">
                <a:solidFill>
                  <a:srgbClr val="001848"/>
                </a:solidFill>
                <a:latin typeface="Century Gothic" panose="020B0502020202020204" pitchFamily="34" charset="0"/>
              </a:rPr>
              <a:t>Visit the following sites for additional information:</a:t>
            </a:r>
          </a:p>
          <a:p>
            <a:pPr marL="365760" indent="-182880">
              <a:lnSpc>
                <a:spcPct val="100000"/>
              </a:lnSpc>
              <a:buFont typeface="Wingdings" panose="05000000000000000000" pitchFamily="2" charset="2"/>
              <a:buChar char="§"/>
            </a:pPr>
            <a:r>
              <a:rPr lang="en-US" sz="1300" b="1" dirty="0">
                <a:solidFill>
                  <a:srgbClr val="001848"/>
                </a:solidFill>
                <a:latin typeface="Century Gothic" panose="020B0502020202020204" pitchFamily="34" charset="0"/>
              </a:rPr>
              <a:t>New Jersey Resiliency Coalition Community – </a:t>
            </a:r>
            <a:r>
              <a:rPr lang="en-US" sz="1300" dirty="0">
                <a:solidFill>
                  <a:srgbClr val="001848"/>
                </a:solidFill>
                <a:latin typeface="Century Gothic" panose="020B0502020202020204" pitchFamily="34" charset="0"/>
              </a:rPr>
              <a:t>The NJ Resiliency Coalition site will help you stay connected to efforts in New Jersey to build a resilient state through community collaboration</a:t>
            </a:r>
            <a:br>
              <a:rPr lang="en-US" sz="1300" dirty="0">
                <a:solidFill>
                  <a:srgbClr val="001848"/>
                </a:solidFill>
                <a:latin typeface="Century Gothic" panose="020B0502020202020204" pitchFamily="34" charset="0"/>
              </a:rPr>
            </a:br>
            <a:r>
              <a:rPr lang="en-US" sz="1100" b="1" i="1" dirty="0">
                <a:solidFill>
                  <a:srgbClr val="001848"/>
                </a:solidFill>
                <a:latin typeface="Century Gothic" panose="020B0502020202020204" pitchFamily="34" charset="0"/>
                <a:hlinkClick r:id="rId4">
                  <a:extLst>
                    <a:ext uri="{A12FA001-AC4F-418D-AE19-62706E023703}">
                      <ahyp:hlinkClr xmlns:ahyp="http://schemas.microsoft.com/office/drawing/2018/hyperlinkcolor" val="tx"/>
                    </a:ext>
                  </a:extLst>
                </a:hlinkClick>
              </a:rPr>
              <a:t>https://www.pacesconnection.com/g/NJ-Resiliency-Coalition</a:t>
            </a:r>
            <a:r>
              <a:rPr lang="en-US" sz="1100" b="1" i="1" dirty="0">
                <a:solidFill>
                  <a:srgbClr val="001848"/>
                </a:solidFill>
                <a:latin typeface="Century Gothic" panose="020B0502020202020204" pitchFamily="34" charset="0"/>
              </a:rPr>
              <a:t> </a:t>
            </a:r>
            <a:br>
              <a:rPr lang="en-US" sz="1300" dirty="0">
                <a:solidFill>
                  <a:srgbClr val="001848"/>
                </a:solidFill>
                <a:latin typeface="Century Gothic" panose="020B0502020202020204" pitchFamily="34" charset="0"/>
              </a:rPr>
            </a:br>
            <a:endParaRPr lang="en-US" sz="1300" dirty="0">
              <a:solidFill>
                <a:srgbClr val="001848"/>
              </a:solidFill>
              <a:latin typeface="Century Gothic" panose="020B0502020202020204" pitchFamily="34" charset="0"/>
            </a:endParaRPr>
          </a:p>
          <a:p>
            <a:pPr marL="365760" indent="-182880">
              <a:lnSpc>
                <a:spcPct val="100000"/>
              </a:lnSpc>
              <a:buFont typeface="Wingdings" panose="05000000000000000000" pitchFamily="2" charset="2"/>
              <a:buChar char="§"/>
            </a:pPr>
            <a:r>
              <a:rPr lang="en-US" sz="1300" b="1" dirty="0">
                <a:solidFill>
                  <a:srgbClr val="001848"/>
                </a:solidFill>
                <a:latin typeface="Century Gothic" panose="020B0502020202020204" pitchFamily="34" charset="0"/>
              </a:rPr>
              <a:t>State of New Jersey Office of Resilience – </a:t>
            </a:r>
            <a:r>
              <a:rPr lang="en-US" sz="1300" dirty="0">
                <a:solidFill>
                  <a:srgbClr val="001848"/>
                </a:solidFill>
                <a:latin typeface="Century Gothic" panose="020B0502020202020204" pitchFamily="34" charset="0"/>
              </a:rPr>
              <a:t>As a part of the State of New Jersey Department of Children and Families (DCF), the Office of Resilience hosts, coordinates and facilitates statewide initiatives related to raising awareness of and creating opportunities to eradicate ACEs, through grassroots and community-led efforts, and support for organizations pursuing this work </a:t>
            </a:r>
            <a:r>
              <a:rPr lang="en-US" sz="1100" b="1" i="1" dirty="0">
                <a:solidFill>
                  <a:srgbClr val="001848"/>
                </a:solidFill>
                <a:latin typeface="Century Gothic" panose="020B0502020202020204" pitchFamily="34" charset="0"/>
                <a:hlinkClick r:id="rId5">
                  <a:extLst>
                    <a:ext uri="{A12FA001-AC4F-418D-AE19-62706E023703}">
                      <ahyp:hlinkClr xmlns:ahyp="http://schemas.microsoft.com/office/drawing/2018/hyperlinkcolor" val="tx"/>
                    </a:ext>
                  </a:extLst>
                </a:hlinkClick>
              </a:rPr>
              <a:t>https://www.nj.gov/dcf/resilience.html</a:t>
            </a:r>
            <a:r>
              <a:rPr lang="en-US" sz="1100" b="1" i="1" dirty="0">
                <a:solidFill>
                  <a:srgbClr val="001848"/>
                </a:solidFill>
                <a:latin typeface="Century Gothic" panose="020B0502020202020204" pitchFamily="34" charset="0"/>
              </a:rPr>
              <a:t>  </a:t>
            </a:r>
          </a:p>
        </p:txBody>
      </p:sp>
    </p:spTree>
    <p:extLst>
      <p:ext uri="{BB962C8B-B14F-4D97-AF65-F5344CB8AC3E}">
        <p14:creationId xmlns:p14="http://schemas.microsoft.com/office/powerpoint/2010/main" val="1557416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D5EEBEA-BD52-4CA3-8B2A-267E438FDDC7}"/>
              </a:ext>
            </a:extLst>
          </p:cNvPr>
          <p:cNvGrpSpPr/>
          <p:nvPr/>
        </p:nvGrpSpPr>
        <p:grpSpPr>
          <a:xfrm>
            <a:off x="3886200" y="4468691"/>
            <a:ext cx="1091412" cy="619876"/>
            <a:chOff x="7623831" y="4279301"/>
            <a:chExt cx="1377829" cy="782549"/>
          </a:xfrm>
        </p:grpSpPr>
        <p:sp>
          <p:nvSpPr>
            <p:cNvPr id="13" name="Rectangle 12">
              <a:extLst>
                <a:ext uri="{FF2B5EF4-FFF2-40B4-BE49-F238E27FC236}">
                  <a16:creationId xmlns:a16="http://schemas.microsoft.com/office/drawing/2014/main" id="{CB7F83AA-23CD-4EF2-AB6E-8238FF59C9E1}"/>
                </a:ext>
              </a:extLst>
            </p:cNvPr>
            <p:cNvSpPr/>
            <p:nvPr/>
          </p:nvSpPr>
          <p:spPr>
            <a:xfrm>
              <a:off x="8543902" y="4441976"/>
              <a:ext cx="170447" cy="457201"/>
            </a:xfrm>
            <a:prstGeom prst="rect">
              <a:avLst/>
            </a:prstGeom>
            <a:solidFill>
              <a:srgbClr val="05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Graphical user interface&#10;&#10;Description automatically generated">
              <a:extLst>
                <a:ext uri="{FF2B5EF4-FFF2-40B4-BE49-F238E27FC236}">
                  <a16:creationId xmlns:a16="http://schemas.microsoft.com/office/drawing/2014/main" id="{A18AF49E-DA0E-47C8-8F9D-8BD530F8F9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236" t="22572" r="-1739" b="23217"/>
            <a:stretch/>
          </p:blipFill>
          <p:spPr>
            <a:xfrm>
              <a:off x="7623831" y="4441976"/>
              <a:ext cx="996271" cy="457201"/>
            </a:xfrm>
            <a:prstGeom prst="rect">
              <a:avLst/>
            </a:prstGeom>
          </p:spPr>
        </p:pic>
        <p:pic>
          <p:nvPicPr>
            <p:cNvPr id="15" name="Picture 14" descr="Icon&#10;&#10;Description automatically generated">
              <a:extLst>
                <a:ext uri="{FF2B5EF4-FFF2-40B4-BE49-F238E27FC236}">
                  <a16:creationId xmlns:a16="http://schemas.microsoft.com/office/drawing/2014/main" id="{A7C48294-ACD4-4E1B-9F42-4A6C694424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3003" y="4279301"/>
              <a:ext cx="508657" cy="782549"/>
            </a:xfrm>
            <a:prstGeom prst="rect">
              <a:avLst/>
            </a:prstGeom>
          </p:spPr>
        </p:pic>
      </p:grpSp>
      <p:sp>
        <p:nvSpPr>
          <p:cNvPr id="16" name="Rectangle 15">
            <a:extLst>
              <a:ext uri="{FF2B5EF4-FFF2-40B4-BE49-F238E27FC236}">
                <a16:creationId xmlns:a16="http://schemas.microsoft.com/office/drawing/2014/main" id="{69AD96F1-8306-48F5-8FD7-F243DB41CA4E}"/>
              </a:ext>
            </a:extLst>
          </p:cNvPr>
          <p:cNvSpPr/>
          <p:nvPr/>
        </p:nvSpPr>
        <p:spPr>
          <a:xfrm>
            <a:off x="1943100" y="474948"/>
            <a:ext cx="5257800" cy="541969"/>
          </a:xfrm>
          <a:prstGeom prst="rect">
            <a:avLst/>
          </a:prstGeom>
          <a:solidFill>
            <a:srgbClr val="001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bject 2">
            <a:extLst>
              <a:ext uri="{FF2B5EF4-FFF2-40B4-BE49-F238E27FC236}">
                <a16:creationId xmlns:a16="http://schemas.microsoft.com/office/drawing/2014/main" id="{35E6F8B7-17A2-422C-994A-44B06C1AF513}"/>
              </a:ext>
            </a:extLst>
          </p:cNvPr>
          <p:cNvSpPr txBox="1">
            <a:spLocks/>
          </p:cNvSpPr>
          <p:nvPr/>
        </p:nvSpPr>
        <p:spPr>
          <a:xfrm>
            <a:off x="2095500" y="388377"/>
            <a:ext cx="4989689" cy="583173"/>
          </a:xfrm>
          <a:prstGeom prst="rect">
            <a:avLst/>
          </a:prstGeom>
        </p:spPr>
        <p:txBody>
          <a:bodyPr vert="horz" wrap="square" lIns="0" tIns="12700" rIns="0" bIns="0" rtlCol="0" anchor="b">
            <a:spAutoFit/>
          </a:bodyPr>
          <a:lstStyle>
            <a:lvl1pPr>
              <a:defRPr>
                <a:latin typeface="+mj-lt"/>
                <a:ea typeface="+mj-ea"/>
                <a:cs typeface="+mj-cs"/>
              </a:defRPr>
            </a:lvl1pPr>
          </a:lstStyle>
          <a:p>
            <a:pPr algn="ctr">
              <a:lnSpc>
                <a:spcPts val="5000"/>
              </a:lnSpc>
            </a:pPr>
            <a:r>
              <a:rPr lang="en-US" sz="3200" b="1" kern="0" spc="-25" dirty="0">
                <a:solidFill>
                  <a:schemeClr val="bg1"/>
                </a:solidFill>
                <a:latin typeface="Century Gothic" panose="020B0502020202020204" pitchFamily="34" charset="0"/>
                <a:ea typeface="Cambria" panose="02040503050406030204" pitchFamily="18" charset="0"/>
                <a:cs typeface="Angsana New" panose="02020603050405020304" pitchFamily="18" charset="-34"/>
              </a:rPr>
              <a:t>Thank You to Our Partners</a:t>
            </a:r>
            <a:endParaRPr lang="en-US" sz="3200" b="1" kern="0" spc="-20" dirty="0">
              <a:solidFill>
                <a:schemeClr val="bg1"/>
              </a:solidFill>
              <a:latin typeface="Century Gothic" panose="020B0502020202020204" pitchFamily="34" charset="0"/>
              <a:ea typeface="Cambria" panose="02040503050406030204" pitchFamily="18" charset="0"/>
              <a:cs typeface="Angsana New" panose="02020603050405020304" pitchFamily="18" charset="-34"/>
            </a:endParaRPr>
          </a:p>
        </p:txBody>
      </p:sp>
      <p:pic>
        <p:nvPicPr>
          <p:cNvPr id="49" name="Picture 48">
            <a:extLst>
              <a:ext uri="{FF2B5EF4-FFF2-40B4-BE49-F238E27FC236}">
                <a16:creationId xmlns:a16="http://schemas.microsoft.com/office/drawing/2014/main" id="{12B5658D-A920-4EBB-AD39-2427E9B0C962}"/>
              </a:ext>
            </a:extLst>
          </p:cNvPr>
          <p:cNvPicPr>
            <a:picLocks noChangeAspect="1"/>
          </p:cNvPicPr>
          <p:nvPr/>
        </p:nvPicPr>
        <p:blipFill>
          <a:blip r:embed="rId4"/>
          <a:stretch>
            <a:fillRect/>
          </a:stretch>
        </p:blipFill>
        <p:spPr>
          <a:xfrm>
            <a:off x="3771965" y="1410735"/>
            <a:ext cx="1023077" cy="376365"/>
          </a:xfrm>
          <a:prstGeom prst="rect">
            <a:avLst/>
          </a:prstGeom>
        </p:spPr>
      </p:pic>
      <p:pic>
        <p:nvPicPr>
          <p:cNvPr id="50" name="Picture 49">
            <a:extLst>
              <a:ext uri="{FF2B5EF4-FFF2-40B4-BE49-F238E27FC236}">
                <a16:creationId xmlns:a16="http://schemas.microsoft.com/office/drawing/2014/main" id="{968F02CF-37AF-4EB4-9FE2-952E13C312AB}"/>
              </a:ext>
            </a:extLst>
          </p:cNvPr>
          <p:cNvPicPr>
            <a:picLocks noChangeAspect="1"/>
          </p:cNvPicPr>
          <p:nvPr/>
        </p:nvPicPr>
        <p:blipFill>
          <a:blip r:embed="rId5"/>
          <a:stretch>
            <a:fillRect/>
          </a:stretch>
        </p:blipFill>
        <p:spPr>
          <a:xfrm>
            <a:off x="2445014" y="1242962"/>
            <a:ext cx="826944" cy="795139"/>
          </a:xfrm>
          <a:prstGeom prst="rect">
            <a:avLst/>
          </a:prstGeom>
        </p:spPr>
      </p:pic>
      <p:pic>
        <p:nvPicPr>
          <p:cNvPr id="51" name="Picture 50">
            <a:extLst>
              <a:ext uri="{FF2B5EF4-FFF2-40B4-BE49-F238E27FC236}">
                <a16:creationId xmlns:a16="http://schemas.microsoft.com/office/drawing/2014/main" id="{57F24D74-ABFF-4B1C-B542-B1BDCFEFC35D}"/>
              </a:ext>
            </a:extLst>
          </p:cNvPr>
          <p:cNvPicPr>
            <a:picLocks noChangeAspect="1"/>
          </p:cNvPicPr>
          <p:nvPr/>
        </p:nvPicPr>
        <p:blipFill>
          <a:blip r:embed="rId6"/>
          <a:stretch>
            <a:fillRect/>
          </a:stretch>
        </p:blipFill>
        <p:spPr>
          <a:xfrm>
            <a:off x="5363237" y="1382160"/>
            <a:ext cx="991272" cy="408171"/>
          </a:xfrm>
          <a:prstGeom prst="rect">
            <a:avLst/>
          </a:prstGeom>
        </p:spPr>
      </p:pic>
      <p:pic>
        <p:nvPicPr>
          <p:cNvPr id="52" name="Picture 51">
            <a:extLst>
              <a:ext uri="{FF2B5EF4-FFF2-40B4-BE49-F238E27FC236}">
                <a16:creationId xmlns:a16="http://schemas.microsoft.com/office/drawing/2014/main" id="{2CD6B015-B8BB-42D0-81C6-8B1B4FB22AFA}"/>
              </a:ext>
            </a:extLst>
          </p:cNvPr>
          <p:cNvPicPr>
            <a:picLocks noChangeAspect="1"/>
          </p:cNvPicPr>
          <p:nvPr/>
        </p:nvPicPr>
        <p:blipFill>
          <a:blip r:embed="rId7"/>
          <a:stretch>
            <a:fillRect/>
          </a:stretch>
        </p:blipFill>
        <p:spPr>
          <a:xfrm>
            <a:off x="6911644" y="1345760"/>
            <a:ext cx="1394143" cy="424580"/>
          </a:xfrm>
          <a:prstGeom prst="rect">
            <a:avLst/>
          </a:prstGeom>
        </p:spPr>
      </p:pic>
      <p:pic>
        <p:nvPicPr>
          <p:cNvPr id="53" name="Picture 52">
            <a:extLst>
              <a:ext uri="{FF2B5EF4-FFF2-40B4-BE49-F238E27FC236}">
                <a16:creationId xmlns:a16="http://schemas.microsoft.com/office/drawing/2014/main" id="{84BB849D-FD3B-4CCD-999A-A55371FEA824}"/>
              </a:ext>
            </a:extLst>
          </p:cNvPr>
          <p:cNvPicPr>
            <a:picLocks noChangeAspect="1"/>
          </p:cNvPicPr>
          <p:nvPr/>
        </p:nvPicPr>
        <p:blipFill>
          <a:blip r:embed="rId8"/>
          <a:stretch>
            <a:fillRect/>
          </a:stretch>
        </p:blipFill>
        <p:spPr>
          <a:xfrm>
            <a:off x="689436" y="2220309"/>
            <a:ext cx="1144999" cy="625509"/>
          </a:xfrm>
          <a:prstGeom prst="rect">
            <a:avLst/>
          </a:prstGeom>
        </p:spPr>
      </p:pic>
      <p:pic>
        <p:nvPicPr>
          <p:cNvPr id="54" name="Picture 53">
            <a:extLst>
              <a:ext uri="{FF2B5EF4-FFF2-40B4-BE49-F238E27FC236}">
                <a16:creationId xmlns:a16="http://schemas.microsoft.com/office/drawing/2014/main" id="{1FE81FBB-34C7-496C-97DA-AE17C7C13516}"/>
              </a:ext>
            </a:extLst>
          </p:cNvPr>
          <p:cNvPicPr>
            <a:picLocks noChangeAspect="1"/>
          </p:cNvPicPr>
          <p:nvPr/>
        </p:nvPicPr>
        <p:blipFill>
          <a:blip r:embed="rId9"/>
          <a:stretch>
            <a:fillRect/>
          </a:stretch>
        </p:blipFill>
        <p:spPr>
          <a:xfrm>
            <a:off x="2326748" y="2423907"/>
            <a:ext cx="1272220" cy="323356"/>
          </a:xfrm>
          <a:prstGeom prst="rect">
            <a:avLst/>
          </a:prstGeom>
        </p:spPr>
      </p:pic>
      <p:pic>
        <p:nvPicPr>
          <p:cNvPr id="55" name="Picture 54">
            <a:extLst>
              <a:ext uri="{FF2B5EF4-FFF2-40B4-BE49-F238E27FC236}">
                <a16:creationId xmlns:a16="http://schemas.microsoft.com/office/drawing/2014/main" id="{5E05A473-F2E5-44A7-AFDF-F08CCA540CF1}"/>
              </a:ext>
            </a:extLst>
          </p:cNvPr>
          <p:cNvPicPr>
            <a:picLocks noChangeAspect="1"/>
          </p:cNvPicPr>
          <p:nvPr/>
        </p:nvPicPr>
        <p:blipFill>
          <a:blip r:embed="rId10"/>
          <a:stretch>
            <a:fillRect/>
          </a:stretch>
        </p:blipFill>
        <p:spPr>
          <a:xfrm>
            <a:off x="4135511" y="2112497"/>
            <a:ext cx="720821" cy="785510"/>
          </a:xfrm>
          <a:prstGeom prst="rect">
            <a:avLst/>
          </a:prstGeom>
        </p:spPr>
      </p:pic>
      <p:pic>
        <p:nvPicPr>
          <p:cNvPr id="56" name="Picture 55">
            <a:extLst>
              <a:ext uri="{FF2B5EF4-FFF2-40B4-BE49-F238E27FC236}">
                <a16:creationId xmlns:a16="http://schemas.microsoft.com/office/drawing/2014/main" id="{29BB1389-C858-423B-BE0E-24DB1407F8CB}"/>
              </a:ext>
            </a:extLst>
          </p:cNvPr>
          <p:cNvPicPr>
            <a:picLocks noChangeAspect="1"/>
          </p:cNvPicPr>
          <p:nvPr/>
        </p:nvPicPr>
        <p:blipFill>
          <a:blip r:embed="rId11"/>
          <a:stretch>
            <a:fillRect/>
          </a:stretch>
        </p:blipFill>
        <p:spPr>
          <a:xfrm>
            <a:off x="5386367" y="2022651"/>
            <a:ext cx="956943" cy="901157"/>
          </a:xfrm>
          <a:prstGeom prst="rect">
            <a:avLst/>
          </a:prstGeom>
        </p:spPr>
      </p:pic>
      <p:pic>
        <p:nvPicPr>
          <p:cNvPr id="57" name="Picture 56">
            <a:extLst>
              <a:ext uri="{FF2B5EF4-FFF2-40B4-BE49-F238E27FC236}">
                <a16:creationId xmlns:a16="http://schemas.microsoft.com/office/drawing/2014/main" id="{60EB7151-2C84-4096-B656-79D6D2F575CC}"/>
              </a:ext>
            </a:extLst>
          </p:cNvPr>
          <p:cNvPicPr>
            <a:picLocks noChangeAspect="1"/>
          </p:cNvPicPr>
          <p:nvPr/>
        </p:nvPicPr>
        <p:blipFill>
          <a:blip r:embed="rId12"/>
          <a:stretch>
            <a:fillRect/>
          </a:stretch>
        </p:blipFill>
        <p:spPr>
          <a:xfrm>
            <a:off x="685800" y="3150064"/>
            <a:ext cx="1018406" cy="1023078"/>
          </a:xfrm>
          <a:prstGeom prst="rect">
            <a:avLst/>
          </a:prstGeom>
        </p:spPr>
      </p:pic>
      <p:pic>
        <p:nvPicPr>
          <p:cNvPr id="58" name="Picture 57">
            <a:extLst>
              <a:ext uri="{FF2B5EF4-FFF2-40B4-BE49-F238E27FC236}">
                <a16:creationId xmlns:a16="http://schemas.microsoft.com/office/drawing/2014/main" id="{D9F1EA42-57A8-463A-B902-2919E063ECE2}"/>
              </a:ext>
            </a:extLst>
          </p:cNvPr>
          <p:cNvPicPr>
            <a:picLocks noChangeAspect="1"/>
          </p:cNvPicPr>
          <p:nvPr/>
        </p:nvPicPr>
        <p:blipFill>
          <a:blip r:embed="rId13"/>
          <a:stretch>
            <a:fillRect/>
          </a:stretch>
        </p:blipFill>
        <p:spPr>
          <a:xfrm>
            <a:off x="3893778" y="3199843"/>
            <a:ext cx="1023078" cy="1000642"/>
          </a:xfrm>
          <a:prstGeom prst="rect">
            <a:avLst/>
          </a:prstGeom>
        </p:spPr>
      </p:pic>
      <p:pic>
        <p:nvPicPr>
          <p:cNvPr id="59" name="Picture 58">
            <a:extLst>
              <a:ext uri="{FF2B5EF4-FFF2-40B4-BE49-F238E27FC236}">
                <a16:creationId xmlns:a16="http://schemas.microsoft.com/office/drawing/2014/main" id="{432C82A0-6229-4239-A061-2372EEF913FA}"/>
              </a:ext>
            </a:extLst>
          </p:cNvPr>
          <p:cNvPicPr>
            <a:picLocks noChangeAspect="1"/>
          </p:cNvPicPr>
          <p:nvPr/>
        </p:nvPicPr>
        <p:blipFill>
          <a:blip r:embed="rId14"/>
          <a:stretch>
            <a:fillRect/>
          </a:stretch>
        </p:blipFill>
        <p:spPr>
          <a:xfrm>
            <a:off x="2257797" y="3150065"/>
            <a:ext cx="1067615" cy="1058291"/>
          </a:xfrm>
          <a:prstGeom prst="rect">
            <a:avLst/>
          </a:prstGeom>
        </p:spPr>
      </p:pic>
      <p:pic>
        <p:nvPicPr>
          <p:cNvPr id="60" name="Picture 59">
            <a:extLst>
              <a:ext uri="{FF2B5EF4-FFF2-40B4-BE49-F238E27FC236}">
                <a16:creationId xmlns:a16="http://schemas.microsoft.com/office/drawing/2014/main" id="{A9B85D4A-0795-4039-A074-5A10BF8AF521}"/>
              </a:ext>
            </a:extLst>
          </p:cNvPr>
          <p:cNvPicPr>
            <a:picLocks noChangeAspect="1"/>
          </p:cNvPicPr>
          <p:nvPr/>
        </p:nvPicPr>
        <p:blipFill>
          <a:blip r:embed="rId15"/>
          <a:stretch>
            <a:fillRect/>
          </a:stretch>
        </p:blipFill>
        <p:spPr>
          <a:xfrm>
            <a:off x="5389302" y="3150064"/>
            <a:ext cx="1023078" cy="1023078"/>
          </a:xfrm>
          <a:prstGeom prst="rect">
            <a:avLst/>
          </a:prstGeom>
        </p:spPr>
      </p:pic>
      <p:pic>
        <p:nvPicPr>
          <p:cNvPr id="61" name="Picture 60">
            <a:extLst>
              <a:ext uri="{FF2B5EF4-FFF2-40B4-BE49-F238E27FC236}">
                <a16:creationId xmlns:a16="http://schemas.microsoft.com/office/drawing/2014/main" id="{96E3E987-BF45-4521-A91B-4193C33E153D}"/>
              </a:ext>
            </a:extLst>
          </p:cNvPr>
          <p:cNvPicPr>
            <a:picLocks noChangeAspect="1"/>
          </p:cNvPicPr>
          <p:nvPr/>
        </p:nvPicPr>
        <p:blipFill>
          <a:blip r:embed="rId16"/>
          <a:stretch>
            <a:fillRect/>
          </a:stretch>
        </p:blipFill>
        <p:spPr>
          <a:xfrm>
            <a:off x="7121223" y="3105150"/>
            <a:ext cx="1008653" cy="972244"/>
          </a:xfrm>
          <a:prstGeom prst="rect">
            <a:avLst/>
          </a:prstGeom>
        </p:spPr>
      </p:pic>
      <p:pic>
        <p:nvPicPr>
          <p:cNvPr id="62" name="Picture 61">
            <a:extLst>
              <a:ext uri="{FF2B5EF4-FFF2-40B4-BE49-F238E27FC236}">
                <a16:creationId xmlns:a16="http://schemas.microsoft.com/office/drawing/2014/main" id="{50A66039-5628-420D-BF70-A64616EF33F3}"/>
              </a:ext>
            </a:extLst>
          </p:cNvPr>
          <p:cNvPicPr>
            <a:picLocks noChangeAspect="1"/>
          </p:cNvPicPr>
          <p:nvPr/>
        </p:nvPicPr>
        <p:blipFill>
          <a:blip r:embed="rId17"/>
          <a:stretch>
            <a:fillRect/>
          </a:stretch>
        </p:blipFill>
        <p:spPr>
          <a:xfrm>
            <a:off x="6914084" y="2302640"/>
            <a:ext cx="1390517" cy="433408"/>
          </a:xfrm>
          <a:prstGeom prst="rect">
            <a:avLst/>
          </a:prstGeom>
        </p:spPr>
      </p:pic>
      <p:pic>
        <p:nvPicPr>
          <p:cNvPr id="63" name="Picture 62" descr="Logo&#10;&#10;Description automatically generated">
            <a:extLst>
              <a:ext uri="{FF2B5EF4-FFF2-40B4-BE49-F238E27FC236}">
                <a16:creationId xmlns:a16="http://schemas.microsoft.com/office/drawing/2014/main" id="{0C992909-9169-4029-927B-491391FA22D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24970" y="1243419"/>
            <a:ext cx="794931" cy="79493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Picture 21" descr="Icon&#10;&#10;Description automatically generated">
            <a:extLst>
              <a:ext uri="{FF2B5EF4-FFF2-40B4-BE49-F238E27FC236}">
                <a16:creationId xmlns:a16="http://schemas.microsoft.com/office/drawing/2014/main" id="{927A85DC-E99F-46D7-8D47-56D10A9E1A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349" y="233029"/>
            <a:ext cx="2523806" cy="4419600"/>
          </a:xfrm>
          <a:prstGeom prst="rect">
            <a:avLst/>
          </a:prstGeom>
        </p:spPr>
      </p:pic>
      <p:sp>
        <p:nvSpPr>
          <p:cNvPr id="23" name="object 2">
            <a:extLst>
              <a:ext uri="{FF2B5EF4-FFF2-40B4-BE49-F238E27FC236}">
                <a16:creationId xmlns:a16="http://schemas.microsoft.com/office/drawing/2014/main" id="{9B87E94D-FC5D-4828-8427-8B60EA8088D6}"/>
              </a:ext>
            </a:extLst>
          </p:cNvPr>
          <p:cNvSpPr txBox="1">
            <a:spLocks/>
          </p:cNvSpPr>
          <p:nvPr/>
        </p:nvSpPr>
        <p:spPr>
          <a:xfrm>
            <a:off x="381000" y="842629"/>
            <a:ext cx="304800" cy="259045"/>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1600" b="1" kern="0" spc="-25" dirty="0">
                <a:solidFill>
                  <a:schemeClr val="accent1">
                    <a:lumMod val="75000"/>
                  </a:schemeClr>
                </a:solidFill>
                <a:latin typeface="Verdana" panose="020B0604030504040204" pitchFamily="34" charset="0"/>
                <a:ea typeface="Verdana" panose="020B0604030504040204" pitchFamily="34" charset="0"/>
                <a:cs typeface="Calibri Light" panose="020F0302020204030204" pitchFamily="34" charset="0"/>
              </a:rPr>
              <a:t>AI</a:t>
            </a:r>
            <a:endParaRPr lang="en-US" sz="1600" kern="0" spc="-20" dirty="0">
              <a:solidFill>
                <a:schemeClr val="accent1">
                  <a:lumMod val="75000"/>
                </a:schemeClr>
              </a:solidFill>
              <a:latin typeface="Verdana" panose="020B0604030504040204" pitchFamily="34" charset="0"/>
              <a:ea typeface="Verdana" panose="020B0604030504040204" pitchFamily="34" charset="0"/>
              <a:cs typeface="Calibri Light" panose="020F0302020204030204" pitchFamily="34" charset="0"/>
            </a:endParaRPr>
          </a:p>
        </p:txBody>
      </p:sp>
      <p:sp>
        <p:nvSpPr>
          <p:cNvPr id="24" name="object 2">
            <a:extLst>
              <a:ext uri="{FF2B5EF4-FFF2-40B4-BE49-F238E27FC236}">
                <a16:creationId xmlns:a16="http://schemas.microsoft.com/office/drawing/2014/main" id="{4048A854-1343-4D5F-946F-02537D39A42E}"/>
              </a:ext>
            </a:extLst>
          </p:cNvPr>
          <p:cNvSpPr txBox="1">
            <a:spLocks/>
          </p:cNvSpPr>
          <p:nvPr/>
        </p:nvSpPr>
        <p:spPr>
          <a:xfrm>
            <a:off x="976380" y="1299829"/>
            <a:ext cx="598716" cy="259045"/>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1600" b="1" kern="0" spc="-25" dirty="0">
                <a:solidFill>
                  <a:schemeClr val="accent1">
                    <a:lumMod val="75000"/>
                  </a:schemeClr>
                </a:solidFill>
                <a:latin typeface="Verdana" panose="020B0604030504040204" pitchFamily="34" charset="0"/>
                <a:ea typeface="Verdana" panose="020B0604030504040204" pitchFamily="34" charset="0"/>
                <a:cs typeface="Calibri Light" panose="020F0302020204030204" pitchFamily="34" charset="0"/>
              </a:rPr>
              <a:t>OOR</a:t>
            </a:r>
            <a:endParaRPr lang="en-US" sz="1600" kern="0" spc="-20" dirty="0">
              <a:solidFill>
                <a:schemeClr val="accent1">
                  <a:lumMod val="75000"/>
                </a:schemeClr>
              </a:solidFill>
              <a:latin typeface="Verdana" panose="020B0604030504040204" pitchFamily="34" charset="0"/>
              <a:ea typeface="Verdana" panose="020B0604030504040204" pitchFamily="34" charset="0"/>
              <a:cs typeface="Calibri Light" panose="020F0302020204030204" pitchFamily="34" charset="0"/>
            </a:endParaRPr>
          </a:p>
        </p:txBody>
      </p:sp>
      <p:pic>
        <p:nvPicPr>
          <p:cNvPr id="25" name="Graphic 24">
            <a:extLst>
              <a:ext uri="{FF2B5EF4-FFF2-40B4-BE49-F238E27FC236}">
                <a16:creationId xmlns:a16="http://schemas.microsoft.com/office/drawing/2014/main" id="{E0F346B2-A7D9-4A37-B729-0D51A08848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524624">
            <a:off x="3077784" y="2766742"/>
            <a:ext cx="981915" cy="1554198"/>
          </a:xfrm>
          <a:prstGeom prst="rect">
            <a:avLst/>
          </a:prstGeom>
        </p:spPr>
      </p:pic>
      <p:pic>
        <p:nvPicPr>
          <p:cNvPr id="26" name="Graphic 25">
            <a:extLst>
              <a:ext uri="{FF2B5EF4-FFF2-40B4-BE49-F238E27FC236}">
                <a16:creationId xmlns:a16="http://schemas.microsoft.com/office/drawing/2014/main" id="{398A9CD7-C265-4479-A1E8-0889B4F549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3461235">
            <a:off x="3012709" y="510179"/>
            <a:ext cx="1418920" cy="1704450"/>
          </a:xfrm>
          <a:prstGeom prst="rect">
            <a:avLst/>
          </a:prstGeom>
        </p:spPr>
      </p:pic>
      <p:pic>
        <p:nvPicPr>
          <p:cNvPr id="27" name="Graphic 26">
            <a:extLst>
              <a:ext uri="{FF2B5EF4-FFF2-40B4-BE49-F238E27FC236}">
                <a16:creationId xmlns:a16="http://schemas.microsoft.com/office/drawing/2014/main" id="{4294DEC2-E1B5-4EEE-8B25-35808D5D2F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98636" y="1789752"/>
            <a:ext cx="724891" cy="1332232"/>
          </a:xfrm>
          <a:prstGeom prst="rect">
            <a:avLst/>
          </a:prstGeom>
        </p:spPr>
      </p:pic>
      <p:pic>
        <p:nvPicPr>
          <p:cNvPr id="28" name="Graphic 27">
            <a:extLst>
              <a:ext uri="{FF2B5EF4-FFF2-40B4-BE49-F238E27FC236}">
                <a16:creationId xmlns:a16="http://schemas.microsoft.com/office/drawing/2014/main" id="{FDCA183E-0155-4A77-ABBE-4EB72D9661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5262862">
            <a:off x="2734187" y="2600881"/>
            <a:ext cx="579843" cy="1286497"/>
          </a:xfrm>
          <a:prstGeom prst="rect">
            <a:avLst/>
          </a:prstGeom>
        </p:spPr>
      </p:pic>
      <p:sp>
        <p:nvSpPr>
          <p:cNvPr id="29" name="object 2">
            <a:extLst>
              <a:ext uri="{FF2B5EF4-FFF2-40B4-BE49-F238E27FC236}">
                <a16:creationId xmlns:a16="http://schemas.microsoft.com/office/drawing/2014/main" id="{F8E927E0-DDFC-45E3-8108-6DCF81999DE9}"/>
              </a:ext>
            </a:extLst>
          </p:cNvPr>
          <p:cNvSpPr txBox="1">
            <a:spLocks/>
          </p:cNvSpPr>
          <p:nvPr/>
        </p:nvSpPr>
        <p:spPr>
          <a:xfrm>
            <a:off x="4063517" y="944815"/>
            <a:ext cx="304800" cy="197490"/>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1200" b="1" kern="0" spc="-25" dirty="0">
                <a:solidFill>
                  <a:srgbClr val="001848"/>
                </a:solidFill>
                <a:latin typeface="Verdana Pro Light" panose="020B0604020202020204" pitchFamily="34" charset="0"/>
                <a:ea typeface="Batang" panose="02030600000101010101" pitchFamily="18" charset="-127"/>
                <a:cs typeface="Calibri Light" panose="020F0302020204030204" pitchFamily="34" charset="0"/>
              </a:rPr>
              <a:t>K</a:t>
            </a:r>
            <a:endParaRPr lang="en-US" sz="1200" kern="0" spc="-20" dirty="0">
              <a:solidFill>
                <a:srgbClr val="001848"/>
              </a:solidFill>
              <a:latin typeface="Verdana Pro Light" panose="020B0604020202020204" pitchFamily="34" charset="0"/>
              <a:ea typeface="Batang" panose="02030600000101010101" pitchFamily="18" charset="-127"/>
              <a:cs typeface="Calibri Light" panose="020F0302020204030204" pitchFamily="34" charset="0"/>
            </a:endParaRPr>
          </a:p>
        </p:txBody>
      </p:sp>
      <p:sp>
        <p:nvSpPr>
          <p:cNvPr id="30" name="object 2">
            <a:extLst>
              <a:ext uri="{FF2B5EF4-FFF2-40B4-BE49-F238E27FC236}">
                <a16:creationId xmlns:a16="http://schemas.microsoft.com/office/drawing/2014/main" id="{9204D654-6CCE-45F8-B884-73B499B54CE1}"/>
              </a:ext>
            </a:extLst>
          </p:cNvPr>
          <p:cNvSpPr txBox="1">
            <a:spLocks/>
          </p:cNvSpPr>
          <p:nvPr/>
        </p:nvSpPr>
        <p:spPr>
          <a:xfrm>
            <a:off x="3931954" y="1643606"/>
            <a:ext cx="304800" cy="197490"/>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1200" b="1" kern="0" spc="-25" dirty="0">
                <a:solidFill>
                  <a:srgbClr val="001848"/>
                </a:solidFill>
                <a:latin typeface="Verdana Pro Light" panose="020B0604020202020204" pitchFamily="34" charset="0"/>
                <a:ea typeface="Batang" panose="02030600000101010101" pitchFamily="18" charset="-127"/>
                <a:cs typeface="Calibri Light" panose="020F0302020204030204" pitchFamily="34" charset="0"/>
              </a:rPr>
              <a:t>K</a:t>
            </a:r>
            <a:endParaRPr lang="en-US" sz="1200" kern="0" spc="-20" dirty="0">
              <a:solidFill>
                <a:srgbClr val="001848"/>
              </a:solidFill>
              <a:latin typeface="Verdana Pro Light" panose="020B0604020202020204" pitchFamily="34" charset="0"/>
              <a:ea typeface="Batang" panose="02030600000101010101" pitchFamily="18" charset="-127"/>
              <a:cs typeface="Calibri Light" panose="020F0302020204030204" pitchFamily="34" charset="0"/>
            </a:endParaRPr>
          </a:p>
        </p:txBody>
      </p:sp>
      <p:sp>
        <p:nvSpPr>
          <p:cNvPr id="31" name="object 2">
            <a:extLst>
              <a:ext uri="{FF2B5EF4-FFF2-40B4-BE49-F238E27FC236}">
                <a16:creationId xmlns:a16="http://schemas.microsoft.com/office/drawing/2014/main" id="{4927B7AF-442F-4C30-BF9C-34FFDE44063D}"/>
              </a:ext>
            </a:extLst>
          </p:cNvPr>
          <p:cNvSpPr txBox="1">
            <a:spLocks/>
          </p:cNvSpPr>
          <p:nvPr/>
        </p:nvSpPr>
        <p:spPr>
          <a:xfrm>
            <a:off x="2589433" y="2948409"/>
            <a:ext cx="304800" cy="197490"/>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1200" b="1" kern="0" spc="-25" dirty="0">
                <a:solidFill>
                  <a:srgbClr val="001848"/>
                </a:solidFill>
                <a:latin typeface="Verdana Pro Light" panose="020B0604020202020204" pitchFamily="34" charset="0"/>
                <a:ea typeface="Batang" panose="02030600000101010101" pitchFamily="18" charset="-127"/>
                <a:cs typeface="Calibri Light" panose="020F0302020204030204" pitchFamily="34" charset="0"/>
              </a:rPr>
              <a:t>K</a:t>
            </a:r>
            <a:endParaRPr lang="en-US" sz="1200" kern="0" spc="-20" dirty="0">
              <a:solidFill>
                <a:srgbClr val="001848"/>
              </a:solidFill>
              <a:latin typeface="Verdana Pro Light" panose="020B0604020202020204" pitchFamily="34" charset="0"/>
              <a:ea typeface="Batang" panose="02030600000101010101" pitchFamily="18" charset="-127"/>
              <a:cs typeface="Calibri Light" panose="020F0302020204030204" pitchFamily="34" charset="0"/>
            </a:endParaRPr>
          </a:p>
        </p:txBody>
      </p:sp>
      <p:sp>
        <p:nvSpPr>
          <p:cNvPr id="32" name="object 2">
            <a:extLst>
              <a:ext uri="{FF2B5EF4-FFF2-40B4-BE49-F238E27FC236}">
                <a16:creationId xmlns:a16="http://schemas.microsoft.com/office/drawing/2014/main" id="{FF834C4F-8087-47EC-8FCD-F307D8F57423}"/>
              </a:ext>
            </a:extLst>
          </p:cNvPr>
          <p:cNvSpPr txBox="1">
            <a:spLocks/>
          </p:cNvSpPr>
          <p:nvPr/>
        </p:nvSpPr>
        <p:spPr>
          <a:xfrm>
            <a:off x="3556677" y="2573233"/>
            <a:ext cx="304800" cy="197490"/>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1200" b="1" kern="0" spc="-25" dirty="0">
                <a:solidFill>
                  <a:srgbClr val="001848"/>
                </a:solidFill>
                <a:latin typeface="Verdana Pro Light" panose="020B0604020202020204" pitchFamily="34" charset="0"/>
                <a:ea typeface="Batang" panose="02030600000101010101" pitchFamily="18" charset="-127"/>
                <a:cs typeface="Calibri Light" panose="020F0302020204030204" pitchFamily="34" charset="0"/>
              </a:rPr>
              <a:t>K</a:t>
            </a:r>
            <a:endParaRPr lang="en-US" sz="1200" kern="0" spc="-20" dirty="0">
              <a:solidFill>
                <a:srgbClr val="001848"/>
              </a:solidFill>
              <a:latin typeface="Verdana Pro Light" panose="020B0604020202020204" pitchFamily="34" charset="0"/>
              <a:ea typeface="Batang" panose="02030600000101010101" pitchFamily="18" charset="-127"/>
              <a:cs typeface="Calibri Light" panose="020F0302020204030204" pitchFamily="34" charset="0"/>
            </a:endParaRPr>
          </a:p>
        </p:txBody>
      </p:sp>
      <p:sp>
        <p:nvSpPr>
          <p:cNvPr id="33" name="object 2">
            <a:extLst>
              <a:ext uri="{FF2B5EF4-FFF2-40B4-BE49-F238E27FC236}">
                <a16:creationId xmlns:a16="http://schemas.microsoft.com/office/drawing/2014/main" id="{898833E5-4234-4B5E-9887-71A9FDE9E4BE}"/>
              </a:ext>
            </a:extLst>
          </p:cNvPr>
          <p:cNvSpPr txBox="1">
            <a:spLocks/>
          </p:cNvSpPr>
          <p:nvPr/>
        </p:nvSpPr>
        <p:spPr>
          <a:xfrm>
            <a:off x="4260549" y="2519029"/>
            <a:ext cx="304800" cy="197490"/>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1200" b="1" kern="0" spc="-25" dirty="0">
                <a:solidFill>
                  <a:srgbClr val="001848"/>
                </a:solidFill>
                <a:latin typeface="Verdana Pro Light" panose="020B0604020202020204" pitchFamily="34" charset="0"/>
                <a:ea typeface="Batang" panose="02030600000101010101" pitchFamily="18" charset="-127"/>
                <a:cs typeface="Calibri Light" panose="020F0302020204030204" pitchFamily="34" charset="0"/>
              </a:rPr>
              <a:t>K</a:t>
            </a:r>
            <a:endParaRPr lang="en-US" sz="1200" kern="0" spc="-20" dirty="0">
              <a:solidFill>
                <a:srgbClr val="001848"/>
              </a:solidFill>
              <a:latin typeface="Verdana Pro Light" panose="020B0604020202020204" pitchFamily="34" charset="0"/>
              <a:ea typeface="Batang" panose="02030600000101010101" pitchFamily="18" charset="-127"/>
              <a:cs typeface="Calibri Light" panose="020F0302020204030204" pitchFamily="34" charset="0"/>
            </a:endParaRPr>
          </a:p>
        </p:txBody>
      </p:sp>
      <p:sp>
        <p:nvSpPr>
          <p:cNvPr id="35" name="Oval 34">
            <a:extLst>
              <a:ext uri="{FF2B5EF4-FFF2-40B4-BE49-F238E27FC236}">
                <a16:creationId xmlns:a16="http://schemas.microsoft.com/office/drawing/2014/main" id="{021976BC-D06B-4FE7-9C50-5C1D263A6B85}"/>
              </a:ext>
            </a:extLst>
          </p:cNvPr>
          <p:cNvSpPr/>
          <p:nvPr/>
        </p:nvSpPr>
        <p:spPr>
          <a:xfrm>
            <a:off x="834280" y="1371790"/>
            <a:ext cx="45754" cy="45754"/>
          </a:xfrm>
          <a:prstGeom prst="ellipse">
            <a:avLst/>
          </a:prstGeom>
          <a:solidFill>
            <a:srgbClr val="001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D4714B59-6CAA-415B-9A9F-D04281F5ED77}"/>
              </a:ext>
            </a:extLst>
          </p:cNvPr>
          <p:cNvSpPr/>
          <p:nvPr/>
        </p:nvSpPr>
        <p:spPr>
          <a:xfrm>
            <a:off x="4069046" y="893819"/>
            <a:ext cx="45754" cy="45754"/>
          </a:xfrm>
          <a:prstGeom prst="ellipse">
            <a:avLst/>
          </a:prstGeom>
          <a:solidFill>
            <a:srgbClr val="001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BA999B7-E1F7-4369-AE9B-526C66A960D2}"/>
              </a:ext>
            </a:extLst>
          </p:cNvPr>
          <p:cNvSpPr/>
          <p:nvPr/>
        </p:nvSpPr>
        <p:spPr>
          <a:xfrm>
            <a:off x="4164188" y="2620828"/>
            <a:ext cx="45754" cy="45754"/>
          </a:xfrm>
          <a:prstGeom prst="ellipse">
            <a:avLst/>
          </a:prstGeom>
          <a:solidFill>
            <a:srgbClr val="001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1EB57B21-1988-4BF8-8454-539A6A97E264}"/>
              </a:ext>
            </a:extLst>
          </p:cNvPr>
          <p:cNvSpPr/>
          <p:nvPr/>
        </p:nvSpPr>
        <p:spPr>
          <a:xfrm>
            <a:off x="3603589" y="2791727"/>
            <a:ext cx="45754" cy="45754"/>
          </a:xfrm>
          <a:prstGeom prst="ellipse">
            <a:avLst/>
          </a:prstGeom>
          <a:solidFill>
            <a:srgbClr val="001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9771522-39B6-46D9-B5C2-612579505629}"/>
              </a:ext>
            </a:extLst>
          </p:cNvPr>
          <p:cNvSpPr/>
          <p:nvPr/>
        </p:nvSpPr>
        <p:spPr>
          <a:xfrm>
            <a:off x="3886200" y="1863674"/>
            <a:ext cx="45754" cy="45754"/>
          </a:xfrm>
          <a:prstGeom prst="ellipse">
            <a:avLst/>
          </a:prstGeom>
          <a:solidFill>
            <a:srgbClr val="001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671A90A-2CC1-46FD-AA81-FFE2C57CE13E}"/>
              </a:ext>
            </a:extLst>
          </p:cNvPr>
          <p:cNvSpPr/>
          <p:nvPr/>
        </p:nvSpPr>
        <p:spPr>
          <a:xfrm>
            <a:off x="2702601" y="3102520"/>
            <a:ext cx="45754" cy="45754"/>
          </a:xfrm>
          <a:prstGeom prst="ellipse">
            <a:avLst/>
          </a:prstGeom>
          <a:solidFill>
            <a:srgbClr val="001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69C9317E-DA91-4C01-ADD3-76CEA3E5A382}"/>
              </a:ext>
            </a:extLst>
          </p:cNvPr>
          <p:cNvCxnSpPr>
            <a:cxnSpLocks/>
          </p:cNvCxnSpPr>
          <p:nvPr/>
        </p:nvCxnSpPr>
        <p:spPr>
          <a:xfrm>
            <a:off x="558233" y="1094973"/>
            <a:ext cx="288177" cy="295325"/>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Arc 42">
            <a:extLst>
              <a:ext uri="{FF2B5EF4-FFF2-40B4-BE49-F238E27FC236}">
                <a16:creationId xmlns:a16="http://schemas.microsoft.com/office/drawing/2014/main" id="{E99355F0-D0E7-4E89-AD91-ADD9F41411BC}"/>
              </a:ext>
            </a:extLst>
          </p:cNvPr>
          <p:cNvSpPr/>
          <p:nvPr/>
        </p:nvSpPr>
        <p:spPr>
          <a:xfrm rot="21349749">
            <a:off x="840842" y="296966"/>
            <a:ext cx="3316445" cy="1876164"/>
          </a:xfrm>
          <a:prstGeom prst="arc">
            <a:avLst>
              <a:gd name="adj1" fmla="val 10721373"/>
              <a:gd name="adj2" fmla="val 21212009"/>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Arc 43">
            <a:extLst>
              <a:ext uri="{FF2B5EF4-FFF2-40B4-BE49-F238E27FC236}">
                <a16:creationId xmlns:a16="http://schemas.microsoft.com/office/drawing/2014/main" id="{3F3B4766-D31F-40BF-9301-3440BF4D1E50}"/>
              </a:ext>
            </a:extLst>
          </p:cNvPr>
          <p:cNvSpPr/>
          <p:nvPr/>
        </p:nvSpPr>
        <p:spPr>
          <a:xfrm rot="571607">
            <a:off x="813413" y="905143"/>
            <a:ext cx="3106968" cy="1677673"/>
          </a:xfrm>
          <a:prstGeom prst="arc">
            <a:avLst>
              <a:gd name="adj1" fmla="val 11001757"/>
              <a:gd name="adj2" fmla="val 21307125"/>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Arc 44">
            <a:extLst>
              <a:ext uri="{FF2B5EF4-FFF2-40B4-BE49-F238E27FC236}">
                <a16:creationId xmlns:a16="http://schemas.microsoft.com/office/drawing/2014/main" id="{742CCD65-563A-4715-BC54-6B4BD318E364}"/>
              </a:ext>
            </a:extLst>
          </p:cNvPr>
          <p:cNvSpPr/>
          <p:nvPr/>
        </p:nvSpPr>
        <p:spPr>
          <a:xfrm rot="1619863" flipH="1" flipV="1">
            <a:off x="733611" y="916871"/>
            <a:ext cx="3282095" cy="1867199"/>
          </a:xfrm>
          <a:prstGeom prst="arc">
            <a:avLst>
              <a:gd name="adj1" fmla="val 11470304"/>
              <a:gd name="adj2" fmla="val 21015129"/>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a:extLst>
              <a:ext uri="{FF2B5EF4-FFF2-40B4-BE49-F238E27FC236}">
                <a16:creationId xmlns:a16="http://schemas.microsoft.com/office/drawing/2014/main" id="{6C3A3981-00C1-4CAC-AF21-61596BDCB0C9}"/>
              </a:ext>
            </a:extLst>
          </p:cNvPr>
          <p:cNvSpPr/>
          <p:nvPr/>
        </p:nvSpPr>
        <p:spPr>
          <a:xfrm>
            <a:off x="5486400" y="0"/>
            <a:ext cx="3657600" cy="5143500"/>
          </a:xfrm>
          <a:prstGeom prst="rect">
            <a:avLst/>
          </a:prstGeom>
          <a:solidFill>
            <a:srgbClr val="DDBC5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5715000" y="873945"/>
            <a:ext cx="3200400" cy="1613262"/>
          </a:xfrm>
          <a:prstGeom prst="rect">
            <a:avLst/>
          </a:prstGeom>
        </p:spPr>
        <p:txBody>
          <a:bodyPr vert="horz" wrap="square" lIns="0" tIns="12700" rIns="0" bIns="0" rtlCol="0">
            <a:spAutoFit/>
          </a:bodyPr>
          <a:lstStyle/>
          <a:p>
            <a:pPr algn="ctr"/>
            <a:r>
              <a:rPr lang="en-US" sz="2600" b="1" spc="-25" dirty="0">
                <a:solidFill>
                  <a:srgbClr val="001848"/>
                </a:solidFill>
                <a:latin typeface="Century Gothic" panose="020B0502020202020204" pitchFamily="34" charset="0"/>
                <a:ea typeface="Cambria" panose="02040503050406030204" pitchFamily="18" charset="0"/>
                <a:cs typeface="Angsana New" panose="02020603050405020304" pitchFamily="18" charset="-34"/>
              </a:rPr>
              <a:t>Future Vision:</a:t>
            </a:r>
            <a:br>
              <a:rPr lang="en-US" sz="2600" b="1" spc="-25" dirty="0">
                <a:solidFill>
                  <a:srgbClr val="001848"/>
                </a:solidFill>
                <a:latin typeface="Century Gothic" panose="020B0502020202020204" pitchFamily="34" charset="0"/>
                <a:ea typeface="Cambria" panose="02040503050406030204" pitchFamily="18" charset="0"/>
                <a:cs typeface="Angsana New" panose="02020603050405020304" pitchFamily="18" charset="-34"/>
              </a:rPr>
            </a:br>
            <a:r>
              <a:rPr lang="en-US" sz="2600" b="1" spc="-25" dirty="0">
                <a:solidFill>
                  <a:srgbClr val="001848"/>
                </a:solidFill>
                <a:latin typeface="Century Gothic" panose="020B0502020202020204" pitchFamily="34" charset="0"/>
                <a:ea typeface="Cambria" panose="02040503050406030204" pitchFamily="18" charset="0"/>
                <a:cs typeface="Angsana New" panose="02020603050405020304" pitchFamily="18" charset="-34"/>
              </a:rPr>
              <a:t>Strengthened</a:t>
            </a:r>
            <a:br>
              <a:rPr lang="en-US" sz="2600" b="1" spc="-25" dirty="0">
                <a:solidFill>
                  <a:srgbClr val="001848"/>
                </a:solidFill>
                <a:latin typeface="Century Gothic" panose="020B0502020202020204" pitchFamily="34" charset="0"/>
                <a:ea typeface="Cambria" panose="02040503050406030204" pitchFamily="18" charset="0"/>
                <a:cs typeface="Angsana New" panose="02020603050405020304" pitchFamily="18" charset="-34"/>
              </a:rPr>
            </a:br>
            <a:r>
              <a:rPr lang="en-US" sz="2600" b="1" spc="-25" dirty="0">
                <a:solidFill>
                  <a:srgbClr val="001848"/>
                </a:solidFill>
                <a:latin typeface="Century Gothic" panose="020B0502020202020204" pitchFamily="34" charset="0"/>
                <a:ea typeface="Cambria" panose="02040503050406030204" pitchFamily="18" charset="0"/>
                <a:cs typeface="Angsana New" panose="02020603050405020304" pitchFamily="18" charset="-34"/>
              </a:rPr>
              <a:t>&amp; Pruned Pathways,</a:t>
            </a:r>
            <a:br>
              <a:rPr lang="en-US" sz="2600" b="1" spc="-25" dirty="0">
                <a:solidFill>
                  <a:srgbClr val="001848"/>
                </a:solidFill>
                <a:latin typeface="Century Gothic" panose="020B0502020202020204" pitchFamily="34" charset="0"/>
                <a:ea typeface="Cambria" panose="02040503050406030204" pitchFamily="18" charset="0"/>
                <a:cs typeface="Angsana New" panose="02020603050405020304" pitchFamily="18" charset="-34"/>
              </a:rPr>
            </a:br>
            <a:r>
              <a:rPr lang="en-US" sz="2600" b="1" spc="-25" dirty="0">
                <a:solidFill>
                  <a:srgbClr val="001848"/>
                </a:solidFill>
                <a:latin typeface="Century Gothic" panose="020B0502020202020204" pitchFamily="34" charset="0"/>
                <a:ea typeface="Cambria" panose="02040503050406030204" pitchFamily="18" charset="0"/>
                <a:cs typeface="Angsana New" panose="02020603050405020304" pitchFamily="18" charset="-34"/>
              </a:rPr>
              <a:t>Coordinated Effort </a:t>
            </a:r>
            <a:endParaRPr lang="en-US" sz="2600" b="1" spc="-20" dirty="0">
              <a:solidFill>
                <a:srgbClr val="001848"/>
              </a:solidFill>
              <a:latin typeface="Century Gothic" panose="020B0502020202020204" pitchFamily="34" charset="0"/>
              <a:ea typeface="Cambria" panose="02040503050406030204" pitchFamily="18" charset="0"/>
              <a:cs typeface="Angsana New" panose="02020603050405020304" pitchFamily="18" charset="-34"/>
            </a:endParaRPr>
          </a:p>
        </p:txBody>
      </p:sp>
      <p:cxnSp>
        <p:nvCxnSpPr>
          <p:cNvPr id="7" name="Straight Connector 6">
            <a:extLst>
              <a:ext uri="{FF2B5EF4-FFF2-40B4-BE49-F238E27FC236}">
                <a16:creationId xmlns:a16="http://schemas.microsoft.com/office/drawing/2014/main" id="{BFE27E99-105F-4CB7-8D24-DA10C91196C4}"/>
              </a:ext>
            </a:extLst>
          </p:cNvPr>
          <p:cNvCxnSpPr/>
          <p:nvPr/>
        </p:nvCxnSpPr>
        <p:spPr>
          <a:xfrm>
            <a:off x="5638800" y="2638038"/>
            <a:ext cx="3352800" cy="0"/>
          </a:xfrm>
          <a:prstGeom prst="line">
            <a:avLst/>
          </a:prstGeom>
          <a:ln w="12700">
            <a:solidFill>
              <a:srgbClr val="001848"/>
            </a:solidFill>
          </a:ln>
        </p:spPr>
        <p:style>
          <a:lnRef idx="1">
            <a:schemeClr val="accent1"/>
          </a:lnRef>
          <a:fillRef idx="0">
            <a:schemeClr val="accent1"/>
          </a:fillRef>
          <a:effectRef idx="0">
            <a:schemeClr val="accent1"/>
          </a:effectRef>
          <a:fontRef idx="minor">
            <a:schemeClr val="tx1"/>
          </a:fontRef>
        </p:style>
      </p:cxnSp>
      <p:sp>
        <p:nvSpPr>
          <p:cNvPr id="49" name="Arc 48">
            <a:extLst>
              <a:ext uri="{FF2B5EF4-FFF2-40B4-BE49-F238E27FC236}">
                <a16:creationId xmlns:a16="http://schemas.microsoft.com/office/drawing/2014/main" id="{F2B2E747-FCE2-4474-8703-4D3DD49B3F2C}"/>
              </a:ext>
            </a:extLst>
          </p:cNvPr>
          <p:cNvSpPr/>
          <p:nvPr/>
        </p:nvSpPr>
        <p:spPr>
          <a:xfrm rot="2460327" flipH="1" flipV="1">
            <a:off x="578374" y="1236542"/>
            <a:ext cx="2569251" cy="1893360"/>
          </a:xfrm>
          <a:prstGeom prst="arc">
            <a:avLst>
              <a:gd name="adj1" fmla="val 11171775"/>
              <a:gd name="adj2" fmla="val 21426685"/>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0" name="Group 49">
            <a:extLst>
              <a:ext uri="{FF2B5EF4-FFF2-40B4-BE49-F238E27FC236}">
                <a16:creationId xmlns:a16="http://schemas.microsoft.com/office/drawing/2014/main" id="{EEE80C12-1143-41B6-8B7D-C13ACB9B5551}"/>
              </a:ext>
            </a:extLst>
          </p:cNvPr>
          <p:cNvGrpSpPr/>
          <p:nvPr/>
        </p:nvGrpSpPr>
        <p:grpSpPr>
          <a:xfrm>
            <a:off x="3886200" y="4468691"/>
            <a:ext cx="1091412" cy="619876"/>
            <a:chOff x="7623831" y="4279301"/>
            <a:chExt cx="1377829" cy="782549"/>
          </a:xfrm>
        </p:grpSpPr>
        <p:sp>
          <p:nvSpPr>
            <p:cNvPr id="51" name="Rectangle 50">
              <a:extLst>
                <a:ext uri="{FF2B5EF4-FFF2-40B4-BE49-F238E27FC236}">
                  <a16:creationId xmlns:a16="http://schemas.microsoft.com/office/drawing/2014/main" id="{3DFFFB43-2147-42D0-AEF9-CD7441A1F5ED}"/>
                </a:ext>
              </a:extLst>
            </p:cNvPr>
            <p:cNvSpPr/>
            <p:nvPr/>
          </p:nvSpPr>
          <p:spPr>
            <a:xfrm>
              <a:off x="8543902" y="4441976"/>
              <a:ext cx="170447" cy="457201"/>
            </a:xfrm>
            <a:prstGeom prst="rect">
              <a:avLst/>
            </a:prstGeom>
            <a:solidFill>
              <a:srgbClr val="05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descr="Graphical user interface&#10;&#10;Description automatically generated">
              <a:extLst>
                <a:ext uri="{FF2B5EF4-FFF2-40B4-BE49-F238E27FC236}">
                  <a16:creationId xmlns:a16="http://schemas.microsoft.com/office/drawing/2014/main" id="{D460DD33-1DDD-4D7F-BCDD-01BCD96B816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4236" t="22572" r="-1739" b="23217"/>
            <a:stretch/>
          </p:blipFill>
          <p:spPr>
            <a:xfrm>
              <a:off x="7623831" y="4441976"/>
              <a:ext cx="996271" cy="457201"/>
            </a:xfrm>
            <a:prstGeom prst="rect">
              <a:avLst/>
            </a:prstGeom>
          </p:spPr>
        </p:pic>
        <p:pic>
          <p:nvPicPr>
            <p:cNvPr id="53" name="Picture 52" descr="Icon&#10;&#10;Description automatically generated">
              <a:extLst>
                <a:ext uri="{FF2B5EF4-FFF2-40B4-BE49-F238E27FC236}">
                  <a16:creationId xmlns:a16="http://schemas.microsoft.com/office/drawing/2014/main" id="{96A4EFC6-E290-4982-837D-4CB2511D39E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93003" y="4279301"/>
              <a:ext cx="508657" cy="782549"/>
            </a:xfrm>
            <a:prstGeom prst="rect">
              <a:avLst/>
            </a:prstGeom>
          </p:spPr>
        </p:pic>
      </p:grpSp>
      <p:sp>
        <p:nvSpPr>
          <p:cNvPr id="55" name="object 2">
            <a:extLst>
              <a:ext uri="{FF2B5EF4-FFF2-40B4-BE49-F238E27FC236}">
                <a16:creationId xmlns:a16="http://schemas.microsoft.com/office/drawing/2014/main" id="{3575198D-57CA-484F-9A70-FE0351AF0C18}"/>
              </a:ext>
            </a:extLst>
          </p:cNvPr>
          <p:cNvSpPr txBox="1">
            <a:spLocks/>
          </p:cNvSpPr>
          <p:nvPr/>
        </p:nvSpPr>
        <p:spPr>
          <a:xfrm>
            <a:off x="5788804" y="2968950"/>
            <a:ext cx="3202796" cy="1736373"/>
          </a:xfrm>
          <a:prstGeom prst="rect">
            <a:avLst/>
          </a:prstGeom>
          <a:noFill/>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pPr marL="329184"/>
            <a:r>
              <a:rPr lang="en-US" sz="1600" kern="0" spc="-25" dirty="0">
                <a:solidFill>
                  <a:srgbClr val="001848"/>
                </a:solidFill>
                <a:latin typeface="Verdana" panose="020B0604030504040204" pitchFamily="34" charset="0"/>
                <a:ea typeface="Verdana" panose="020B0604030504040204" pitchFamily="34" charset="0"/>
                <a:cs typeface="Calibri Light" panose="020F0302020204030204" pitchFamily="34" charset="0"/>
              </a:rPr>
              <a:t>K</a:t>
            </a:r>
            <a:r>
              <a:rPr lang="en-US" sz="1600" kern="0" spc="-25" dirty="0">
                <a:solidFill>
                  <a:srgbClr val="001848"/>
                </a:solidFill>
                <a:latin typeface="Verdana Pro Light" panose="020B0604020202020204" pitchFamily="34" charset="0"/>
                <a:ea typeface="Batang" panose="02030600000101010101" pitchFamily="18" charset="-127"/>
                <a:cs typeface="Calibri Light" panose="020F0302020204030204" pitchFamily="34" charset="0"/>
              </a:rPr>
              <a:t> </a:t>
            </a:r>
            <a:r>
              <a:rPr lang="en-US" sz="1600" kern="0" spc="-25" dirty="0">
                <a:solidFill>
                  <a:srgbClr val="001848"/>
                </a:solidFill>
                <a:latin typeface="Century Gothic" panose="020B0502020202020204" pitchFamily="34" charset="0"/>
                <a:ea typeface="Batang" panose="02030600000101010101" pitchFamily="18" charset="-127"/>
                <a:cs typeface="Calibri Light" panose="020F0302020204030204" pitchFamily="34" charset="0"/>
              </a:rPr>
              <a:t>= Key Partners &amp; </a:t>
            </a:r>
            <a:r>
              <a:rPr lang="en-US" sz="1600" kern="0" spc="-20" dirty="0">
                <a:solidFill>
                  <a:srgbClr val="001848"/>
                </a:solidFill>
                <a:latin typeface="Century Gothic" panose="020B0502020202020204" pitchFamily="34" charset="0"/>
                <a:ea typeface="Batang" panose="02030600000101010101" pitchFamily="18" charset="-127"/>
                <a:cs typeface="Calibri Light" panose="020F0302020204030204" pitchFamily="34" charset="0"/>
              </a:rPr>
              <a:t>License</a:t>
            </a:r>
          </a:p>
          <a:p>
            <a:pPr marL="694944"/>
            <a:r>
              <a:rPr lang="en-US" sz="1600" kern="0" spc="-20" dirty="0">
                <a:solidFill>
                  <a:srgbClr val="001848"/>
                </a:solidFill>
                <a:latin typeface="Century Gothic" panose="020B0502020202020204" pitchFamily="34" charset="0"/>
                <a:ea typeface="Batang" panose="02030600000101010101" pitchFamily="18" charset="-127"/>
                <a:cs typeface="Calibri Light" panose="020F0302020204030204" pitchFamily="34" charset="0"/>
              </a:rPr>
              <a:t>Holders</a:t>
            </a:r>
          </a:p>
          <a:p>
            <a:r>
              <a:rPr lang="en-US" sz="1600" kern="0" spc="-20" dirty="0">
                <a:solidFill>
                  <a:srgbClr val="001848"/>
                </a:solidFill>
                <a:latin typeface="Verdana" panose="020B0604030504040204" pitchFamily="34" charset="0"/>
                <a:ea typeface="Verdana" panose="020B0604030504040204" pitchFamily="34" charset="0"/>
                <a:cs typeface="Calibri Light" panose="020F0302020204030204" pitchFamily="34" charset="0"/>
              </a:rPr>
              <a:t>OOR</a:t>
            </a:r>
            <a:r>
              <a:rPr lang="en-US" sz="1600" kern="0" spc="-20" dirty="0">
                <a:solidFill>
                  <a:srgbClr val="001848"/>
                </a:solidFill>
                <a:latin typeface="Verdana Pro Light" panose="020B0604020202020204" pitchFamily="34" charset="0"/>
                <a:ea typeface="Batang" panose="02030600000101010101" pitchFamily="18" charset="-127"/>
                <a:cs typeface="Calibri Light" panose="020F0302020204030204" pitchFamily="34" charset="0"/>
              </a:rPr>
              <a:t> </a:t>
            </a:r>
            <a:r>
              <a:rPr lang="en-US" sz="1600" kern="0" spc="-20" dirty="0">
                <a:solidFill>
                  <a:srgbClr val="001848"/>
                </a:solidFill>
                <a:latin typeface="Century Gothic" panose="020B0502020202020204" pitchFamily="34" charset="0"/>
                <a:ea typeface="Batang" panose="02030600000101010101" pitchFamily="18" charset="-127"/>
                <a:cs typeface="Calibri Light" panose="020F0302020204030204" pitchFamily="34" charset="0"/>
              </a:rPr>
              <a:t>= Office of Resilience</a:t>
            </a:r>
          </a:p>
          <a:p>
            <a:pPr marL="228600"/>
            <a:r>
              <a:rPr lang="en-US" sz="1600" kern="0" spc="-20" dirty="0">
                <a:solidFill>
                  <a:srgbClr val="001848"/>
                </a:solidFill>
                <a:latin typeface="Verdana" panose="020B0604030504040204" pitchFamily="34" charset="0"/>
                <a:ea typeface="Verdana" panose="020B0604030504040204" pitchFamily="34" charset="0"/>
                <a:cs typeface="Calibri Light" panose="020F0302020204030204" pitchFamily="34" charset="0"/>
              </a:rPr>
              <a:t>AI</a:t>
            </a:r>
            <a:r>
              <a:rPr lang="en-US" sz="1600" kern="0" spc="-20" dirty="0">
                <a:solidFill>
                  <a:srgbClr val="001848"/>
                </a:solidFill>
                <a:latin typeface="Verdana Pro Light" panose="020B0604020202020204" pitchFamily="34" charset="0"/>
                <a:ea typeface="Batang" panose="02030600000101010101" pitchFamily="18" charset="-127"/>
                <a:cs typeface="Calibri Light" panose="020F0302020204030204" pitchFamily="34" charset="0"/>
              </a:rPr>
              <a:t> </a:t>
            </a:r>
            <a:r>
              <a:rPr lang="en-US" sz="1600" kern="0" spc="-20" dirty="0">
                <a:solidFill>
                  <a:srgbClr val="001848"/>
                </a:solidFill>
                <a:latin typeface="Century Gothic" panose="020B0502020202020204" pitchFamily="34" charset="0"/>
                <a:ea typeface="Batang" panose="02030600000101010101" pitchFamily="18" charset="-127"/>
                <a:cs typeface="Calibri Light" panose="020F0302020204030204" pitchFamily="34" charset="0"/>
              </a:rPr>
              <a:t>= Ace Interface</a:t>
            </a:r>
          </a:p>
          <a:p>
            <a:pPr marL="521208"/>
            <a:r>
              <a:rPr lang="en-US" sz="1600" kern="0" spc="-20" dirty="0">
                <a:solidFill>
                  <a:srgbClr val="001848"/>
                </a:solidFill>
                <a:latin typeface="Century Gothic" panose="020B0502020202020204" pitchFamily="34" charset="0"/>
                <a:ea typeface="Batang" panose="02030600000101010101" pitchFamily="18" charset="-127"/>
                <a:cs typeface="Calibri Light" panose="020F0302020204030204" pitchFamily="34" charset="0"/>
              </a:rPr>
              <a:t>= Trainers/Presenters</a:t>
            </a:r>
          </a:p>
          <a:p>
            <a:pPr marL="685800"/>
            <a:r>
              <a:rPr lang="en-US" sz="1600" kern="0" spc="-20" dirty="0">
                <a:solidFill>
                  <a:srgbClr val="001848"/>
                </a:solidFill>
                <a:latin typeface="Century Gothic" panose="020B0502020202020204" pitchFamily="34" charset="0"/>
                <a:ea typeface="Batang" panose="02030600000101010101" pitchFamily="18" charset="-127"/>
                <a:cs typeface="Calibri Light" panose="020F0302020204030204" pitchFamily="34" charset="0"/>
              </a:rPr>
              <a:t>Branches in the Community</a:t>
            </a:r>
          </a:p>
        </p:txBody>
      </p:sp>
      <p:pic>
        <p:nvPicPr>
          <p:cNvPr id="56" name="Graphic 55">
            <a:extLst>
              <a:ext uri="{FF2B5EF4-FFF2-40B4-BE49-F238E27FC236}">
                <a16:creationId xmlns:a16="http://schemas.microsoft.com/office/drawing/2014/main" id="{E221DD39-8A6E-44DE-B4F3-AC66ADA2ECA9}"/>
              </a:ext>
            </a:extLst>
          </p:cNvPr>
          <p:cNvPicPr>
            <a:picLocks noChangeAspect="1"/>
          </p:cNvPicPr>
          <p:nvPr/>
        </p:nvPicPr>
        <p:blipFill>
          <a:blip r:embed="rId5">
            <a:extLst>
              <a:ext uri="{96DAC541-7B7A-43D3-8B79-37D633B846F1}">
                <asvg:svgBlip xmlns:asvg="http://schemas.microsoft.com/office/drawing/2016/SVG/main" r:embed="rId9"/>
              </a:ext>
            </a:extLst>
          </a:blip>
          <a:stretch>
            <a:fillRect/>
          </a:stretch>
        </p:blipFill>
        <p:spPr>
          <a:xfrm rot="10800000">
            <a:off x="5943600" y="4019550"/>
            <a:ext cx="300368" cy="552026"/>
          </a:xfrm>
          <a:prstGeom prst="rect">
            <a:avLst/>
          </a:prstGeom>
        </p:spPr>
      </p:pic>
    </p:spTree>
    <p:extLst>
      <p:ext uri="{BB962C8B-B14F-4D97-AF65-F5344CB8AC3E}">
        <p14:creationId xmlns:p14="http://schemas.microsoft.com/office/powerpoint/2010/main" val="77789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p:nvPr/>
        </p:nvSpPr>
        <p:spPr>
          <a:xfrm>
            <a:off x="2341147" y="371853"/>
            <a:ext cx="3222886" cy="4028697"/>
          </a:xfrm>
          <a:custGeom>
            <a:avLst/>
            <a:gdLst/>
            <a:ahLst/>
            <a:cxnLst/>
            <a:rect l="l" t="t" r="r" b="b"/>
            <a:pathLst>
              <a:path w="1563370" h="2888615">
                <a:moveTo>
                  <a:pt x="0" y="0"/>
                </a:moveTo>
                <a:lnTo>
                  <a:pt x="0" y="0"/>
                </a:lnTo>
                <a:lnTo>
                  <a:pt x="0" y="2888477"/>
                </a:lnTo>
              </a:path>
              <a:path w="1563370" h="2888615">
                <a:moveTo>
                  <a:pt x="1563370" y="0"/>
                </a:moveTo>
                <a:lnTo>
                  <a:pt x="1563370" y="0"/>
                </a:lnTo>
                <a:lnTo>
                  <a:pt x="1563370" y="2888477"/>
                </a:lnTo>
              </a:path>
            </a:pathLst>
          </a:custGeom>
          <a:ln w="12379">
            <a:solidFill>
              <a:schemeClr val="accent1">
                <a:lumMod val="75000"/>
              </a:schemeClr>
            </a:solidFill>
          </a:ln>
        </p:spPr>
        <p:txBody>
          <a:bodyPr wrap="square" lIns="0" tIns="0" rIns="0" bIns="0" rtlCol="0"/>
          <a:lstStyle/>
          <a:p>
            <a:endParaRPr/>
          </a:p>
        </p:txBody>
      </p:sp>
      <p:grpSp>
        <p:nvGrpSpPr>
          <p:cNvPr id="8" name="Group 7">
            <a:extLst>
              <a:ext uri="{FF2B5EF4-FFF2-40B4-BE49-F238E27FC236}">
                <a16:creationId xmlns:a16="http://schemas.microsoft.com/office/drawing/2014/main" id="{7530D047-315F-4075-AD6A-4773AA0601E1}"/>
              </a:ext>
            </a:extLst>
          </p:cNvPr>
          <p:cNvGrpSpPr/>
          <p:nvPr/>
        </p:nvGrpSpPr>
        <p:grpSpPr>
          <a:xfrm>
            <a:off x="463311" y="505449"/>
            <a:ext cx="1583723" cy="2773359"/>
            <a:chOff x="122937" y="-8622"/>
            <a:chExt cx="2523806" cy="4419600"/>
          </a:xfrm>
        </p:grpSpPr>
        <p:pic>
          <p:nvPicPr>
            <p:cNvPr id="29" name="Picture 28" descr="Icon&#10;&#10;Description automatically generated">
              <a:extLst>
                <a:ext uri="{FF2B5EF4-FFF2-40B4-BE49-F238E27FC236}">
                  <a16:creationId xmlns:a16="http://schemas.microsoft.com/office/drawing/2014/main" id="{0A4B9F4D-C859-409A-9E86-F96B21A1A1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937" y="-8622"/>
              <a:ext cx="2523806" cy="4419600"/>
            </a:xfrm>
            <a:prstGeom prst="rect">
              <a:avLst/>
            </a:prstGeom>
          </p:spPr>
        </p:pic>
        <p:pic>
          <p:nvPicPr>
            <p:cNvPr id="30" name="Graphic 29">
              <a:extLst>
                <a:ext uri="{FF2B5EF4-FFF2-40B4-BE49-F238E27FC236}">
                  <a16:creationId xmlns:a16="http://schemas.microsoft.com/office/drawing/2014/main" id="{A1CA0137-8375-4E4F-9379-0FE7557574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635358">
              <a:off x="538518" y="2741364"/>
              <a:ext cx="1161393" cy="990600"/>
            </a:xfrm>
            <a:prstGeom prst="rect">
              <a:avLst/>
            </a:prstGeom>
          </p:spPr>
        </p:pic>
        <p:pic>
          <p:nvPicPr>
            <p:cNvPr id="31" name="Graphic 30">
              <a:extLst>
                <a:ext uri="{FF2B5EF4-FFF2-40B4-BE49-F238E27FC236}">
                  <a16:creationId xmlns:a16="http://schemas.microsoft.com/office/drawing/2014/main" id="{7E42AF22-1B2A-4AA3-8441-2D1A2C26AE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7141167">
              <a:off x="1694042" y="2557404"/>
              <a:ext cx="599975" cy="213784"/>
            </a:xfrm>
            <a:prstGeom prst="rect">
              <a:avLst/>
            </a:prstGeom>
          </p:spPr>
        </p:pic>
        <p:pic>
          <p:nvPicPr>
            <p:cNvPr id="32" name="Graphic 31">
              <a:extLst>
                <a:ext uri="{FF2B5EF4-FFF2-40B4-BE49-F238E27FC236}">
                  <a16:creationId xmlns:a16="http://schemas.microsoft.com/office/drawing/2014/main" id="{A7186868-80BE-4FCD-BE2C-B203B7A587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304080">
              <a:off x="1816689" y="774855"/>
              <a:ext cx="569401" cy="202890"/>
            </a:xfrm>
            <a:prstGeom prst="rect">
              <a:avLst/>
            </a:prstGeom>
          </p:spPr>
        </p:pic>
        <p:pic>
          <p:nvPicPr>
            <p:cNvPr id="33" name="Graphic 32">
              <a:extLst>
                <a:ext uri="{FF2B5EF4-FFF2-40B4-BE49-F238E27FC236}">
                  <a16:creationId xmlns:a16="http://schemas.microsoft.com/office/drawing/2014/main" id="{9B5EE245-A9C5-40CF-A679-F9C9A83F55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773696">
              <a:off x="894337" y="696343"/>
              <a:ext cx="978488" cy="785874"/>
            </a:xfrm>
            <a:prstGeom prst="rect">
              <a:avLst/>
            </a:prstGeom>
          </p:spPr>
        </p:pic>
        <p:pic>
          <p:nvPicPr>
            <p:cNvPr id="34" name="Graphic 33">
              <a:extLst>
                <a:ext uri="{FF2B5EF4-FFF2-40B4-BE49-F238E27FC236}">
                  <a16:creationId xmlns:a16="http://schemas.microsoft.com/office/drawing/2014/main" id="{5E88FAB2-1E74-42D6-BDC5-FECD1A9C25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flipV="1">
              <a:off x="1192604" y="1745649"/>
              <a:ext cx="978488" cy="719477"/>
            </a:xfrm>
            <a:prstGeom prst="rect">
              <a:avLst/>
            </a:prstGeom>
          </p:spPr>
        </p:pic>
        <p:pic>
          <p:nvPicPr>
            <p:cNvPr id="35" name="Graphic 34">
              <a:extLst>
                <a:ext uri="{FF2B5EF4-FFF2-40B4-BE49-F238E27FC236}">
                  <a16:creationId xmlns:a16="http://schemas.microsoft.com/office/drawing/2014/main" id="{49F3BF0F-7DA5-46A0-B791-A426FE77F7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7141167">
              <a:off x="1313051" y="716160"/>
              <a:ext cx="599975" cy="213784"/>
            </a:xfrm>
            <a:prstGeom prst="rect">
              <a:avLst/>
            </a:prstGeom>
          </p:spPr>
        </p:pic>
      </p:grpSp>
      <p:pic>
        <p:nvPicPr>
          <p:cNvPr id="12" name="Picture 11">
            <a:extLst>
              <a:ext uri="{FF2B5EF4-FFF2-40B4-BE49-F238E27FC236}">
                <a16:creationId xmlns:a16="http://schemas.microsoft.com/office/drawing/2014/main" id="{C56C52E7-2ABC-4B5A-8526-854A6F89607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492192" y="511158"/>
            <a:ext cx="2811975" cy="2811975"/>
          </a:xfrm>
          <a:prstGeom prst="rect">
            <a:avLst/>
          </a:prstGeom>
        </p:spPr>
      </p:pic>
      <p:pic>
        <p:nvPicPr>
          <p:cNvPr id="122" name="Picture 121">
            <a:extLst>
              <a:ext uri="{FF2B5EF4-FFF2-40B4-BE49-F238E27FC236}">
                <a16:creationId xmlns:a16="http://schemas.microsoft.com/office/drawing/2014/main" id="{515979AF-F126-4365-96D5-9E2ADA39BE4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782825" y="505449"/>
            <a:ext cx="2913078" cy="2817684"/>
          </a:xfrm>
          <a:prstGeom prst="rect">
            <a:avLst/>
          </a:prstGeom>
        </p:spPr>
      </p:pic>
      <p:sp>
        <p:nvSpPr>
          <p:cNvPr id="123" name="object 2">
            <a:extLst>
              <a:ext uri="{FF2B5EF4-FFF2-40B4-BE49-F238E27FC236}">
                <a16:creationId xmlns:a16="http://schemas.microsoft.com/office/drawing/2014/main" id="{5F1D4323-7C46-410A-B9BF-0F3BBD9A6E61}"/>
              </a:ext>
            </a:extLst>
          </p:cNvPr>
          <p:cNvSpPr txBox="1">
            <a:spLocks/>
          </p:cNvSpPr>
          <p:nvPr/>
        </p:nvSpPr>
        <p:spPr>
          <a:xfrm>
            <a:off x="6699" y="3562350"/>
            <a:ext cx="2507901" cy="751488"/>
          </a:xfrm>
          <a:prstGeom prst="rect">
            <a:avLst/>
          </a:prstGeom>
        </p:spPr>
        <p:txBody>
          <a:bodyPr vert="horz" wrap="square" lIns="0" tIns="12700" rIns="0" bIns="0" rtlCol="0">
            <a:spAutoFit/>
          </a:bodyPr>
          <a:lstStyle>
            <a:lvl1pPr>
              <a:defRPr>
                <a:latin typeface="+mj-lt"/>
                <a:ea typeface="+mj-ea"/>
                <a:cs typeface="+mj-cs"/>
              </a:defRPr>
            </a:lvl1pPr>
          </a:lstStyle>
          <a:p>
            <a:pPr algn="ctr">
              <a:spcBef>
                <a:spcPts val="1800"/>
              </a:spcBef>
            </a:pPr>
            <a:r>
              <a:rPr lang="en-US" sz="1200" b="1" kern="0" spc="-25" dirty="0">
                <a:solidFill>
                  <a:schemeClr val="accent1">
                    <a:lumMod val="75000"/>
                  </a:schemeClr>
                </a:solidFill>
                <a:latin typeface="Verdana" panose="020B0604030504040204" pitchFamily="34" charset="0"/>
                <a:ea typeface="Verdana" panose="020B0604030504040204" pitchFamily="34" charset="0"/>
                <a:cs typeface="Angsana New" panose="02020603050405020304" pitchFamily="18" charset="-34"/>
              </a:rPr>
              <a:t>Emergent NEAR </a:t>
            </a:r>
            <a:br>
              <a:rPr lang="en-US" sz="1200" b="1" kern="0" spc="-25" dirty="0">
                <a:solidFill>
                  <a:schemeClr val="accent1">
                    <a:lumMod val="75000"/>
                  </a:schemeClr>
                </a:solidFill>
                <a:latin typeface="Verdana" panose="020B0604030504040204" pitchFamily="34" charset="0"/>
                <a:ea typeface="Verdana" panose="020B0604030504040204" pitchFamily="34" charset="0"/>
                <a:cs typeface="Angsana New" panose="02020603050405020304" pitchFamily="18" charset="-34"/>
              </a:rPr>
            </a:br>
            <a:r>
              <a:rPr lang="en-US" sz="1200" b="1" kern="0" spc="-25" dirty="0">
                <a:solidFill>
                  <a:schemeClr val="accent1">
                    <a:lumMod val="75000"/>
                  </a:schemeClr>
                </a:solidFill>
                <a:latin typeface="Verdana" panose="020B0604030504040204" pitchFamily="34" charset="0"/>
                <a:ea typeface="Verdana" panose="020B0604030504040204" pitchFamily="34" charset="0"/>
                <a:cs typeface="Angsana New" panose="02020603050405020304" pitchFamily="18" charset="-34"/>
              </a:rPr>
              <a:t>Science </a:t>
            </a:r>
            <a:r>
              <a:rPr lang="en-US" sz="1200" b="1" kern="0" spc="-20" dirty="0">
                <a:solidFill>
                  <a:schemeClr val="accent1">
                    <a:lumMod val="75000"/>
                  </a:schemeClr>
                </a:solidFill>
                <a:latin typeface="Verdana" panose="020B0604030504040204" pitchFamily="34" charset="0"/>
                <a:ea typeface="Verdana" panose="020B0604030504040204" pitchFamily="34" charset="0"/>
                <a:cs typeface="Angsana New" panose="02020603050405020304" pitchFamily="18" charset="-34"/>
              </a:rPr>
              <a:t>Education </a:t>
            </a:r>
            <a:br>
              <a:rPr lang="en-US" sz="1200" b="1" kern="0" spc="-20" dirty="0">
                <a:solidFill>
                  <a:schemeClr val="accent1">
                    <a:lumMod val="75000"/>
                  </a:schemeClr>
                </a:solidFill>
                <a:latin typeface="Verdana" panose="020B0604030504040204" pitchFamily="34" charset="0"/>
                <a:ea typeface="Verdana" panose="020B0604030504040204" pitchFamily="34" charset="0"/>
                <a:cs typeface="Angsana New" panose="02020603050405020304" pitchFamily="18" charset="-34"/>
              </a:rPr>
            </a:br>
            <a:r>
              <a:rPr lang="en-US" sz="1200" b="1" kern="0" spc="-20" dirty="0">
                <a:solidFill>
                  <a:schemeClr val="accent1">
                    <a:lumMod val="75000"/>
                  </a:schemeClr>
                </a:solidFill>
                <a:latin typeface="Verdana" panose="020B0604030504040204" pitchFamily="34" charset="0"/>
                <a:ea typeface="Verdana" panose="020B0604030504040204" pitchFamily="34" charset="0"/>
                <a:cs typeface="Angsana New" panose="02020603050405020304" pitchFamily="18" charset="-34"/>
              </a:rPr>
              <a:t>in NJ</a:t>
            </a:r>
            <a:br>
              <a:rPr lang="en-US" sz="1200" b="1" kern="0" spc="-20" dirty="0">
                <a:solidFill>
                  <a:schemeClr val="accent1">
                    <a:lumMod val="75000"/>
                  </a:schemeClr>
                </a:solidFill>
                <a:latin typeface="Verdana" panose="020B0604030504040204" pitchFamily="34" charset="0"/>
                <a:ea typeface="Verdana" panose="020B0604030504040204" pitchFamily="34" charset="0"/>
                <a:cs typeface="Angsana New" panose="02020603050405020304" pitchFamily="18" charset="-34"/>
              </a:rPr>
            </a:br>
            <a:r>
              <a:rPr lang="en-US" sz="1200" b="1" kern="0" spc="-20" dirty="0">
                <a:solidFill>
                  <a:schemeClr val="accent1">
                    <a:lumMod val="75000"/>
                  </a:schemeClr>
                </a:solidFill>
                <a:latin typeface="Verdana" panose="020B0604030504040204" pitchFamily="34" charset="0"/>
                <a:ea typeface="Verdana" panose="020B0604030504040204" pitchFamily="34" charset="0"/>
                <a:cs typeface="Angsana New" panose="02020603050405020304" pitchFamily="18" charset="-34"/>
              </a:rPr>
              <a:t>Pre-Action Plan</a:t>
            </a:r>
            <a:endParaRPr lang="en-US" sz="1200" kern="0" spc="-20" dirty="0">
              <a:solidFill>
                <a:schemeClr val="accent1">
                  <a:lumMod val="75000"/>
                </a:schemeClr>
              </a:solidFill>
              <a:latin typeface="Verdana" panose="020B0604030504040204" pitchFamily="34" charset="0"/>
              <a:ea typeface="Verdana" panose="020B0604030504040204" pitchFamily="34" charset="0"/>
              <a:cs typeface="Angsana New" panose="02020603050405020304" pitchFamily="18" charset="-34"/>
            </a:endParaRPr>
          </a:p>
        </p:txBody>
      </p:sp>
      <p:sp>
        <p:nvSpPr>
          <p:cNvPr id="124" name="object 2">
            <a:extLst>
              <a:ext uri="{FF2B5EF4-FFF2-40B4-BE49-F238E27FC236}">
                <a16:creationId xmlns:a16="http://schemas.microsoft.com/office/drawing/2014/main" id="{EA9F22C9-E58A-4F3E-99A7-5982C78217A6}"/>
              </a:ext>
            </a:extLst>
          </p:cNvPr>
          <p:cNvSpPr txBox="1">
            <a:spLocks/>
          </p:cNvSpPr>
          <p:nvPr/>
        </p:nvSpPr>
        <p:spPr>
          <a:xfrm>
            <a:off x="2671782" y="3570533"/>
            <a:ext cx="2507901" cy="566822"/>
          </a:xfrm>
          <a:prstGeom prst="rect">
            <a:avLst/>
          </a:prstGeom>
        </p:spPr>
        <p:txBody>
          <a:bodyPr vert="horz" wrap="square" lIns="0" tIns="12700" rIns="0" bIns="0" rtlCol="0">
            <a:spAutoFit/>
          </a:bodyPr>
          <a:lstStyle>
            <a:lvl1pPr>
              <a:defRPr>
                <a:latin typeface="+mj-lt"/>
                <a:ea typeface="+mj-ea"/>
                <a:cs typeface="+mj-cs"/>
              </a:defRPr>
            </a:lvl1pPr>
          </a:lstStyle>
          <a:p>
            <a:pPr algn="ctr">
              <a:spcBef>
                <a:spcPts val="1800"/>
              </a:spcBef>
            </a:pPr>
            <a:r>
              <a:rPr lang="en-US" sz="1200" b="1" kern="0" spc="-25" dirty="0">
                <a:solidFill>
                  <a:schemeClr val="accent1">
                    <a:lumMod val="75000"/>
                  </a:schemeClr>
                </a:solidFill>
                <a:latin typeface="Verdana" panose="020B0604030504040204" pitchFamily="34" charset="0"/>
                <a:ea typeface="Verdana" panose="020B0604030504040204" pitchFamily="34" charset="0"/>
                <a:cs typeface="Angsana New" panose="02020603050405020304" pitchFamily="18" charset="-34"/>
              </a:rPr>
              <a:t>NEAR Science Education Branching Abbreviation </a:t>
            </a:r>
            <a:br>
              <a:rPr lang="en-US" sz="1200" b="1" kern="0" spc="-25" dirty="0">
                <a:solidFill>
                  <a:schemeClr val="accent1">
                    <a:lumMod val="75000"/>
                  </a:schemeClr>
                </a:solidFill>
                <a:latin typeface="Verdana" panose="020B0604030504040204" pitchFamily="34" charset="0"/>
                <a:ea typeface="Verdana" panose="020B0604030504040204" pitchFamily="34" charset="0"/>
                <a:cs typeface="Angsana New" panose="02020603050405020304" pitchFamily="18" charset="-34"/>
              </a:rPr>
            </a:br>
            <a:r>
              <a:rPr lang="en-US" sz="1200" b="1" kern="0" spc="-25" dirty="0">
                <a:solidFill>
                  <a:schemeClr val="accent1">
                    <a:lumMod val="75000"/>
                  </a:schemeClr>
                </a:solidFill>
                <a:latin typeface="Verdana" panose="020B0604030504040204" pitchFamily="34" charset="0"/>
                <a:ea typeface="Verdana" panose="020B0604030504040204" pitchFamily="34" charset="0"/>
                <a:cs typeface="Angsana New" panose="02020603050405020304" pitchFamily="18" charset="-34"/>
              </a:rPr>
              <a:t>in Pieces</a:t>
            </a:r>
            <a:endParaRPr lang="en-US" sz="1200" kern="0" spc="-20" dirty="0">
              <a:solidFill>
                <a:schemeClr val="accent1">
                  <a:lumMod val="75000"/>
                </a:schemeClr>
              </a:solidFill>
              <a:latin typeface="Verdana" panose="020B0604030504040204" pitchFamily="34" charset="0"/>
              <a:ea typeface="Verdana" panose="020B0604030504040204" pitchFamily="34" charset="0"/>
              <a:cs typeface="Angsana New" panose="02020603050405020304" pitchFamily="18" charset="-34"/>
            </a:endParaRPr>
          </a:p>
        </p:txBody>
      </p:sp>
      <p:sp>
        <p:nvSpPr>
          <p:cNvPr id="125" name="object 2">
            <a:extLst>
              <a:ext uri="{FF2B5EF4-FFF2-40B4-BE49-F238E27FC236}">
                <a16:creationId xmlns:a16="http://schemas.microsoft.com/office/drawing/2014/main" id="{9967E933-FB5A-4058-8CC1-2EBCB305E4FB}"/>
              </a:ext>
            </a:extLst>
          </p:cNvPr>
          <p:cNvSpPr txBox="1">
            <a:spLocks/>
          </p:cNvSpPr>
          <p:nvPr/>
        </p:nvSpPr>
        <p:spPr>
          <a:xfrm>
            <a:off x="5985414" y="3562350"/>
            <a:ext cx="2507901" cy="382156"/>
          </a:xfrm>
          <a:prstGeom prst="rect">
            <a:avLst/>
          </a:prstGeom>
        </p:spPr>
        <p:txBody>
          <a:bodyPr vert="horz" wrap="square" lIns="0" tIns="12700" rIns="0" bIns="0" rtlCol="0">
            <a:spAutoFit/>
          </a:bodyPr>
          <a:lstStyle>
            <a:lvl1pPr>
              <a:defRPr>
                <a:latin typeface="+mj-lt"/>
                <a:ea typeface="+mj-ea"/>
                <a:cs typeface="+mj-cs"/>
              </a:defRPr>
            </a:lvl1pPr>
          </a:lstStyle>
          <a:p>
            <a:pPr algn="ctr">
              <a:spcBef>
                <a:spcPts val="1800"/>
              </a:spcBef>
            </a:pPr>
            <a:r>
              <a:rPr lang="en-US" sz="1200" b="1" kern="0" spc="-25" dirty="0">
                <a:solidFill>
                  <a:schemeClr val="accent1">
                    <a:lumMod val="75000"/>
                  </a:schemeClr>
                </a:solidFill>
                <a:latin typeface="Verdana" panose="020B0604030504040204" pitchFamily="34" charset="0"/>
                <a:ea typeface="Verdana" panose="020B0604030504040204" pitchFamily="34" charset="0"/>
                <a:cs typeface="Angsana New" panose="02020603050405020304" pitchFamily="18" charset="-34"/>
              </a:rPr>
              <a:t>Future Strengthened</a:t>
            </a:r>
            <a:br>
              <a:rPr lang="en-US" sz="1200" b="1" kern="0" spc="-25" dirty="0">
                <a:solidFill>
                  <a:schemeClr val="accent1">
                    <a:lumMod val="75000"/>
                  </a:schemeClr>
                </a:solidFill>
                <a:latin typeface="Verdana" panose="020B0604030504040204" pitchFamily="34" charset="0"/>
                <a:ea typeface="Verdana" panose="020B0604030504040204" pitchFamily="34" charset="0"/>
                <a:cs typeface="Angsana New" panose="02020603050405020304" pitchFamily="18" charset="-34"/>
              </a:rPr>
            </a:br>
            <a:r>
              <a:rPr lang="en-US" sz="1200" b="1" kern="0" spc="-25" dirty="0">
                <a:solidFill>
                  <a:schemeClr val="accent1">
                    <a:lumMod val="75000"/>
                  </a:schemeClr>
                </a:solidFill>
                <a:latin typeface="Verdana" panose="020B0604030504040204" pitchFamily="34" charset="0"/>
                <a:ea typeface="Verdana" panose="020B0604030504040204" pitchFamily="34" charset="0"/>
                <a:cs typeface="Angsana New" panose="02020603050405020304" pitchFamily="18" charset="-34"/>
              </a:rPr>
              <a:t>&amp; Pruned Pathways </a:t>
            </a:r>
            <a:endParaRPr lang="en-US" sz="1200" kern="0" spc="-20" dirty="0">
              <a:solidFill>
                <a:schemeClr val="accent1">
                  <a:lumMod val="75000"/>
                </a:schemeClr>
              </a:solidFill>
              <a:latin typeface="Verdana" panose="020B0604030504040204" pitchFamily="34" charset="0"/>
              <a:ea typeface="Verdana" panose="020B0604030504040204" pitchFamily="34" charset="0"/>
              <a:cs typeface="Angsana New" panose="02020603050405020304" pitchFamily="18" charset="-34"/>
            </a:endParaRPr>
          </a:p>
        </p:txBody>
      </p:sp>
      <p:grpSp>
        <p:nvGrpSpPr>
          <p:cNvPr id="17" name="Group 16">
            <a:extLst>
              <a:ext uri="{FF2B5EF4-FFF2-40B4-BE49-F238E27FC236}">
                <a16:creationId xmlns:a16="http://schemas.microsoft.com/office/drawing/2014/main" id="{F0741BF0-BE94-4D58-87C5-0927F34531EA}"/>
              </a:ext>
            </a:extLst>
          </p:cNvPr>
          <p:cNvGrpSpPr/>
          <p:nvPr/>
        </p:nvGrpSpPr>
        <p:grpSpPr>
          <a:xfrm>
            <a:off x="3886200" y="4468691"/>
            <a:ext cx="1091412" cy="619876"/>
            <a:chOff x="7623831" y="4279301"/>
            <a:chExt cx="1377829" cy="782549"/>
          </a:xfrm>
        </p:grpSpPr>
        <p:sp>
          <p:nvSpPr>
            <p:cNvPr id="18" name="Rectangle 17">
              <a:extLst>
                <a:ext uri="{FF2B5EF4-FFF2-40B4-BE49-F238E27FC236}">
                  <a16:creationId xmlns:a16="http://schemas.microsoft.com/office/drawing/2014/main" id="{0A7D9A3D-5B01-4DFF-9C9C-B0F2A494799D}"/>
                </a:ext>
              </a:extLst>
            </p:cNvPr>
            <p:cNvSpPr/>
            <p:nvPr/>
          </p:nvSpPr>
          <p:spPr>
            <a:xfrm>
              <a:off x="8543902" y="4441976"/>
              <a:ext cx="170447" cy="457201"/>
            </a:xfrm>
            <a:prstGeom prst="rect">
              <a:avLst/>
            </a:prstGeom>
            <a:solidFill>
              <a:srgbClr val="05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Graphical user interface&#10;&#10;Description automatically generated">
              <a:extLst>
                <a:ext uri="{FF2B5EF4-FFF2-40B4-BE49-F238E27FC236}">
                  <a16:creationId xmlns:a16="http://schemas.microsoft.com/office/drawing/2014/main" id="{770C4ACE-71BB-4B0B-99DE-A3C24626CE0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4236" t="22572" r="-1739" b="23217"/>
            <a:stretch/>
          </p:blipFill>
          <p:spPr>
            <a:xfrm>
              <a:off x="7623831" y="4441976"/>
              <a:ext cx="996271" cy="457201"/>
            </a:xfrm>
            <a:prstGeom prst="rect">
              <a:avLst/>
            </a:prstGeom>
          </p:spPr>
        </p:pic>
        <p:pic>
          <p:nvPicPr>
            <p:cNvPr id="20" name="Picture 19" descr="Icon&#10;&#10;Description automatically generated">
              <a:extLst>
                <a:ext uri="{FF2B5EF4-FFF2-40B4-BE49-F238E27FC236}">
                  <a16:creationId xmlns:a16="http://schemas.microsoft.com/office/drawing/2014/main" id="{D1819F54-F494-4C76-8993-1CDE077256F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93003" y="4279301"/>
              <a:ext cx="508657" cy="782549"/>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924293D-82C8-4976-A090-2CF49EA9FDCD}"/>
              </a:ext>
            </a:extLst>
          </p:cNvPr>
          <p:cNvGrpSpPr/>
          <p:nvPr/>
        </p:nvGrpSpPr>
        <p:grpSpPr>
          <a:xfrm>
            <a:off x="3886200" y="4468691"/>
            <a:ext cx="1091412" cy="619876"/>
            <a:chOff x="7623831" y="4279301"/>
            <a:chExt cx="1377829" cy="782549"/>
          </a:xfrm>
        </p:grpSpPr>
        <p:sp>
          <p:nvSpPr>
            <p:cNvPr id="3" name="Rectangle 2">
              <a:extLst>
                <a:ext uri="{FF2B5EF4-FFF2-40B4-BE49-F238E27FC236}">
                  <a16:creationId xmlns:a16="http://schemas.microsoft.com/office/drawing/2014/main" id="{E3E6F82D-4780-4A55-9F89-A8046313577C}"/>
                </a:ext>
              </a:extLst>
            </p:cNvPr>
            <p:cNvSpPr/>
            <p:nvPr/>
          </p:nvSpPr>
          <p:spPr>
            <a:xfrm>
              <a:off x="8543902" y="4441976"/>
              <a:ext cx="170447" cy="457201"/>
            </a:xfrm>
            <a:prstGeom prst="rect">
              <a:avLst/>
            </a:prstGeom>
            <a:solidFill>
              <a:srgbClr val="05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10;&#10;Description automatically generated">
              <a:extLst>
                <a:ext uri="{FF2B5EF4-FFF2-40B4-BE49-F238E27FC236}">
                  <a16:creationId xmlns:a16="http://schemas.microsoft.com/office/drawing/2014/main" id="{61C437A2-175E-4A7F-B46F-6DC60DDEA2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236" t="22572" r="-1739" b="23217"/>
            <a:stretch/>
          </p:blipFill>
          <p:spPr>
            <a:xfrm>
              <a:off x="7623831" y="4441976"/>
              <a:ext cx="996271" cy="457201"/>
            </a:xfrm>
            <a:prstGeom prst="rect">
              <a:avLst/>
            </a:prstGeom>
          </p:spPr>
        </p:pic>
        <p:pic>
          <p:nvPicPr>
            <p:cNvPr id="5" name="Picture 4" descr="Icon&#10;&#10;Description automatically generated">
              <a:extLst>
                <a:ext uri="{FF2B5EF4-FFF2-40B4-BE49-F238E27FC236}">
                  <a16:creationId xmlns:a16="http://schemas.microsoft.com/office/drawing/2014/main" id="{B19F08A8-E0A7-49E6-82F6-DD7E7B46A0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3003" y="4279301"/>
              <a:ext cx="508657" cy="782549"/>
            </a:xfrm>
            <a:prstGeom prst="rect">
              <a:avLst/>
            </a:prstGeom>
          </p:spPr>
        </p:pic>
      </p:grpSp>
      <p:pic>
        <p:nvPicPr>
          <p:cNvPr id="7" name="Picture 6">
            <a:extLst>
              <a:ext uri="{FF2B5EF4-FFF2-40B4-BE49-F238E27FC236}">
                <a16:creationId xmlns:a16="http://schemas.microsoft.com/office/drawing/2014/main" id="{EC30FC52-0371-4E58-BB48-3CE518606F06}"/>
              </a:ext>
            </a:extLst>
          </p:cNvPr>
          <p:cNvPicPr>
            <a:picLocks noChangeAspect="1"/>
          </p:cNvPicPr>
          <p:nvPr/>
        </p:nvPicPr>
        <p:blipFill rotWithShape="1">
          <a:blip r:embed="rId4"/>
          <a:srcRect b="7684"/>
          <a:stretch/>
        </p:blipFill>
        <p:spPr>
          <a:xfrm>
            <a:off x="495611" y="482601"/>
            <a:ext cx="8152779" cy="3857233"/>
          </a:xfrm>
          <a:prstGeom prst="rect">
            <a:avLst/>
          </a:prstGeom>
          <a:ln>
            <a:noFill/>
          </a:ln>
        </p:spPr>
      </p:pic>
    </p:spTree>
    <p:extLst>
      <p:ext uri="{BB962C8B-B14F-4D97-AF65-F5344CB8AC3E}">
        <p14:creationId xmlns:p14="http://schemas.microsoft.com/office/powerpoint/2010/main" val="2541678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7">
            <a:extLst>
              <a:ext uri="{FF2B5EF4-FFF2-40B4-BE49-F238E27FC236}">
                <a16:creationId xmlns:a16="http://schemas.microsoft.com/office/drawing/2014/main" id="{C9BCDE1E-437F-4C8E-A611-6AD7C1EAA1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71" t="9999" r="2571" b="7037"/>
          <a:stretch/>
        </p:blipFill>
        <p:spPr>
          <a:xfrm>
            <a:off x="1307511" y="0"/>
            <a:ext cx="7836490" cy="5143500"/>
          </a:xfrm>
          <a:prstGeom prst="rect">
            <a:avLst/>
          </a:prstGeom>
        </p:spPr>
      </p:pic>
      <p:sp>
        <p:nvSpPr>
          <p:cNvPr id="6" name="Rectangle 5">
            <a:extLst>
              <a:ext uri="{FF2B5EF4-FFF2-40B4-BE49-F238E27FC236}">
                <a16:creationId xmlns:a16="http://schemas.microsoft.com/office/drawing/2014/main" id="{AF598DB1-2C1B-461E-9D79-64C02210DC3E}"/>
              </a:ext>
            </a:extLst>
          </p:cNvPr>
          <p:cNvSpPr/>
          <p:nvPr/>
        </p:nvSpPr>
        <p:spPr>
          <a:xfrm>
            <a:off x="1295400" y="0"/>
            <a:ext cx="4901184" cy="5143500"/>
          </a:xfrm>
          <a:prstGeom prst="rect">
            <a:avLst/>
          </a:prstGeom>
          <a:gradFill flip="none" rotWithShape="1">
            <a:gsLst>
              <a:gs pos="0">
                <a:schemeClr val="bg1"/>
              </a:gs>
              <a:gs pos="61000">
                <a:schemeClr val="bg1">
                  <a:alpha val="52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Email">
            <a:extLst>
              <a:ext uri="{FF2B5EF4-FFF2-40B4-BE49-F238E27FC236}">
                <a16:creationId xmlns:a16="http://schemas.microsoft.com/office/drawing/2014/main" id="{DA39D8CA-27EE-4B03-977E-AC1C70033A2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40004" y="2810199"/>
            <a:ext cx="255242" cy="255242"/>
          </a:xfrm>
          <a:prstGeom prst="rect">
            <a:avLst/>
          </a:prstGeom>
        </p:spPr>
      </p:pic>
      <p:pic>
        <p:nvPicPr>
          <p:cNvPr id="23" name="Graphic 22" descr="Building">
            <a:extLst>
              <a:ext uri="{FF2B5EF4-FFF2-40B4-BE49-F238E27FC236}">
                <a16:creationId xmlns:a16="http://schemas.microsoft.com/office/drawing/2014/main" id="{98F83583-A22F-4450-AE31-52EDCD7B67B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31530" y="3418529"/>
            <a:ext cx="281404" cy="255242"/>
          </a:xfrm>
          <a:prstGeom prst="rect">
            <a:avLst/>
          </a:prstGeom>
        </p:spPr>
      </p:pic>
      <p:sp>
        <p:nvSpPr>
          <p:cNvPr id="2" name="Title 1">
            <a:extLst>
              <a:ext uri="{FF2B5EF4-FFF2-40B4-BE49-F238E27FC236}">
                <a16:creationId xmlns:a16="http://schemas.microsoft.com/office/drawing/2014/main" id="{AB848ECD-71A3-4CE4-AD16-420565DED362}"/>
              </a:ext>
            </a:extLst>
          </p:cNvPr>
          <p:cNvSpPr>
            <a:spLocks noGrp="1"/>
          </p:cNvSpPr>
          <p:nvPr>
            <p:ph type="title"/>
          </p:nvPr>
        </p:nvSpPr>
        <p:spPr>
          <a:xfrm>
            <a:off x="278321" y="2160806"/>
            <a:ext cx="2578608" cy="481584"/>
          </a:xfrm>
        </p:spPr>
        <p:txBody>
          <a:bodyPr anchor="b">
            <a:normAutofit/>
          </a:bodyPr>
          <a:lstStyle/>
          <a:p>
            <a:pPr algn="ctr"/>
            <a:r>
              <a:rPr lang="en-US" sz="2100" b="1" dirty="0">
                <a:solidFill>
                  <a:srgbClr val="001848"/>
                </a:solidFill>
                <a:latin typeface="Century Gothic" panose="020B0502020202020204" pitchFamily="34" charset="0"/>
                <a:cs typeface="Biome" panose="020B0503030204020804" pitchFamily="34" charset="0"/>
              </a:rPr>
              <a:t>THANK YOU </a:t>
            </a:r>
          </a:p>
        </p:txBody>
      </p:sp>
      <p:sp>
        <p:nvSpPr>
          <p:cNvPr id="8" name="TextBox 7">
            <a:extLst>
              <a:ext uri="{FF2B5EF4-FFF2-40B4-BE49-F238E27FC236}">
                <a16:creationId xmlns:a16="http://schemas.microsoft.com/office/drawing/2014/main" id="{6D8C43B4-E429-4C56-BBCA-9A1751B72FFF}"/>
              </a:ext>
            </a:extLst>
          </p:cNvPr>
          <p:cNvSpPr txBox="1"/>
          <p:nvPr/>
        </p:nvSpPr>
        <p:spPr>
          <a:xfrm>
            <a:off x="183823" y="2731881"/>
            <a:ext cx="2673106" cy="1885131"/>
          </a:xfrm>
          <a:prstGeom prst="rect">
            <a:avLst/>
          </a:prstGeom>
          <a:noFill/>
        </p:spPr>
        <p:txBody>
          <a:bodyPr wrap="square" rtlCol="0">
            <a:spAutoFit/>
          </a:bodyPr>
          <a:lstStyle/>
          <a:p>
            <a:r>
              <a:rPr lang="en-US" sz="1350" dirty="0">
                <a:solidFill>
                  <a:srgbClr val="001848"/>
                </a:solidFill>
                <a:latin typeface="Century Gothic" panose="020B0502020202020204" pitchFamily="34" charset="0"/>
              </a:rPr>
              <a:t>     </a:t>
            </a:r>
          </a:p>
          <a:p>
            <a:pPr algn="ctr"/>
            <a:endParaRPr lang="en-US" sz="1050" dirty="0">
              <a:solidFill>
                <a:srgbClr val="001848"/>
              </a:solidFill>
              <a:latin typeface="Century Gothic" panose="020B0502020202020204" pitchFamily="34" charset="0"/>
              <a:cs typeface="Biome" panose="020B0503030204020804" pitchFamily="34" charset="0"/>
            </a:endParaRPr>
          </a:p>
          <a:p>
            <a:pPr algn="ctr"/>
            <a:r>
              <a:rPr lang="en-US" sz="1050" dirty="0">
                <a:solidFill>
                  <a:srgbClr val="001848"/>
                </a:solidFill>
                <a:latin typeface="Century Gothic" panose="020B0502020202020204" pitchFamily="34" charset="0"/>
                <a:cs typeface="Biome" panose="020B0503030204020804" pitchFamily="34" charset="0"/>
              </a:rPr>
              <a:t> </a:t>
            </a:r>
            <a:r>
              <a:rPr lang="en-US" sz="900" dirty="0">
                <a:solidFill>
                  <a:srgbClr val="001848"/>
                </a:solidFill>
                <a:latin typeface="Century Gothic" panose="020B0502020202020204" pitchFamily="34" charset="0"/>
                <a:cs typeface="Biome" panose="020B0503030204020804" pitchFamily="34" charset="0"/>
                <a:hlinkClick r:id="rId7">
                  <a:extLst>
                    <a:ext uri="{A12FA001-AC4F-418D-AE19-62706E023703}">
                      <ahyp:hlinkClr xmlns:ahyp="http://schemas.microsoft.com/office/drawing/2018/hyperlinkcolor" val="tx"/>
                    </a:ext>
                  </a:extLst>
                </a:hlinkClick>
              </a:rPr>
              <a:t>DCF.OFFICEOFRESILIENCE@DCF.NJ.GOV</a:t>
            </a:r>
            <a:endParaRPr lang="en-US" sz="900" dirty="0">
              <a:solidFill>
                <a:srgbClr val="001848"/>
              </a:solidFill>
              <a:latin typeface="Century Gothic" panose="020B0502020202020204" pitchFamily="34" charset="0"/>
              <a:cs typeface="Biome" panose="020B0503030204020804" pitchFamily="34" charset="0"/>
            </a:endParaRPr>
          </a:p>
          <a:p>
            <a:endParaRPr lang="en-US" sz="900" dirty="0">
              <a:solidFill>
                <a:srgbClr val="001848"/>
              </a:solidFill>
              <a:latin typeface="Century Gothic" panose="020B0502020202020204" pitchFamily="34" charset="0"/>
            </a:endParaRPr>
          </a:p>
          <a:p>
            <a:endParaRPr lang="en-US" sz="900" dirty="0">
              <a:solidFill>
                <a:srgbClr val="001848"/>
              </a:solidFill>
              <a:latin typeface="Century Gothic" panose="020B0502020202020204" pitchFamily="34" charset="0"/>
            </a:endParaRPr>
          </a:p>
          <a:p>
            <a:pPr algn="ctr">
              <a:spcBef>
                <a:spcPts val="1200"/>
              </a:spcBef>
            </a:pPr>
            <a:r>
              <a:rPr lang="en-US" sz="900" dirty="0">
                <a:solidFill>
                  <a:srgbClr val="001848"/>
                </a:solidFill>
                <a:latin typeface="Century Gothic" panose="020B0502020202020204" pitchFamily="34" charset="0"/>
                <a:cs typeface="Biome" panose="020B0503030204020804" pitchFamily="34" charset="0"/>
              </a:rPr>
              <a:t>     50 E. STATE STREET</a:t>
            </a:r>
          </a:p>
          <a:p>
            <a:pPr algn="ctr"/>
            <a:r>
              <a:rPr lang="en-US" sz="900" dirty="0">
                <a:solidFill>
                  <a:srgbClr val="001848"/>
                </a:solidFill>
                <a:latin typeface="Century Gothic" panose="020B0502020202020204" pitchFamily="34" charset="0"/>
                <a:cs typeface="Biome" panose="020B0503030204020804" pitchFamily="34" charset="0"/>
              </a:rPr>
              <a:t>     P.O. BOX 729</a:t>
            </a:r>
          </a:p>
          <a:p>
            <a:pPr algn="ctr"/>
            <a:r>
              <a:rPr lang="en-US" sz="900" dirty="0">
                <a:solidFill>
                  <a:srgbClr val="001848"/>
                </a:solidFill>
                <a:latin typeface="Century Gothic" panose="020B0502020202020204" pitchFamily="34" charset="0"/>
                <a:cs typeface="Biome" panose="020B0503030204020804" pitchFamily="34" charset="0"/>
              </a:rPr>
              <a:t>     TRENTON, NJ 08625</a:t>
            </a:r>
          </a:p>
          <a:p>
            <a:endParaRPr lang="en-US" sz="1350" dirty="0"/>
          </a:p>
          <a:p>
            <a:r>
              <a:rPr lang="en-US" sz="1350" dirty="0"/>
              <a:t> </a:t>
            </a:r>
          </a:p>
        </p:txBody>
      </p:sp>
      <p:pic>
        <p:nvPicPr>
          <p:cNvPr id="15" name="Picture 14">
            <a:extLst>
              <a:ext uri="{FF2B5EF4-FFF2-40B4-BE49-F238E27FC236}">
                <a16:creationId xmlns:a16="http://schemas.microsoft.com/office/drawing/2014/main" id="{B38244F6-5667-4806-8963-FA99F77AFC1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25025" y="4409129"/>
            <a:ext cx="1790701" cy="367535"/>
          </a:xfrm>
          <a:prstGeom prst="rect">
            <a:avLst/>
          </a:prstGeom>
          <a:effectLst/>
        </p:spPr>
      </p:pic>
      <p:pic>
        <p:nvPicPr>
          <p:cNvPr id="22" name="Picture 21">
            <a:extLst>
              <a:ext uri="{FF2B5EF4-FFF2-40B4-BE49-F238E27FC236}">
                <a16:creationId xmlns:a16="http://schemas.microsoft.com/office/drawing/2014/main" id="{4A763C78-930F-404A-AFC6-B915E89DB54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62000" y="514350"/>
            <a:ext cx="1556965" cy="1556965"/>
          </a:xfrm>
          <a:prstGeom prst="ellipse">
            <a:avLst/>
          </a:prstGeom>
          <a:ln w="1905">
            <a:noFill/>
          </a:ln>
          <a:effectLst>
            <a:outerShdw blurRad="50800" dist="50800" algn="tl" rotWithShape="0">
              <a:prstClr val="black">
                <a:alpha val="40000"/>
              </a:prstClr>
            </a:outerShdw>
          </a:effectLst>
        </p:spPr>
      </p:pic>
    </p:spTree>
    <p:extLst>
      <p:ext uri="{BB962C8B-B14F-4D97-AF65-F5344CB8AC3E}">
        <p14:creationId xmlns:p14="http://schemas.microsoft.com/office/powerpoint/2010/main" val="3175771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3A3981-00C1-4CAC-AF21-61596BDCB0C9}"/>
              </a:ext>
            </a:extLst>
          </p:cNvPr>
          <p:cNvSpPr/>
          <p:nvPr/>
        </p:nvSpPr>
        <p:spPr>
          <a:xfrm>
            <a:off x="5486400" y="0"/>
            <a:ext cx="3657600" cy="5143500"/>
          </a:xfrm>
          <a:prstGeom prst="rect">
            <a:avLst/>
          </a:prstGeom>
          <a:solidFill>
            <a:srgbClr val="DDBC5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5715000" y="895350"/>
            <a:ext cx="3200400" cy="1736373"/>
          </a:xfrm>
          <a:prstGeom prst="rect">
            <a:avLst/>
          </a:prstGeom>
        </p:spPr>
        <p:txBody>
          <a:bodyPr vert="horz" wrap="square" lIns="0" tIns="12700" rIns="0" bIns="0" rtlCol="0">
            <a:spAutoFit/>
          </a:bodyPr>
          <a:lstStyle/>
          <a:p>
            <a:pPr algn="l"/>
            <a:r>
              <a:rPr lang="en-US" sz="2800" b="1" spc="-25" dirty="0">
                <a:solidFill>
                  <a:srgbClr val="001848"/>
                </a:solidFill>
                <a:latin typeface="Century Gothic" panose="020B0502020202020204" pitchFamily="34" charset="0"/>
                <a:ea typeface="Cambria" panose="02040503050406030204" pitchFamily="18" charset="0"/>
                <a:cs typeface="Angsana New" panose="02020603050405020304" pitchFamily="18" charset="-34"/>
              </a:rPr>
              <a:t>Emergent NEAR Science Education before the NJ ACES Action Plan</a:t>
            </a:r>
            <a:endParaRPr lang="en-US" sz="2800" b="1" spc="-20" dirty="0">
              <a:solidFill>
                <a:srgbClr val="001848"/>
              </a:solidFill>
              <a:latin typeface="Century Gothic" panose="020B0502020202020204" pitchFamily="34" charset="0"/>
              <a:ea typeface="Cambria" panose="02040503050406030204" pitchFamily="18" charset="0"/>
              <a:cs typeface="Angsana New" panose="02020603050405020304" pitchFamily="18" charset="-34"/>
            </a:endParaRPr>
          </a:p>
        </p:txBody>
      </p:sp>
      <p:cxnSp>
        <p:nvCxnSpPr>
          <p:cNvPr id="7" name="Straight Connector 6">
            <a:extLst>
              <a:ext uri="{FF2B5EF4-FFF2-40B4-BE49-F238E27FC236}">
                <a16:creationId xmlns:a16="http://schemas.microsoft.com/office/drawing/2014/main" id="{BFE27E99-105F-4CB7-8D24-DA10C91196C4}"/>
              </a:ext>
            </a:extLst>
          </p:cNvPr>
          <p:cNvCxnSpPr/>
          <p:nvPr/>
        </p:nvCxnSpPr>
        <p:spPr>
          <a:xfrm>
            <a:off x="5638800" y="2724150"/>
            <a:ext cx="3352800" cy="0"/>
          </a:xfrm>
          <a:prstGeom prst="line">
            <a:avLst/>
          </a:prstGeom>
          <a:ln w="12700">
            <a:solidFill>
              <a:srgbClr val="001848"/>
            </a:solidFill>
          </a:ln>
        </p:spPr>
        <p:style>
          <a:lnRef idx="1">
            <a:schemeClr val="accent1"/>
          </a:lnRef>
          <a:fillRef idx="0">
            <a:schemeClr val="accent1"/>
          </a:fillRef>
          <a:effectRef idx="0">
            <a:schemeClr val="accent1"/>
          </a:effectRef>
          <a:fontRef idx="minor">
            <a:schemeClr val="tx1"/>
          </a:fontRef>
        </p:style>
      </p:cxnSp>
      <p:pic>
        <p:nvPicPr>
          <p:cNvPr id="15" name="Picture 14" descr="Icon&#10;&#10;Description automatically generated">
            <a:extLst>
              <a:ext uri="{FF2B5EF4-FFF2-40B4-BE49-F238E27FC236}">
                <a16:creationId xmlns:a16="http://schemas.microsoft.com/office/drawing/2014/main" id="{20B2CE9F-B1B2-4011-A841-5095CFC4CA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188" y="361950"/>
            <a:ext cx="2523806" cy="4419600"/>
          </a:xfrm>
          <a:prstGeom prst="rect">
            <a:avLst/>
          </a:prstGeom>
        </p:spPr>
      </p:pic>
      <p:pic>
        <p:nvPicPr>
          <p:cNvPr id="16" name="Graphic 15">
            <a:extLst>
              <a:ext uri="{FF2B5EF4-FFF2-40B4-BE49-F238E27FC236}">
                <a16:creationId xmlns:a16="http://schemas.microsoft.com/office/drawing/2014/main" id="{F2D118BB-7656-41E5-ABE2-C4B6872215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635358">
            <a:off x="1382769" y="3111936"/>
            <a:ext cx="1161393" cy="990600"/>
          </a:xfrm>
          <a:prstGeom prst="rect">
            <a:avLst/>
          </a:prstGeom>
        </p:spPr>
      </p:pic>
      <p:pic>
        <p:nvPicPr>
          <p:cNvPr id="17" name="Graphic 16">
            <a:extLst>
              <a:ext uri="{FF2B5EF4-FFF2-40B4-BE49-F238E27FC236}">
                <a16:creationId xmlns:a16="http://schemas.microsoft.com/office/drawing/2014/main" id="{1DD4A8E3-3A6D-4F93-B289-E03710CFEB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7141167">
            <a:off x="2538293" y="2927976"/>
            <a:ext cx="599975" cy="213784"/>
          </a:xfrm>
          <a:prstGeom prst="rect">
            <a:avLst/>
          </a:prstGeom>
        </p:spPr>
      </p:pic>
      <p:pic>
        <p:nvPicPr>
          <p:cNvPr id="18" name="Graphic 17">
            <a:extLst>
              <a:ext uri="{FF2B5EF4-FFF2-40B4-BE49-F238E27FC236}">
                <a16:creationId xmlns:a16="http://schemas.microsoft.com/office/drawing/2014/main" id="{4D35DCBD-02CF-44E4-B7BD-3752F7A09F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304080">
            <a:off x="2660940" y="1145427"/>
            <a:ext cx="569401" cy="202890"/>
          </a:xfrm>
          <a:prstGeom prst="rect">
            <a:avLst/>
          </a:prstGeom>
        </p:spPr>
      </p:pic>
      <p:pic>
        <p:nvPicPr>
          <p:cNvPr id="19" name="Graphic 18">
            <a:extLst>
              <a:ext uri="{FF2B5EF4-FFF2-40B4-BE49-F238E27FC236}">
                <a16:creationId xmlns:a16="http://schemas.microsoft.com/office/drawing/2014/main" id="{A846F0BD-5E65-47E4-857E-2146634EAA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773696">
            <a:off x="1738588" y="1066915"/>
            <a:ext cx="978488" cy="785874"/>
          </a:xfrm>
          <a:prstGeom prst="rect">
            <a:avLst/>
          </a:prstGeom>
        </p:spPr>
      </p:pic>
      <p:pic>
        <p:nvPicPr>
          <p:cNvPr id="20" name="Graphic 19">
            <a:extLst>
              <a:ext uri="{FF2B5EF4-FFF2-40B4-BE49-F238E27FC236}">
                <a16:creationId xmlns:a16="http://schemas.microsoft.com/office/drawing/2014/main" id="{7014B6AF-361B-44C2-B3A9-50A07FEF23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flipV="1">
            <a:off x="2036855" y="2116221"/>
            <a:ext cx="978488" cy="719477"/>
          </a:xfrm>
          <a:prstGeom prst="rect">
            <a:avLst/>
          </a:prstGeom>
        </p:spPr>
      </p:pic>
      <p:pic>
        <p:nvPicPr>
          <p:cNvPr id="21" name="Graphic 20">
            <a:extLst>
              <a:ext uri="{FF2B5EF4-FFF2-40B4-BE49-F238E27FC236}">
                <a16:creationId xmlns:a16="http://schemas.microsoft.com/office/drawing/2014/main" id="{29DBD0DD-0194-4AA6-B5A8-4B2DC12338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7141167">
            <a:off x="2157302" y="1086732"/>
            <a:ext cx="599975" cy="213784"/>
          </a:xfrm>
          <a:prstGeom prst="rect">
            <a:avLst/>
          </a:prstGeom>
        </p:spPr>
      </p:pic>
      <p:grpSp>
        <p:nvGrpSpPr>
          <p:cNvPr id="22" name="Group 21">
            <a:extLst>
              <a:ext uri="{FF2B5EF4-FFF2-40B4-BE49-F238E27FC236}">
                <a16:creationId xmlns:a16="http://schemas.microsoft.com/office/drawing/2014/main" id="{8E34D59A-F39D-449C-BB0C-88DB75BEB41B}"/>
              </a:ext>
            </a:extLst>
          </p:cNvPr>
          <p:cNvGrpSpPr/>
          <p:nvPr/>
        </p:nvGrpSpPr>
        <p:grpSpPr>
          <a:xfrm>
            <a:off x="3886200" y="4468691"/>
            <a:ext cx="1091412" cy="619876"/>
            <a:chOff x="7623831" y="4279301"/>
            <a:chExt cx="1377829" cy="782549"/>
          </a:xfrm>
        </p:grpSpPr>
        <p:sp>
          <p:nvSpPr>
            <p:cNvPr id="23" name="Rectangle 22">
              <a:extLst>
                <a:ext uri="{FF2B5EF4-FFF2-40B4-BE49-F238E27FC236}">
                  <a16:creationId xmlns:a16="http://schemas.microsoft.com/office/drawing/2014/main" id="{4CE2A5BA-656C-41F1-A8F5-0BF8A67E6FB2}"/>
                </a:ext>
              </a:extLst>
            </p:cNvPr>
            <p:cNvSpPr/>
            <p:nvPr/>
          </p:nvSpPr>
          <p:spPr>
            <a:xfrm>
              <a:off x="8543902" y="4441976"/>
              <a:ext cx="170447" cy="457201"/>
            </a:xfrm>
            <a:prstGeom prst="rect">
              <a:avLst/>
            </a:prstGeom>
            <a:solidFill>
              <a:srgbClr val="05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Graphical user interface&#10;&#10;Description automatically generated">
              <a:extLst>
                <a:ext uri="{FF2B5EF4-FFF2-40B4-BE49-F238E27FC236}">
                  <a16:creationId xmlns:a16="http://schemas.microsoft.com/office/drawing/2014/main" id="{79B5DEF8-2E74-4212-A0FD-EDC076AB605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4236" t="22572" r="-1739" b="23217"/>
            <a:stretch/>
          </p:blipFill>
          <p:spPr>
            <a:xfrm>
              <a:off x="7623831" y="4441976"/>
              <a:ext cx="996271" cy="457201"/>
            </a:xfrm>
            <a:prstGeom prst="rect">
              <a:avLst/>
            </a:prstGeom>
          </p:spPr>
        </p:pic>
        <p:pic>
          <p:nvPicPr>
            <p:cNvPr id="25" name="Picture 24" descr="Icon&#10;&#10;Description automatically generated">
              <a:extLst>
                <a:ext uri="{FF2B5EF4-FFF2-40B4-BE49-F238E27FC236}">
                  <a16:creationId xmlns:a16="http://schemas.microsoft.com/office/drawing/2014/main" id="{89BFFDDF-4DA3-4BAE-A93A-A4F6BBB090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93003" y="4279301"/>
              <a:ext cx="508657" cy="782549"/>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47F457C-0B6C-4E89-BBE9-156757712C9C}"/>
              </a:ext>
            </a:extLst>
          </p:cNvPr>
          <p:cNvSpPr/>
          <p:nvPr/>
        </p:nvSpPr>
        <p:spPr>
          <a:xfrm>
            <a:off x="232950" y="403573"/>
            <a:ext cx="5258263" cy="415296"/>
          </a:xfrm>
          <a:prstGeom prst="rect">
            <a:avLst/>
          </a:prstGeom>
          <a:solidFill>
            <a:srgbClr val="001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7AD289-9D66-4213-878C-C9E2ABFB47CF}"/>
              </a:ext>
            </a:extLst>
          </p:cNvPr>
          <p:cNvSpPr>
            <a:spLocks noChangeAspect="1"/>
          </p:cNvSpPr>
          <p:nvPr/>
        </p:nvSpPr>
        <p:spPr>
          <a:xfrm>
            <a:off x="1451510" y="1433030"/>
            <a:ext cx="4052913" cy="435109"/>
          </a:xfrm>
          <a:prstGeom prst="rec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AEEE71D-062E-4F78-81A0-E36B3F2B2697}"/>
              </a:ext>
            </a:extLst>
          </p:cNvPr>
          <p:cNvSpPr>
            <a:spLocks noChangeAspect="1"/>
          </p:cNvSpPr>
          <p:nvPr/>
        </p:nvSpPr>
        <p:spPr>
          <a:xfrm>
            <a:off x="2671813" y="2117765"/>
            <a:ext cx="2819400" cy="435109"/>
          </a:xfrm>
          <a:prstGeom prst="rect">
            <a:avLst/>
          </a:prstGeom>
          <a:solidFill>
            <a:srgbClr val="DDBC50">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E36B30D-E721-441D-AEDF-C61E89B82EC8}"/>
              </a:ext>
            </a:extLst>
          </p:cNvPr>
          <p:cNvSpPr>
            <a:spLocks noChangeAspect="1"/>
          </p:cNvSpPr>
          <p:nvPr/>
        </p:nvSpPr>
        <p:spPr>
          <a:xfrm>
            <a:off x="1770160" y="2818529"/>
            <a:ext cx="3734263" cy="435109"/>
          </a:xfrm>
          <a:prstGeom prst="rect">
            <a:avLst/>
          </a:prstGeom>
          <a:solidFill>
            <a:schemeClr val="accent4">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83C477F-DF17-43D5-BF17-910C8EE98B0E}"/>
              </a:ext>
            </a:extLst>
          </p:cNvPr>
          <p:cNvSpPr>
            <a:spLocks noChangeAspect="1"/>
          </p:cNvSpPr>
          <p:nvPr/>
        </p:nvSpPr>
        <p:spPr>
          <a:xfrm>
            <a:off x="1223493" y="3508241"/>
            <a:ext cx="4302357" cy="4351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5E4665-335B-4592-8A18-E3AE23F2780F}"/>
              </a:ext>
            </a:extLst>
          </p:cNvPr>
          <p:cNvPicPr>
            <a:picLocks noChangeAspect="1"/>
          </p:cNvPicPr>
          <p:nvPr/>
        </p:nvPicPr>
        <p:blipFill rotWithShape="1">
          <a:blip r:embed="rId3">
            <a:extLst>
              <a:ext uri="{28A0092B-C50C-407E-A947-70E740481C1C}">
                <a14:useLocalDpi xmlns:a14="http://schemas.microsoft.com/office/drawing/2010/main" val="0"/>
              </a:ext>
            </a:extLst>
          </a:blip>
          <a:srcRect l="59505" t="1133" r="3116" b="5072"/>
          <a:stretch/>
        </p:blipFill>
        <p:spPr>
          <a:xfrm>
            <a:off x="5491213" y="0"/>
            <a:ext cx="3657600" cy="5162550"/>
          </a:xfrm>
          <a:prstGeom prst="rect">
            <a:avLst/>
          </a:prstGeom>
          <a:noFill/>
          <a:ln>
            <a:noFill/>
          </a:ln>
        </p:spPr>
      </p:pic>
      <p:sp>
        <p:nvSpPr>
          <p:cNvPr id="6" name="object 2">
            <a:extLst>
              <a:ext uri="{FF2B5EF4-FFF2-40B4-BE49-F238E27FC236}">
                <a16:creationId xmlns:a16="http://schemas.microsoft.com/office/drawing/2014/main" id="{D19C6C8C-B223-4BE9-B7B8-4AC262200EFB}"/>
              </a:ext>
            </a:extLst>
          </p:cNvPr>
          <p:cNvSpPr txBox="1">
            <a:spLocks noGrp="1"/>
          </p:cNvSpPr>
          <p:nvPr>
            <p:ph type="title"/>
          </p:nvPr>
        </p:nvSpPr>
        <p:spPr>
          <a:xfrm>
            <a:off x="325582" y="209550"/>
            <a:ext cx="4876800" cy="555217"/>
          </a:xfrm>
          <a:prstGeom prst="rect">
            <a:avLst/>
          </a:prstGeom>
        </p:spPr>
        <p:txBody>
          <a:bodyPr vert="horz" wrap="square" lIns="0" tIns="12700" rIns="0" bIns="0" rtlCol="0">
            <a:spAutoFit/>
          </a:bodyPr>
          <a:lstStyle/>
          <a:p>
            <a:pPr algn="ctr">
              <a:lnSpc>
                <a:spcPts val="5000"/>
              </a:lnSpc>
            </a:pPr>
            <a:r>
              <a:rPr lang="en-US" sz="2200" b="1" spc="-25" dirty="0">
                <a:solidFill>
                  <a:schemeClr val="bg1"/>
                </a:solidFill>
                <a:latin typeface="Century Gothic" panose="020B0502020202020204" pitchFamily="34" charset="0"/>
                <a:ea typeface="Cambria" panose="02040503050406030204" pitchFamily="18" charset="0"/>
                <a:cs typeface="Angsana New" panose="02020603050405020304" pitchFamily="18" charset="-34"/>
              </a:rPr>
              <a:t>Community Capacity Development</a:t>
            </a:r>
            <a:endParaRPr lang="en-US" sz="2200" b="1" spc="-20" dirty="0">
              <a:solidFill>
                <a:schemeClr val="bg1"/>
              </a:solidFill>
              <a:latin typeface="Century Gothic" panose="020B0502020202020204" pitchFamily="34" charset="0"/>
              <a:ea typeface="Cambria" panose="02040503050406030204" pitchFamily="18" charset="0"/>
              <a:cs typeface="Angsana New" panose="02020603050405020304" pitchFamily="18" charset="-34"/>
            </a:endParaRPr>
          </a:p>
        </p:txBody>
      </p:sp>
      <p:sp>
        <p:nvSpPr>
          <p:cNvPr id="7" name="object 2">
            <a:extLst>
              <a:ext uri="{FF2B5EF4-FFF2-40B4-BE49-F238E27FC236}">
                <a16:creationId xmlns:a16="http://schemas.microsoft.com/office/drawing/2014/main" id="{A320746D-3F47-4549-A70D-DB5F4C5164BF}"/>
              </a:ext>
            </a:extLst>
          </p:cNvPr>
          <p:cNvSpPr txBox="1">
            <a:spLocks noChangeAspect="1"/>
          </p:cNvSpPr>
          <p:nvPr/>
        </p:nvSpPr>
        <p:spPr>
          <a:xfrm>
            <a:off x="304800" y="1258073"/>
            <a:ext cx="4932219" cy="544060"/>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pPr algn="ctr">
              <a:lnSpc>
                <a:spcPts val="5000"/>
              </a:lnSpc>
            </a:pPr>
            <a:r>
              <a:rPr lang="en-US" sz="1800" b="1" kern="0" spc="-25" dirty="0">
                <a:solidFill>
                  <a:srgbClr val="001848"/>
                </a:solidFill>
                <a:latin typeface="Century Gothic" panose="020B0502020202020204" pitchFamily="34" charset="0"/>
                <a:ea typeface="Cambria" panose="02040503050406030204" pitchFamily="18" charset="0"/>
                <a:cs typeface="Angsana New" panose="02020603050405020304" pitchFamily="18" charset="-34"/>
              </a:rPr>
              <a:t>Leadership Expansion</a:t>
            </a:r>
            <a:endParaRPr lang="en-US" sz="1800" b="1" kern="0" spc="-20" dirty="0">
              <a:solidFill>
                <a:srgbClr val="001848"/>
              </a:solidFill>
              <a:latin typeface="Century Gothic" panose="020B0502020202020204" pitchFamily="34" charset="0"/>
              <a:ea typeface="Cambria" panose="02040503050406030204" pitchFamily="18" charset="0"/>
              <a:cs typeface="Angsana New" panose="02020603050405020304" pitchFamily="18" charset="-34"/>
            </a:endParaRPr>
          </a:p>
        </p:txBody>
      </p:sp>
      <p:sp>
        <p:nvSpPr>
          <p:cNvPr id="8" name="object 2">
            <a:extLst>
              <a:ext uri="{FF2B5EF4-FFF2-40B4-BE49-F238E27FC236}">
                <a16:creationId xmlns:a16="http://schemas.microsoft.com/office/drawing/2014/main" id="{5272EBC9-B990-4895-9440-34F265427F76}"/>
              </a:ext>
            </a:extLst>
          </p:cNvPr>
          <p:cNvSpPr txBox="1">
            <a:spLocks noChangeAspect="1"/>
          </p:cNvSpPr>
          <p:nvPr/>
        </p:nvSpPr>
        <p:spPr>
          <a:xfrm>
            <a:off x="1267690" y="1936414"/>
            <a:ext cx="4932219" cy="544060"/>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pPr algn="ctr">
              <a:lnSpc>
                <a:spcPts val="5000"/>
              </a:lnSpc>
            </a:pPr>
            <a:r>
              <a:rPr lang="en-US" sz="1800" b="1" kern="0" spc="-25" dirty="0">
                <a:solidFill>
                  <a:srgbClr val="001848"/>
                </a:solidFill>
                <a:latin typeface="Century Gothic" panose="020B0502020202020204" pitchFamily="34" charset="0"/>
                <a:ea typeface="Cambria" panose="02040503050406030204" pitchFamily="18" charset="0"/>
                <a:cs typeface="Angsana New" panose="02020603050405020304" pitchFamily="18" charset="-34"/>
              </a:rPr>
              <a:t>Coming Together</a:t>
            </a:r>
            <a:endParaRPr lang="en-US" sz="1800" b="1" kern="0" spc="-20" dirty="0">
              <a:solidFill>
                <a:srgbClr val="001848"/>
              </a:solidFill>
              <a:latin typeface="Century Gothic" panose="020B0502020202020204" pitchFamily="34" charset="0"/>
              <a:ea typeface="Cambria" panose="02040503050406030204" pitchFamily="18" charset="0"/>
              <a:cs typeface="Angsana New" panose="02020603050405020304" pitchFamily="18" charset="-34"/>
            </a:endParaRPr>
          </a:p>
        </p:txBody>
      </p:sp>
      <p:sp>
        <p:nvSpPr>
          <p:cNvPr id="9" name="object 2">
            <a:extLst>
              <a:ext uri="{FF2B5EF4-FFF2-40B4-BE49-F238E27FC236}">
                <a16:creationId xmlns:a16="http://schemas.microsoft.com/office/drawing/2014/main" id="{FFDE0CB3-32BE-4264-9ACB-DD8BF7B16FC5}"/>
              </a:ext>
            </a:extLst>
          </p:cNvPr>
          <p:cNvSpPr txBox="1">
            <a:spLocks noChangeAspect="1"/>
          </p:cNvSpPr>
          <p:nvPr/>
        </p:nvSpPr>
        <p:spPr>
          <a:xfrm>
            <a:off x="304800" y="2619355"/>
            <a:ext cx="4932219" cy="544060"/>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pPr algn="ctr">
              <a:lnSpc>
                <a:spcPts val="5000"/>
              </a:lnSpc>
            </a:pPr>
            <a:r>
              <a:rPr lang="en-US" sz="1800" b="1" kern="0" spc="-25" dirty="0">
                <a:solidFill>
                  <a:srgbClr val="001848"/>
                </a:solidFill>
                <a:latin typeface="Century Gothic" panose="020B0502020202020204" pitchFamily="34" charset="0"/>
                <a:ea typeface="Cambria" panose="02040503050406030204" pitchFamily="18" charset="0"/>
                <a:cs typeface="Angsana New" panose="02020603050405020304" pitchFamily="18" charset="-34"/>
              </a:rPr>
              <a:t>Shared Learning</a:t>
            </a:r>
            <a:endParaRPr lang="en-US" sz="1800" b="1" kern="0" spc="-20" dirty="0">
              <a:solidFill>
                <a:srgbClr val="001848"/>
              </a:solidFill>
              <a:latin typeface="Century Gothic" panose="020B0502020202020204" pitchFamily="34" charset="0"/>
              <a:ea typeface="Cambria" panose="02040503050406030204" pitchFamily="18" charset="0"/>
              <a:cs typeface="Angsana New" panose="02020603050405020304" pitchFamily="18" charset="-34"/>
            </a:endParaRPr>
          </a:p>
        </p:txBody>
      </p:sp>
      <p:sp>
        <p:nvSpPr>
          <p:cNvPr id="10" name="object 2">
            <a:extLst>
              <a:ext uri="{FF2B5EF4-FFF2-40B4-BE49-F238E27FC236}">
                <a16:creationId xmlns:a16="http://schemas.microsoft.com/office/drawing/2014/main" id="{5A1491DC-5851-424D-8FC3-196EA3518453}"/>
              </a:ext>
            </a:extLst>
          </p:cNvPr>
          <p:cNvSpPr txBox="1">
            <a:spLocks noChangeAspect="1"/>
          </p:cNvSpPr>
          <p:nvPr/>
        </p:nvSpPr>
        <p:spPr>
          <a:xfrm>
            <a:off x="304800" y="3326434"/>
            <a:ext cx="4932219" cy="544060"/>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pPr algn="ctr">
              <a:lnSpc>
                <a:spcPts val="5000"/>
              </a:lnSpc>
            </a:pPr>
            <a:r>
              <a:rPr lang="en-US" sz="1800" b="1" kern="0" spc="-25" dirty="0">
                <a:solidFill>
                  <a:srgbClr val="001848"/>
                </a:solidFill>
                <a:latin typeface="Century Gothic" panose="020B0502020202020204" pitchFamily="34" charset="0"/>
                <a:ea typeface="Cambria" panose="02040503050406030204" pitchFamily="18" charset="0"/>
                <a:cs typeface="Angsana New" panose="02020603050405020304" pitchFamily="18" charset="-34"/>
              </a:rPr>
              <a:t>Results-Oriented Decisions</a:t>
            </a:r>
            <a:endParaRPr lang="en-US" sz="1800" b="1" kern="0" spc="-20" dirty="0">
              <a:solidFill>
                <a:srgbClr val="001848"/>
              </a:solidFill>
              <a:latin typeface="Century Gothic" panose="020B0502020202020204" pitchFamily="34" charset="0"/>
              <a:ea typeface="Cambria" panose="02040503050406030204" pitchFamily="18" charset="0"/>
              <a:cs typeface="Angsana New" panose="02020603050405020304" pitchFamily="18" charset="-34"/>
            </a:endParaRPr>
          </a:p>
        </p:txBody>
      </p:sp>
      <p:grpSp>
        <p:nvGrpSpPr>
          <p:cNvPr id="33" name="Group 32">
            <a:extLst>
              <a:ext uri="{FF2B5EF4-FFF2-40B4-BE49-F238E27FC236}">
                <a16:creationId xmlns:a16="http://schemas.microsoft.com/office/drawing/2014/main" id="{9343E1EC-3FE4-45C7-933D-F6CAB5A1F23C}"/>
              </a:ext>
            </a:extLst>
          </p:cNvPr>
          <p:cNvGrpSpPr/>
          <p:nvPr/>
        </p:nvGrpSpPr>
        <p:grpSpPr>
          <a:xfrm>
            <a:off x="3886200" y="4468691"/>
            <a:ext cx="1091412" cy="619876"/>
            <a:chOff x="7623831" y="4279301"/>
            <a:chExt cx="1377829" cy="782549"/>
          </a:xfrm>
        </p:grpSpPr>
        <p:sp>
          <p:nvSpPr>
            <p:cNvPr id="34" name="Rectangle 33">
              <a:extLst>
                <a:ext uri="{FF2B5EF4-FFF2-40B4-BE49-F238E27FC236}">
                  <a16:creationId xmlns:a16="http://schemas.microsoft.com/office/drawing/2014/main" id="{147FDC3C-F9E9-4216-9EF3-E86651ACFB4E}"/>
                </a:ext>
              </a:extLst>
            </p:cNvPr>
            <p:cNvSpPr/>
            <p:nvPr/>
          </p:nvSpPr>
          <p:spPr>
            <a:xfrm>
              <a:off x="8543902" y="4441976"/>
              <a:ext cx="170447" cy="457201"/>
            </a:xfrm>
            <a:prstGeom prst="rect">
              <a:avLst/>
            </a:prstGeom>
            <a:solidFill>
              <a:srgbClr val="05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Graphical user interface&#10;&#10;Description automatically generated">
              <a:extLst>
                <a:ext uri="{FF2B5EF4-FFF2-40B4-BE49-F238E27FC236}">
                  <a16:creationId xmlns:a16="http://schemas.microsoft.com/office/drawing/2014/main" id="{48A72E38-B715-496B-BBCF-EEFE5C67EE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4236" t="22572" r="-1739" b="23217"/>
            <a:stretch/>
          </p:blipFill>
          <p:spPr>
            <a:xfrm>
              <a:off x="7623831" y="4441976"/>
              <a:ext cx="996271" cy="457201"/>
            </a:xfrm>
            <a:prstGeom prst="rect">
              <a:avLst/>
            </a:prstGeom>
          </p:spPr>
        </p:pic>
        <p:pic>
          <p:nvPicPr>
            <p:cNvPr id="36" name="Picture 35" descr="Icon&#10;&#10;Description automatically generated">
              <a:extLst>
                <a:ext uri="{FF2B5EF4-FFF2-40B4-BE49-F238E27FC236}">
                  <a16:creationId xmlns:a16="http://schemas.microsoft.com/office/drawing/2014/main" id="{E8002B78-260B-4802-84EA-E9F3ACEF7F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93003" y="4279301"/>
              <a:ext cx="508657" cy="782549"/>
            </a:xfrm>
            <a:prstGeom prst="rect">
              <a:avLst/>
            </a:prstGeom>
          </p:spPr>
        </p:pic>
      </p:grpSp>
    </p:spTree>
    <p:extLst>
      <p:ext uri="{BB962C8B-B14F-4D97-AF65-F5344CB8AC3E}">
        <p14:creationId xmlns:p14="http://schemas.microsoft.com/office/powerpoint/2010/main" val="2123664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6AA788-5F14-43DB-B035-1BC6DA150990}"/>
              </a:ext>
            </a:extLst>
          </p:cNvPr>
          <p:cNvSpPr>
            <a:spLocks noGrp="1"/>
          </p:cNvSpPr>
          <p:nvPr>
            <p:ph type="body" sz="quarter" idx="17"/>
          </p:nvPr>
        </p:nvSpPr>
        <p:spPr>
          <a:xfrm>
            <a:off x="323850" y="3202219"/>
            <a:ext cx="1485000" cy="415498"/>
          </a:xfrm>
        </p:spPr>
        <p:txBody>
          <a:bodyPr/>
          <a:lstStyle/>
          <a:p>
            <a:r>
              <a:rPr lang="en-US" b="1" dirty="0"/>
              <a:t>CORE STRATEGY 1</a:t>
            </a:r>
          </a:p>
          <a:p>
            <a:endParaRPr lang="en-US" dirty="0"/>
          </a:p>
        </p:txBody>
      </p:sp>
      <p:cxnSp>
        <p:nvCxnSpPr>
          <p:cNvPr id="20" name="Straight Connector 19">
            <a:extLst>
              <a:ext uri="{FF2B5EF4-FFF2-40B4-BE49-F238E27FC236}">
                <a16:creationId xmlns:a16="http://schemas.microsoft.com/office/drawing/2014/main" id="{B674B9A6-D55C-478C-8D92-D0BFBCD7B598}"/>
              </a:ext>
              <a:ext uri="{C183D7F6-B498-43B3-948B-1728B52AA6E4}">
                <adec:decorative xmlns:adec="http://schemas.microsoft.com/office/drawing/2017/decorative" val="1"/>
              </a:ext>
            </a:extLst>
          </p:cNvPr>
          <p:cNvCxnSpPr>
            <a:cxnSpLocks/>
          </p:cNvCxnSpPr>
          <p:nvPr/>
        </p:nvCxnSpPr>
        <p:spPr>
          <a:xfrm>
            <a:off x="458560" y="3586821"/>
            <a:ext cx="135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CE675343-79F8-46AA-B56E-932984AB75EE}"/>
              </a:ext>
            </a:extLst>
          </p:cNvPr>
          <p:cNvSpPr>
            <a:spLocks noGrp="1"/>
          </p:cNvSpPr>
          <p:nvPr>
            <p:ph type="body" sz="quarter" idx="18"/>
          </p:nvPr>
        </p:nvSpPr>
        <p:spPr>
          <a:xfrm>
            <a:off x="323850" y="3678019"/>
            <a:ext cx="1485000" cy="484748"/>
          </a:xfrm>
        </p:spPr>
        <p:txBody>
          <a:bodyPr/>
          <a:lstStyle/>
          <a:p>
            <a:r>
              <a:rPr lang="en-US" b="1" dirty="0"/>
              <a:t>Achieve Trauma-Informed and Healing-Centered State Designation</a:t>
            </a:r>
          </a:p>
        </p:txBody>
      </p:sp>
      <p:sp>
        <p:nvSpPr>
          <p:cNvPr id="7" name="Text Placeholder 6">
            <a:extLst>
              <a:ext uri="{FF2B5EF4-FFF2-40B4-BE49-F238E27FC236}">
                <a16:creationId xmlns:a16="http://schemas.microsoft.com/office/drawing/2014/main" id="{1806F98B-6BF9-4D0F-B7E7-561F064602FD}"/>
              </a:ext>
            </a:extLst>
          </p:cNvPr>
          <p:cNvSpPr>
            <a:spLocks noGrp="1"/>
          </p:cNvSpPr>
          <p:nvPr>
            <p:ph type="body" sz="quarter" idx="33"/>
          </p:nvPr>
        </p:nvSpPr>
        <p:spPr>
          <a:xfrm>
            <a:off x="2078888" y="3202219"/>
            <a:ext cx="1485000" cy="207749"/>
          </a:xfrm>
        </p:spPr>
        <p:txBody>
          <a:bodyPr/>
          <a:lstStyle/>
          <a:p>
            <a:r>
              <a:rPr lang="en-US" b="1" dirty="0"/>
              <a:t>CORE STRATEGY 2</a:t>
            </a:r>
          </a:p>
        </p:txBody>
      </p:sp>
      <p:cxnSp>
        <p:nvCxnSpPr>
          <p:cNvPr id="21" name="Straight Connector 20">
            <a:extLst>
              <a:ext uri="{FF2B5EF4-FFF2-40B4-BE49-F238E27FC236}">
                <a16:creationId xmlns:a16="http://schemas.microsoft.com/office/drawing/2014/main" id="{5A0322F4-E79A-4E4D-98CA-2DC1692F90C3}"/>
              </a:ext>
              <a:ext uri="{C183D7F6-B498-43B3-948B-1728B52AA6E4}">
                <adec:decorative xmlns:adec="http://schemas.microsoft.com/office/drawing/2017/decorative" val="1"/>
              </a:ext>
            </a:extLst>
          </p:cNvPr>
          <p:cNvCxnSpPr>
            <a:cxnSpLocks/>
          </p:cNvCxnSpPr>
          <p:nvPr/>
        </p:nvCxnSpPr>
        <p:spPr>
          <a:xfrm>
            <a:off x="2146388" y="3586821"/>
            <a:ext cx="1350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93694D25-DE51-4F33-9ED7-7D9F4891DD93}"/>
              </a:ext>
            </a:extLst>
          </p:cNvPr>
          <p:cNvSpPr>
            <a:spLocks noGrp="1"/>
          </p:cNvSpPr>
          <p:nvPr>
            <p:ph type="body" sz="quarter" idx="34"/>
          </p:nvPr>
        </p:nvSpPr>
        <p:spPr>
          <a:xfrm>
            <a:off x="2078888" y="3678019"/>
            <a:ext cx="1485000" cy="484748"/>
          </a:xfrm>
        </p:spPr>
        <p:txBody>
          <a:bodyPr/>
          <a:lstStyle/>
          <a:p>
            <a:r>
              <a:rPr lang="en-US" b="1" dirty="0"/>
              <a:t>Conduct an ACEs Public Awareness and Mobilization Campaign</a:t>
            </a:r>
          </a:p>
        </p:txBody>
      </p:sp>
      <p:sp>
        <p:nvSpPr>
          <p:cNvPr id="9" name="Text Placeholder 8">
            <a:extLst>
              <a:ext uri="{FF2B5EF4-FFF2-40B4-BE49-F238E27FC236}">
                <a16:creationId xmlns:a16="http://schemas.microsoft.com/office/drawing/2014/main" id="{2F0A8A16-8E92-40C1-913D-8CB3B9C1DDAF}"/>
              </a:ext>
            </a:extLst>
          </p:cNvPr>
          <p:cNvSpPr>
            <a:spLocks noGrp="1"/>
          </p:cNvSpPr>
          <p:nvPr>
            <p:ph type="body" sz="quarter" idx="35"/>
          </p:nvPr>
        </p:nvSpPr>
        <p:spPr>
          <a:xfrm>
            <a:off x="3833925" y="3202219"/>
            <a:ext cx="1485000" cy="207749"/>
          </a:xfrm>
        </p:spPr>
        <p:txBody>
          <a:bodyPr/>
          <a:lstStyle/>
          <a:p>
            <a:r>
              <a:rPr lang="en-US" b="1" dirty="0"/>
              <a:t>CORE STRATEGY 3</a:t>
            </a:r>
          </a:p>
        </p:txBody>
      </p:sp>
      <p:cxnSp>
        <p:nvCxnSpPr>
          <p:cNvPr id="22" name="Straight Connector 21">
            <a:extLst>
              <a:ext uri="{FF2B5EF4-FFF2-40B4-BE49-F238E27FC236}">
                <a16:creationId xmlns:a16="http://schemas.microsoft.com/office/drawing/2014/main" id="{0DC27E82-D5C7-4AE4-BAF3-5DBB12CA0835}"/>
              </a:ext>
              <a:ext uri="{C183D7F6-B498-43B3-948B-1728B52AA6E4}">
                <adec:decorative xmlns:adec="http://schemas.microsoft.com/office/drawing/2017/decorative" val="1"/>
              </a:ext>
            </a:extLst>
          </p:cNvPr>
          <p:cNvCxnSpPr>
            <a:cxnSpLocks/>
          </p:cNvCxnSpPr>
          <p:nvPr/>
        </p:nvCxnSpPr>
        <p:spPr>
          <a:xfrm>
            <a:off x="3901425" y="3586821"/>
            <a:ext cx="1350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CC804944-6423-4C0F-ABB0-9CF01A05FD92}"/>
              </a:ext>
            </a:extLst>
          </p:cNvPr>
          <p:cNvSpPr>
            <a:spLocks noGrp="1"/>
          </p:cNvSpPr>
          <p:nvPr>
            <p:ph type="body" sz="quarter" idx="36"/>
          </p:nvPr>
        </p:nvSpPr>
        <p:spPr>
          <a:xfrm>
            <a:off x="3833925" y="3678019"/>
            <a:ext cx="1485000" cy="484748"/>
          </a:xfrm>
        </p:spPr>
        <p:txBody>
          <a:bodyPr/>
          <a:lstStyle/>
          <a:p>
            <a:r>
              <a:rPr lang="en-US" b="1" dirty="0"/>
              <a:t>Maintain Community-Driven Policy and Funding Priorities</a:t>
            </a:r>
          </a:p>
        </p:txBody>
      </p:sp>
      <p:sp>
        <p:nvSpPr>
          <p:cNvPr id="11" name="Text Placeholder 10">
            <a:extLst>
              <a:ext uri="{FF2B5EF4-FFF2-40B4-BE49-F238E27FC236}">
                <a16:creationId xmlns:a16="http://schemas.microsoft.com/office/drawing/2014/main" id="{3BF93F76-B979-4659-9F60-ADD378371A4D}"/>
              </a:ext>
            </a:extLst>
          </p:cNvPr>
          <p:cNvSpPr>
            <a:spLocks noGrp="1"/>
          </p:cNvSpPr>
          <p:nvPr>
            <p:ph type="body" sz="quarter" idx="37"/>
          </p:nvPr>
        </p:nvSpPr>
        <p:spPr>
          <a:xfrm>
            <a:off x="5588962" y="3202219"/>
            <a:ext cx="1485000" cy="207749"/>
          </a:xfrm>
        </p:spPr>
        <p:txBody>
          <a:bodyPr/>
          <a:lstStyle/>
          <a:p>
            <a:r>
              <a:rPr lang="en-US" b="1" dirty="0"/>
              <a:t>CORE STRATEGY 4</a:t>
            </a:r>
          </a:p>
        </p:txBody>
      </p:sp>
      <p:cxnSp>
        <p:nvCxnSpPr>
          <p:cNvPr id="23" name="Straight Connector 22">
            <a:extLst>
              <a:ext uri="{FF2B5EF4-FFF2-40B4-BE49-F238E27FC236}">
                <a16:creationId xmlns:a16="http://schemas.microsoft.com/office/drawing/2014/main" id="{8C3BE7D2-4C35-4BA9-9A98-1A6E17A84A71}"/>
              </a:ext>
              <a:ext uri="{C183D7F6-B498-43B3-948B-1728B52AA6E4}">
                <adec:decorative xmlns:adec="http://schemas.microsoft.com/office/drawing/2017/decorative" val="1"/>
              </a:ext>
            </a:extLst>
          </p:cNvPr>
          <p:cNvCxnSpPr>
            <a:cxnSpLocks/>
          </p:cNvCxnSpPr>
          <p:nvPr/>
        </p:nvCxnSpPr>
        <p:spPr>
          <a:xfrm>
            <a:off x="5656463" y="3586821"/>
            <a:ext cx="1350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179E7FC2-4098-49F6-8F55-7D42A85A40B6}"/>
              </a:ext>
            </a:extLst>
          </p:cNvPr>
          <p:cNvSpPr>
            <a:spLocks noGrp="1"/>
          </p:cNvSpPr>
          <p:nvPr>
            <p:ph type="body" sz="quarter" idx="38"/>
          </p:nvPr>
        </p:nvSpPr>
        <p:spPr>
          <a:xfrm>
            <a:off x="5588963" y="3678019"/>
            <a:ext cx="1485000" cy="323165"/>
          </a:xfrm>
        </p:spPr>
        <p:txBody>
          <a:bodyPr/>
          <a:lstStyle/>
          <a:p>
            <a:r>
              <a:rPr lang="en-US" b="1" dirty="0"/>
              <a:t>Provide Cross-Sector ACEs Training</a:t>
            </a:r>
          </a:p>
        </p:txBody>
      </p:sp>
      <p:sp>
        <p:nvSpPr>
          <p:cNvPr id="13" name="Text Placeholder 12">
            <a:extLst>
              <a:ext uri="{FF2B5EF4-FFF2-40B4-BE49-F238E27FC236}">
                <a16:creationId xmlns:a16="http://schemas.microsoft.com/office/drawing/2014/main" id="{B42EB40D-8479-42AF-A4AE-92D6BE6908B5}"/>
              </a:ext>
            </a:extLst>
          </p:cNvPr>
          <p:cNvSpPr>
            <a:spLocks noGrp="1"/>
          </p:cNvSpPr>
          <p:nvPr>
            <p:ph type="body" sz="quarter" idx="39"/>
          </p:nvPr>
        </p:nvSpPr>
        <p:spPr>
          <a:xfrm>
            <a:off x="7344000" y="3202219"/>
            <a:ext cx="1485000" cy="207749"/>
          </a:xfrm>
        </p:spPr>
        <p:txBody>
          <a:bodyPr/>
          <a:lstStyle/>
          <a:p>
            <a:r>
              <a:rPr lang="en-US" b="1" dirty="0"/>
              <a:t>CORE STRATEGY 5</a:t>
            </a:r>
          </a:p>
        </p:txBody>
      </p:sp>
      <p:cxnSp>
        <p:nvCxnSpPr>
          <p:cNvPr id="24" name="Straight Connector 23">
            <a:extLst>
              <a:ext uri="{FF2B5EF4-FFF2-40B4-BE49-F238E27FC236}">
                <a16:creationId xmlns:a16="http://schemas.microsoft.com/office/drawing/2014/main" id="{75979D46-D664-4267-B673-E6B048C084A4}"/>
              </a:ext>
              <a:ext uri="{C183D7F6-B498-43B3-948B-1728B52AA6E4}">
                <adec:decorative xmlns:adec="http://schemas.microsoft.com/office/drawing/2017/decorative" val="1"/>
              </a:ext>
            </a:extLst>
          </p:cNvPr>
          <p:cNvCxnSpPr>
            <a:cxnSpLocks/>
          </p:cNvCxnSpPr>
          <p:nvPr/>
        </p:nvCxnSpPr>
        <p:spPr>
          <a:xfrm>
            <a:off x="7411500" y="3586821"/>
            <a:ext cx="1350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D11578AB-8F47-4648-B827-D4367249BDBB}"/>
              </a:ext>
            </a:extLst>
          </p:cNvPr>
          <p:cNvSpPr>
            <a:spLocks noGrp="1"/>
          </p:cNvSpPr>
          <p:nvPr>
            <p:ph type="body" sz="quarter" idx="40"/>
          </p:nvPr>
        </p:nvSpPr>
        <p:spPr>
          <a:xfrm>
            <a:off x="7344000" y="3678019"/>
            <a:ext cx="1485000" cy="646331"/>
          </a:xfrm>
        </p:spPr>
        <p:txBody>
          <a:bodyPr/>
          <a:lstStyle/>
          <a:p>
            <a:r>
              <a:rPr lang="en-US" b="1" dirty="0"/>
              <a:t>Promote Trauma-Informed/Healing-Centered Services and Supports</a:t>
            </a:r>
          </a:p>
        </p:txBody>
      </p:sp>
      <p:pic>
        <p:nvPicPr>
          <p:cNvPr id="26" name="Picture Placeholder 25">
            <a:extLst>
              <a:ext uri="{FF2B5EF4-FFF2-40B4-BE49-F238E27FC236}">
                <a16:creationId xmlns:a16="http://schemas.microsoft.com/office/drawing/2014/main" id="{80FCA81E-868B-4B95-BEE0-38FA717D32D7}"/>
              </a:ext>
            </a:extLst>
          </p:cNvPr>
          <p:cNvPicPr>
            <a:picLocks noGrp="1" noChangeAspect="1"/>
          </p:cNvPicPr>
          <p:nvPr>
            <p:ph type="pic" sz="quarter" idx="41"/>
          </p:nvPr>
        </p:nvPicPr>
        <p:blipFill>
          <a:blip r:embed="rId3">
            <a:extLst>
              <a:ext uri="{28A0092B-C50C-407E-A947-70E740481C1C}">
                <a14:useLocalDpi xmlns:a14="http://schemas.microsoft.com/office/drawing/2010/main" val="0"/>
              </a:ext>
            </a:extLst>
          </a:blip>
          <a:srcRect l="23892" r="23892"/>
          <a:stretch>
            <a:fillRect/>
          </a:stretch>
        </p:blipFill>
        <p:spPr>
          <a:xfrm>
            <a:off x="323850" y="1524999"/>
            <a:ext cx="1484710" cy="1485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8" name="Picture Placeholder 37">
            <a:extLst>
              <a:ext uri="{FF2B5EF4-FFF2-40B4-BE49-F238E27FC236}">
                <a16:creationId xmlns:a16="http://schemas.microsoft.com/office/drawing/2014/main" id="{627616B2-AEE5-4615-90D4-8A8916559EE2}"/>
              </a:ext>
            </a:extLst>
          </p:cNvPr>
          <p:cNvPicPr>
            <a:picLocks noGrp="1" noChangeAspect="1"/>
          </p:cNvPicPr>
          <p:nvPr>
            <p:ph type="pic" sz="quarter" idx="44"/>
          </p:nvPr>
        </p:nvPicPr>
        <p:blipFill>
          <a:blip r:embed="rId4">
            <a:extLst>
              <a:ext uri="{28A0092B-C50C-407E-A947-70E740481C1C}">
                <a14:useLocalDpi xmlns:a14="http://schemas.microsoft.com/office/drawing/2010/main" val="0"/>
              </a:ext>
            </a:extLst>
          </a:blip>
          <a:srcRect l="17174" r="17174"/>
          <a:stretch>
            <a:fillRect/>
          </a:stretch>
        </p:blipFill>
        <p:spPr>
          <a:xfrm>
            <a:off x="5588963" y="1524999"/>
            <a:ext cx="1484710" cy="1485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 name="Picture Placeholder 50">
            <a:extLst>
              <a:ext uri="{FF2B5EF4-FFF2-40B4-BE49-F238E27FC236}">
                <a16:creationId xmlns:a16="http://schemas.microsoft.com/office/drawing/2014/main" id="{6A16FB51-86A4-429C-A65A-E2C7000C8570}"/>
              </a:ext>
            </a:extLst>
          </p:cNvPr>
          <p:cNvPicPr>
            <a:picLocks noGrp="1" noChangeAspect="1"/>
          </p:cNvPicPr>
          <p:nvPr>
            <p:ph type="pic" sz="quarter" idx="45"/>
          </p:nvPr>
        </p:nvPicPr>
        <p:blipFill>
          <a:blip r:embed="rId5" cstate="print">
            <a:extLst>
              <a:ext uri="{28A0092B-C50C-407E-A947-70E740481C1C}">
                <a14:useLocalDpi xmlns:a14="http://schemas.microsoft.com/office/drawing/2010/main" val="0"/>
              </a:ext>
            </a:extLst>
          </a:blip>
          <a:srcRect l="12530" r="12530"/>
          <a:stretch>
            <a:fillRect/>
          </a:stretch>
        </p:blipFill>
        <p:spPr>
          <a:xfrm>
            <a:off x="7335441" y="1524999"/>
            <a:ext cx="1484710" cy="1485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5" name="Picture Placeholder 54">
            <a:extLst>
              <a:ext uri="{FF2B5EF4-FFF2-40B4-BE49-F238E27FC236}">
                <a16:creationId xmlns:a16="http://schemas.microsoft.com/office/drawing/2014/main" id="{9B4EE85F-A58B-4504-B3EC-73BA0A880722}"/>
              </a:ext>
            </a:extLst>
          </p:cNvPr>
          <p:cNvPicPr>
            <a:picLocks noGrp="1" noChangeAspect="1"/>
          </p:cNvPicPr>
          <p:nvPr>
            <p:ph type="pic" sz="quarter" idx="43"/>
          </p:nvPr>
        </p:nvPicPr>
        <p:blipFill>
          <a:blip r:embed="rId6" cstate="print">
            <a:extLst>
              <a:ext uri="{28A0092B-C50C-407E-A947-70E740481C1C}">
                <a14:useLocalDpi xmlns:a14="http://schemas.microsoft.com/office/drawing/2010/main" val="0"/>
              </a:ext>
            </a:extLst>
          </a:blip>
          <a:srcRect l="19974" r="19974"/>
          <a:stretch>
            <a:fillRect/>
          </a:stretch>
        </p:blipFill>
        <p:spPr>
          <a:xfrm>
            <a:off x="3834216" y="1524999"/>
            <a:ext cx="1484710" cy="1485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a:extLst>
              <a:ext uri="{FF2B5EF4-FFF2-40B4-BE49-F238E27FC236}">
                <a16:creationId xmlns:a16="http://schemas.microsoft.com/office/drawing/2014/main" id="{4690FB92-4AF6-4776-8EBC-B4EC516A4CD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952" r="5760"/>
          <a:stretch/>
        </p:blipFill>
        <p:spPr>
          <a:xfrm>
            <a:off x="2078597" y="1524999"/>
            <a:ext cx="1485292" cy="1485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8" name="Rectangle 27">
            <a:extLst>
              <a:ext uri="{FF2B5EF4-FFF2-40B4-BE49-F238E27FC236}">
                <a16:creationId xmlns:a16="http://schemas.microsoft.com/office/drawing/2014/main" id="{A06433FE-D857-4810-9721-A08A4B8236F9}"/>
              </a:ext>
            </a:extLst>
          </p:cNvPr>
          <p:cNvSpPr/>
          <p:nvPr/>
        </p:nvSpPr>
        <p:spPr>
          <a:xfrm>
            <a:off x="2552700" y="474948"/>
            <a:ext cx="4038600" cy="583173"/>
          </a:xfrm>
          <a:prstGeom prst="rect">
            <a:avLst/>
          </a:prstGeom>
          <a:solidFill>
            <a:srgbClr val="001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bject 2">
            <a:extLst>
              <a:ext uri="{FF2B5EF4-FFF2-40B4-BE49-F238E27FC236}">
                <a16:creationId xmlns:a16="http://schemas.microsoft.com/office/drawing/2014/main" id="{9263AB40-E7CA-4423-8BC3-A0860C995096}"/>
              </a:ext>
            </a:extLst>
          </p:cNvPr>
          <p:cNvSpPr txBox="1">
            <a:spLocks noGrp="1"/>
          </p:cNvSpPr>
          <p:nvPr>
            <p:ph type="title"/>
          </p:nvPr>
        </p:nvSpPr>
        <p:spPr>
          <a:xfrm>
            <a:off x="2705100" y="438150"/>
            <a:ext cx="3733799" cy="583173"/>
          </a:xfrm>
          <a:prstGeom prst="rect">
            <a:avLst/>
          </a:prstGeom>
        </p:spPr>
        <p:txBody>
          <a:bodyPr vert="horz" wrap="square" lIns="0" tIns="12700" rIns="0" bIns="0" rtlCol="0" anchor="b">
            <a:spAutoFit/>
          </a:bodyPr>
          <a:lstStyle/>
          <a:p>
            <a:pPr algn="ctr">
              <a:lnSpc>
                <a:spcPts val="5000"/>
              </a:lnSpc>
            </a:pPr>
            <a:r>
              <a:rPr lang="en-US" sz="3200" b="1" spc="-25" dirty="0">
                <a:solidFill>
                  <a:schemeClr val="bg1"/>
                </a:solidFill>
                <a:latin typeface="Century Gothic" panose="020B0502020202020204" pitchFamily="34" charset="0"/>
                <a:ea typeface="Cambria" panose="02040503050406030204" pitchFamily="18" charset="0"/>
                <a:cs typeface="Angsana New" panose="02020603050405020304" pitchFamily="18" charset="-34"/>
              </a:rPr>
              <a:t>5 CORE STRATEGIES</a:t>
            </a:r>
            <a:endParaRPr lang="en-US" sz="3200" b="1" spc="-20" dirty="0">
              <a:solidFill>
                <a:schemeClr val="bg1"/>
              </a:solidFill>
              <a:latin typeface="Century Gothic" panose="020B0502020202020204" pitchFamily="34" charset="0"/>
              <a:ea typeface="Cambria" panose="02040503050406030204" pitchFamily="18" charset="0"/>
              <a:cs typeface="Angsana New" panose="02020603050405020304" pitchFamily="18" charset="-34"/>
            </a:endParaRPr>
          </a:p>
        </p:txBody>
      </p:sp>
      <p:grpSp>
        <p:nvGrpSpPr>
          <p:cNvPr id="37" name="Group 36">
            <a:extLst>
              <a:ext uri="{FF2B5EF4-FFF2-40B4-BE49-F238E27FC236}">
                <a16:creationId xmlns:a16="http://schemas.microsoft.com/office/drawing/2014/main" id="{7AA47619-2341-4EE7-9801-FEA48FE14A3B}"/>
              </a:ext>
            </a:extLst>
          </p:cNvPr>
          <p:cNvGrpSpPr/>
          <p:nvPr/>
        </p:nvGrpSpPr>
        <p:grpSpPr>
          <a:xfrm>
            <a:off x="3886200" y="4468691"/>
            <a:ext cx="1091412" cy="619876"/>
            <a:chOff x="7623831" y="4279301"/>
            <a:chExt cx="1377829" cy="782549"/>
          </a:xfrm>
        </p:grpSpPr>
        <p:sp>
          <p:nvSpPr>
            <p:cNvPr id="39" name="Rectangle 38">
              <a:extLst>
                <a:ext uri="{FF2B5EF4-FFF2-40B4-BE49-F238E27FC236}">
                  <a16:creationId xmlns:a16="http://schemas.microsoft.com/office/drawing/2014/main" id="{061AF13C-5836-4BE4-8989-A077C42B8414}"/>
                </a:ext>
              </a:extLst>
            </p:cNvPr>
            <p:cNvSpPr/>
            <p:nvPr/>
          </p:nvSpPr>
          <p:spPr>
            <a:xfrm>
              <a:off x="8543902" y="4441976"/>
              <a:ext cx="170447" cy="457201"/>
            </a:xfrm>
            <a:prstGeom prst="rect">
              <a:avLst/>
            </a:prstGeom>
            <a:solidFill>
              <a:srgbClr val="05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Graphical user interface&#10;&#10;Description automatically generated">
              <a:extLst>
                <a:ext uri="{FF2B5EF4-FFF2-40B4-BE49-F238E27FC236}">
                  <a16:creationId xmlns:a16="http://schemas.microsoft.com/office/drawing/2014/main" id="{2093FE4B-171B-48BC-A358-619C9C30971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4236" t="22572" r="-1739" b="23217"/>
            <a:stretch/>
          </p:blipFill>
          <p:spPr>
            <a:xfrm>
              <a:off x="7623831" y="4441976"/>
              <a:ext cx="996271" cy="457201"/>
            </a:xfrm>
            <a:prstGeom prst="rect">
              <a:avLst/>
            </a:prstGeom>
          </p:spPr>
        </p:pic>
        <p:pic>
          <p:nvPicPr>
            <p:cNvPr id="41" name="Picture 40" descr="Icon&#10;&#10;Description automatically generated">
              <a:extLst>
                <a:ext uri="{FF2B5EF4-FFF2-40B4-BE49-F238E27FC236}">
                  <a16:creationId xmlns:a16="http://schemas.microsoft.com/office/drawing/2014/main" id="{D88CBB00-0284-404F-AEA2-ACE29C7E44F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93003" y="4279301"/>
              <a:ext cx="508657" cy="782549"/>
            </a:xfrm>
            <a:prstGeom prst="rect">
              <a:avLst/>
            </a:prstGeom>
          </p:spPr>
        </p:pic>
      </p:grpSp>
    </p:spTree>
    <p:extLst>
      <p:ext uri="{BB962C8B-B14F-4D97-AF65-F5344CB8AC3E}">
        <p14:creationId xmlns:p14="http://schemas.microsoft.com/office/powerpoint/2010/main" val="3745170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descr="Icon&#10;&#10;Description automatically generated">
            <a:extLst>
              <a:ext uri="{FF2B5EF4-FFF2-40B4-BE49-F238E27FC236}">
                <a16:creationId xmlns:a16="http://schemas.microsoft.com/office/drawing/2014/main" id="{E4A35C73-C689-4E09-A218-0A7260E4C5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4902" y="256425"/>
            <a:ext cx="2523806" cy="4419600"/>
          </a:xfrm>
          <a:prstGeom prst="rect">
            <a:avLst/>
          </a:prstGeom>
        </p:spPr>
      </p:pic>
      <p:sp>
        <p:nvSpPr>
          <p:cNvPr id="19" name="object 2">
            <a:extLst>
              <a:ext uri="{FF2B5EF4-FFF2-40B4-BE49-F238E27FC236}">
                <a16:creationId xmlns:a16="http://schemas.microsoft.com/office/drawing/2014/main" id="{2244A006-FAC5-48E2-8796-572F3B9DC52C}"/>
              </a:ext>
            </a:extLst>
          </p:cNvPr>
          <p:cNvSpPr txBox="1">
            <a:spLocks/>
          </p:cNvSpPr>
          <p:nvPr/>
        </p:nvSpPr>
        <p:spPr>
          <a:xfrm>
            <a:off x="2382660" y="3181533"/>
            <a:ext cx="304800" cy="382156"/>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2400" b="1" kern="0" spc="-25" dirty="0">
                <a:solidFill>
                  <a:srgbClr val="8D42C6"/>
                </a:solidFill>
                <a:latin typeface="+mj-lt"/>
                <a:ea typeface="Verdana" panose="020B0604030504040204" pitchFamily="34" charset="0"/>
                <a:cs typeface="Calibri Light" panose="020F0302020204030204" pitchFamily="34" charset="0"/>
              </a:rPr>
              <a:t>.</a:t>
            </a:r>
            <a:r>
              <a:rPr lang="en-US" sz="1200" b="1" kern="0" spc="-25" dirty="0">
                <a:solidFill>
                  <a:srgbClr val="8D42C6"/>
                </a:solidFill>
                <a:latin typeface="Verdana" panose="020B0604030504040204" pitchFamily="34" charset="0"/>
                <a:ea typeface="Verdana" panose="020B0604030504040204" pitchFamily="34" charset="0"/>
                <a:cs typeface="Calibri Light" panose="020F0302020204030204" pitchFamily="34" charset="0"/>
              </a:rPr>
              <a:t>T</a:t>
            </a:r>
            <a:endParaRPr lang="en-US" sz="1200" kern="0" spc="-20" dirty="0">
              <a:solidFill>
                <a:srgbClr val="8D42C6"/>
              </a:solidFill>
              <a:latin typeface="Verdana" panose="020B0604030504040204" pitchFamily="34" charset="0"/>
              <a:ea typeface="Verdana" panose="020B0604030504040204" pitchFamily="34" charset="0"/>
              <a:cs typeface="Calibri Light" panose="020F0302020204030204" pitchFamily="34" charset="0"/>
            </a:endParaRPr>
          </a:p>
        </p:txBody>
      </p:sp>
      <p:sp>
        <p:nvSpPr>
          <p:cNvPr id="20" name="Arc 19">
            <a:extLst>
              <a:ext uri="{FF2B5EF4-FFF2-40B4-BE49-F238E27FC236}">
                <a16:creationId xmlns:a16="http://schemas.microsoft.com/office/drawing/2014/main" id="{04358F58-B2AD-4CDC-92A6-260CD3229A72}"/>
              </a:ext>
            </a:extLst>
          </p:cNvPr>
          <p:cNvSpPr/>
          <p:nvPr/>
        </p:nvSpPr>
        <p:spPr>
          <a:xfrm rot="1619863" flipH="1" flipV="1">
            <a:off x="988620" y="1012150"/>
            <a:ext cx="2949099" cy="1935025"/>
          </a:xfrm>
          <a:prstGeom prst="arc">
            <a:avLst>
              <a:gd name="adj1" fmla="val 13509588"/>
              <a:gd name="adj2" fmla="val 21152342"/>
            </a:avLst>
          </a:prstGeom>
          <a:ln w="28575">
            <a:solidFill>
              <a:srgbClr val="00B050">
                <a:alpha val="5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1" name="Graphic 20">
            <a:extLst>
              <a:ext uri="{FF2B5EF4-FFF2-40B4-BE49-F238E27FC236}">
                <a16:creationId xmlns:a16="http://schemas.microsoft.com/office/drawing/2014/main" id="{4CB7335B-F7F0-4D39-B69B-E292270683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71517" y="3548907"/>
            <a:ext cx="317049" cy="328305"/>
          </a:xfrm>
          <a:prstGeom prst="rect">
            <a:avLst/>
          </a:prstGeom>
        </p:spPr>
      </p:pic>
      <p:pic>
        <p:nvPicPr>
          <p:cNvPr id="22" name="Graphic 21">
            <a:extLst>
              <a:ext uri="{FF2B5EF4-FFF2-40B4-BE49-F238E27FC236}">
                <a16:creationId xmlns:a16="http://schemas.microsoft.com/office/drawing/2014/main" id="{0CB34918-08ED-48B6-89F7-4ECFD9A2883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50643" y="3455234"/>
            <a:ext cx="317049" cy="347451"/>
          </a:xfrm>
          <a:prstGeom prst="rect">
            <a:avLst/>
          </a:prstGeom>
        </p:spPr>
      </p:pic>
      <p:pic>
        <p:nvPicPr>
          <p:cNvPr id="23" name="Graphic 22">
            <a:extLst>
              <a:ext uri="{FF2B5EF4-FFF2-40B4-BE49-F238E27FC236}">
                <a16:creationId xmlns:a16="http://schemas.microsoft.com/office/drawing/2014/main" id="{7E026347-67B6-4B3F-8DF4-07B882A0DCC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03016" y="3264387"/>
            <a:ext cx="736993" cy="262607"/>
          </a:xfrm>
          <a:prstGeom prst="rect">
            <a:avLst/>
          </a:prstGeom>
        </p:spPr>
      </p:pic>
      <p:pic>
        <p:nvPicPr>
          <p:cNvPr id="24" name="Graphic 23">
            <a:extLst>
              <a:ext uri="{FF2B5EF4-FFF2-40B4-BE49-F238E27FC236}">
                <a16:creationId xmlns:a16="http://schemas.microsoft.com/office/drawing/2014/main" id="{6BF77355-5B06-4F1B-84CE-F9D9173D50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839706">
            <a:off x="3412898" y="3075181"/>
            <a:ext cx="317049" cy="328305"/>
          </a:xfrm>
          <a:prstGeom prst="rect">
            <a:avLst/>
          </a:prstGeom>
        </p:spPr>
      </p:pic>
      <p:pic>
        <p:nvPicPr>
          <p:cNvPr id="25" name="Graphic 24">
            <a:extLst>
              <a:ext uri="{FF2B5EF4-FFF2-40B4-BE49-F238E27FC236}">
                <a16:creationId xmlns:a16="http://schemas.microsoft.com/office/drawing/2014/main" id="{D60F0B3C-2211-4D44-A80B-2012CC61B7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839706">
            <a:off x="3828662" y="2980987"/>
            <a:ext cx="317049" cy="347451"/>
          </a:xfrm>
          <a:prstGeom prst="rect">
            <a:avLst/>
          </a:prstGeom>
        </p:spPr>
      </p:pic>
      <p:pic>
        <p:nvPicPr>
          <p:cNvPr id="26" name="Graphic 25">
            <a:extLst>
              <a:ext uri="{FF2B5EF4-FFF2-40B4-BE49-F238E27FC236}">
                <a16:creationId xmlns:a16="http://schemas.microsoft.com/office/drawing/2014/main" id="{3522B3FE-5BB8-4033-8B48-4EBFA4A673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839706">
            <a:off x="3144397" y="2790661"/>
            <a:ext cx="736993" cy="262607"/>
          </a:xfrm>
          <a:prstGeom prst="rect">
            <a:avLst/>
          </a:prstGeom>
        </p:spPr>
      </p:pic>
      <p:pic>
        <p:nvPicPr>
          <p:cNvPr id="27" name="Graphic 26">
            <a:extLst>
              <a:ext uri="{FF2B5EF4-FFF2-40B4-BE49-F238E27FC236}">
                <a16:creationId xmlns:a16="http://schemas.microsoft.com/office/drawing/2014/main" id="{43067442-10CB-4C24-A20D-58BD244326E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4874788">
            <a:off x="3005923" y="3837777"/>
            <a:ext cx="736993" cy="262607"/>
          </a:xfrm>
          <a:prstGeom prst="rect">
            <a:avLst/>
          </a:prstGeom>
        </p:spPr>
      </p:pic>
      <p:pic>
        <p:nvPicPr>
          <p:cNvPr id="28" name="Graphic 27">
            <a:extLst>
              <a:ext uri="{FF2B5EF4-FFF2-40B4-BE49-F238E27FC236}">
                <a16:creationId xmlns:a16="http://schemas.microsoft.com/office/drawing/2014/main" id="{0E64785D-2628-4876-8E2E-7566C2590B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5809743">
            <a:off x="3421369" y="2066976"/>
            <a:ext cx="317049" cy="328305"/>
          </a:xfrm>
          <a:prstGeom prst="rect">
            <a:avLst/>
          </a:prstGeom>
        </p:spPr>
      </p:pic>
      <p:pic>
        <p:nvPicPr>
          <p:cNvPr id="29" name="Graphic 28">
            <a:extLst>
              <a:ext uri="{FF2B5EF4-FFF2-40B4-BE49-F238E27FC236}">
                <a16:creationId xmlns:a16="http://schemas.microsoft.com/office/drawing/2014/main" id="{E941B793-67E7-4FAE-9CB9-D7ECDBB413C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5809743">
            <a:off x="3466305" y="1689504"/>
            <a:ext cx="736993" cy="262607"/>
          </a:xfrm>
          <a:prstGeom prst="rect">
            <a:avLst/>
          </a:prstGeom>
        </p:spPr>
      </p:pic>
      <p:pic>
        <p:nvPicPr>
          <p:cNvPr id="30" name="Graphic 29">
            <a:extLst>
              <a:ext uri="{FF2B5EF4-FFF2-40B4-BE49-F238E27FC236}">
                <a16:creationId xmlns:a16="http://schemas.microsoft.com/office/drawing/2014/main" id="{30F2C32D-1508-47F2-B9A4-9467F46C06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049449">
            <a:off x="3987457" y="2635537"/>
            <a:ext cx="317049" cy="328305"/>
          </a:xfrm>
          <a:prstGeom prst="rect">
            <a:avLst/>
          </a:prstGeom>
        </p:spPr>
      </p:pic>
      <p:pic>
        <p:nvPicPr>
          <p:cNvPr id="31" name="Graphic 30">
            <a:extLst>
              <a:ext uri="{FF2B5EF4-FFF2-40B4-BE49-F238E27FC236}">
                <a16:creationId xmlns:a16="http://schemas.microsoft.com/office/drawing/2014/main" id="{8C5107AB-1D04-45D4-BF69-D0F565C6CE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4049449">
            <a:off x="3604687" y="2386774"/>
            <a:ext cx="317049" cy="347451"/>
          </a:xfrm>
          <a:prstGeom prst="rect">
            <a:avLst/>
          </a:prstGeom>
        </p:spPr>
      </p:pic>
      <p:pic>
        <p:nvPicPr>
          <p:cNvPr id="32" name="Graphic 31">
            <a:extLst>
              <a:ext uri="{FF2B5EF4-FFF2-40B4-BE49-F238E27FC236}">
                <a16:creationId xmlns:a16="http://schemas.microsoft.com/office/drawing/2014/main" id="{CF365634-B0A5-4004-A1F6-F97EF817536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3612211">
            <a:off x="3644561" y="1182230"/>
            <a:ext cx="736993" cy="262607"/>
          </a:xfrm>
          <a:prstGeom prst="rect">
            <a:avLst/>
          </a:prstGeom>
        </p:spPr>
      </p:pic>
      <p:pic>
        <p:nvPicPr>
          <p:cNvPr id="33" name="Graphic 32">
            <a:extLst>
              <a:ext uri="{FF2B5EF4-FFF2-40B4-BE49-F238E27FC236}">
                <a16:creationId xmlns:a16="http://schemas.microsoft.com/office/drawing/2014/main" id="{1A3CBA3A-ECA7-464E-9491-B39587BA623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3414586">
            <a:off x="3823347" y="2187943"/>
            <a:ext cx="736993" cy="262607"/>
          </a:xfrm>
          <a:prstGeom prst="rect">
            <a:avLst/>
          </a:prstGeom>
        </p:spPr>
      </p:pic>
      <p:pic>
        <p:nvPicPr>
          <p:cNvPr id="34" name="Graphic 33">
            <a:extLst>
              <a:ext uri="{FF2B5EF4-FFF2-40B4-BE49-F238E27FC236}">
                <a16:creationId xmlns:a16="http://schemas.microsoft.com/office/drawing/2014/main" id="{D0CDDCF2-B6D9-49DD-BB5D-A4B1414E66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839706">
            <a:off x="3280530" y="1603503"/>
            <a:ext cx="317049" cy="347451"/>
          </a:xfrm>
          <a:prstGeom prst="rect">
            <a:avLst/>
          </a:prstGeom>
        </p:spPr>
      </p:pic>
      <p:pic>
        <p:nvPicPr>
          <p:cNvPr id="35" name="Graphic 34">
            <a:extLst>
              <a:ext uri="{FF2B5EF4-FFF2-40B4-BE49-F238E27FC236}">
                <a16:creationId xmlns:a16="http://schemas.microsoft.com/office/drawing/2014/main" id="{4B61A6ED-A425-41F4-8BFE-40B0741E0AF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839706">
            <a:off x="2913088" y="1305760"/>
            <a:ext cx="736993" cy="262607"/>
          </a:xfrm>
          <a:prstGeom prst="rect">
            <a:avLst/>
          </a:prstGeom>
        </p:spPr>
      </p:pic>
      <p:pic>
        <p:nvPicPr>
          <p:cNvPr id="36" name="Graphic 35">
            <a:extLst>
              <a:ext uri="{FF2B5EF4-FFF2-40B4-BE49-F238E27FC236}">
                <a16:creationId xmlns:a16="http://schemas.microsoft.com/office/drawing/2014/main" id="{FD29CADF-798A-4AEF-9130-09E1B9EFE8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5809743">
            <a:off x="3471813" y="1003677"/>
            <a:ext cx="249238" cy="258087"/>
          </a:xfrm>
          <a:prstGeom prst="rect">
            <a:avLst/>
          </a:prstGeom>
        </p:spPr>
      </p:pic>
      <p:pic>
        <p:nvPicPr>
          <p:cNvPr id="37" name="Graphic 36">
            <a:extLst>
              <a:ext uri="{FF2B5EF4-FFF2-40B4-BE49-F238E27FC236}">
                <a16:creationId xmlns:a16="http://schemas.microsoft.com/office/drawing/2014/main" id="{8C264318-8EFF-4797-BB59-080BDD97C2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8691992">
            <a:off x="3034953" y="696848"/>
            <a:ext cx="736993" cy="262607"/>
          </a:xfrm>
          <a:prstGeom prst="rect">
            <a:avLst/>
          </a:prstGeom>
        </p:spPr>
      </p:pic>
      <p:pic>
        <p:nvPicPr>
          <p:cNvPr id="38" name="Graphic 37">
            <a:extLst>
              <a:ext uri="{FF2B5EF4-FFF2-40B4-BE49-F238E27FC236}">
                <a16:creationId xmlns:a16="http://schemas.microsoft.com/office/drawing/2014/main" id="{EB57CE25-C529-4043-B720-B585EAB57F9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304080">
            <a:off x="4038183" y="972635"/>
            <a:ext cx="569401" cy="202890"/>
          </a:xfrm>
          <a:prstGeom prst="rect">
            <a:avLst/>
          </a:prstGeom>
        </p:spPr>
      </p:pic>
      <p:pic>
        <p:nvPicPr>
          <p:cNvPr id="39" name="Graphic 38">
            <a:extLst>
              <a:ext uri="{FF2B5EF4-FFF2-40B4-BE49-F238E27FC236}">
                <a16:creationId xmlns:a16="http://schemas.microsoft.com/office/drawing/2014/main" id="{128BB580-BAA0-4300-8499-2EE87BCDDA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384490">
            <a:off x="3963222" y="696058"/>
            <a:ext cx="234723" cy="257231"/>
          </a:xfrm>
          <a:prstGeom prst="rect">
            <a:avLst/>
          </a:prstGeom>
        </p:spPr>
      </p:pic>
      <p:sp>
        <p:nvSpPr>
          <p:cNvPr id="40" name="object 2">
            <a:extLst>
              <a:ext uri="{FF2B5EF4-FFF2-40B4-BE49-F238E27FC236}">
                <a16:creationId xmlns:a16="http://schemas.microsoft.com/office/drawing/2014/main" id="{946A588A-CF61-48B6-B72B-1588FFFC8292}"/>
              </a:ext>
            </a:extLst>
          </p:cNvPr>
          <p:cNvSpPr txBox="1">
            <a:spLocks/>
          </p:cNvSpPr>
          <p:nvPr/>
        </p:nvSpPr>
        <p:spPr>
          <a:xfrm>
            <a:off x="2933975" y="3744008"/>
            <a:ext cx="304800" cy="382156"/>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2400" b="1" kern="0" spc="-25" dirty="0">
                <a:solidFill>
                  <a:srgbClr val="FF0000"/>
                </a:solidFill>
                <a:latin typeface="+mj-lt"/>
                <a:ea typeface="Verdana" panose="020B0604030504040204" pitchFamily="34" charset="0"/>
                <a:cs typeface="Calibri Light" panose="020F0302020204030204" pitchFamily="34" charset="0"/>
              </a:rPr>
              <a:t>.</a:t>
            </a:r>
            <a:r>
              <a:rPr lang="en-US" sz="1200" b="1" kern="0" spc="-25" dirty="0">
                <a:solidFill>
                  <a:srgbClr val="FF0000"/>
                </a:solidFill>
                <a:latin typeface="Verdana" panose="020B0604030504040204" pitchFamily="34" charset="0"/>
                <a:ea typeface="Verdana" panose="020B0604030504040204" pitchFamily="34" charset="0"/>
                <a:cs typeface="Calibri Light" panose="020F0302020204030204" pitchFamily="34" charset="0"/>
              </a:rPr>
              <a:t>P</a:t>
            </a:r>
            <a:endParaRPr lang="en-US" sz="1200" kern="0" spc="-20" dirty="0">
              <a:solidFill>
                <a:srgbClr val="FF0000"/>
              </a:solidFill>
              <a:latin typeface="Verdana" panose="020B0604030504040204" pitchFamily="34" charset="0"/>
              <a:ea typeface="Verdana" panose="020B0604030504040204" pitchFamily="34" charset="0"/>
              <a:cs typeface="Calibri Light" panose="020F0302020204030204" pitchFamily="34" charset="0"/>
            </a:endParaRPr>
          </a:p>
        </p:txBody>
      </p:sp>
      <p:sp>
        <p:nvSpPr>
          <p:cNvPr id="41" name="object 2">
            <a:extLst>
              <a:ext uri="{FF2B5EF4-FFF2-40B4-BE49-F238E27FC236}">
                <a16:creationId xmlns:a16="http://schemas.microsoft.com/office/drawing/2014/main" id="{09F5305D-1264-4B34-8D64-92C9C3F6D763}"/>
              </a:ext>
            </a:extLst>
          </p:cNvPr>
          <p:cNvSpPr txBox="1">
            <a:spLocks/>
          </p:cNvSpPr>
          <p:nvPr/>
        </p:nvSpPr>
        <p:spPr>
          <a:xfrm>
            <a:off x="3513899" y="3608070"/>
            <a:ext cx="304800" cy="382156"/>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2400" b="1" kern="0" spc="-25" dirty="0">
                <a:solidFill>
                  <a:srgbClr val="00B050"/>
                </a:solidFill>
                <a:latin typeface="+mj-lt"/>
                <a:ea typeface="Verdana" panose="020B0604030504040204" pitchFamily="34" charset="0"/>
                <a:cs typeface="Calibri Light" panose="020F0302020204030204" pitchFamily="34" charset="0"/>
              </a:rPr>
              <a:t>.</a:t>
            </a:r>
            <a:r>
              <a:rPr lang="en-US" sz="1200" b="1" kern="0" spc="-25" dirty="0">
                <a:solidFill>
                  <a:srgbClr val="00B050"/>
                </a:solidFill>
                <a:latin typeface="Verdana" panose="020B0604030504040204" pitchFamily="34" charset="0"/>
                <a:ea typeface="Verdana" panose="020B0604030504040204" pitchFamily="34" charset="0"/>
                <a:cs typeface="Calibri Light" panose="020F0302020204030204" pitchFamily="34" charset="0"/>
              </a:rPr>
              <a:t>LH</a:t>
            </a:r>
            <a:endParaRPr lang="en-US" sz="1200" kern="0" spc="-20" dirty="0">
              <a:solidFill>
                <a:srgbClr val="00B050"/>
              </a:solidFill>
              <a:latin typeface="Verdana" panose="020B0604030504040204" pitchFamily="34" charset="0"/>
              <a:ea typeface="Verdana" panose="020B0604030504040204" pitchFamily="34" charset="0"/>
              <a:cs typeface="Calibri Light" panose="020F0302020204030204" pitchFamily="34" charset="0"/>
            </a:endParaRPr>
          </a:p>
        </p:txBody>
      </p:sp>
      <p:sp>
        <p:nvSpPr>
          <p:cNvPr id="42" name="object 2">
            <a:extLst>
              <a:ext uri="{FF2B5EF4-FFF2-40B4-BE49-F238E27FC236}">
                <a16:creationId xmlns:a16="http://schemas.microsoft.com/office/drawing/2014/main" id="{B1DBF964-B537-4189-A34A-B4A15B3A1015}"/>
              </a:ext>
            </a:extLst>
          </p:cNvPr>
          <p:cNvSpPr txBox="1">
            <a:spLocks/>
          </p:cNvSpPr>
          <p:nvPr/>
        </p:nvSpPr>
        <p:spPr>
          <a:xfrm>
            <a:off x="2839672" y="2805927"/>
            <a:ext cx="304800" cy="382156"/>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2400" b="1" kern="0" spc="-25" dirty="0">
                <a:solidFill>
                  <a:srgbClr val="00B050"/>
                </a:solidFill>
                <a:latin typeface="+mj-lt"/>
                <a:ea typeface="Verdana" panose="020B0604030504040204" pitchFamily="34" charset="0"/>
                <a:cs typeface="Calibri Light" panose="020F0302020204030204" pitchFamily="34" charset="0"/>
              </a:rPr>
              <a:t>.</a:t>
            </a:r>
            <a:r>
              <a:rPr lang="en-US" sz="1200" b="1" kern="0" spc="-25" dirty="0">
                <a:solidFill>
                  <a:srgbClr val="00B050"/>
                </a:solidFill>
                <a:latin typeface="Verdana" panose="020B0604030504040204" pitchFamily="34" charset="0"/>
                <a:ea typeface="Verdana" panose="020B0604030504040204" pitchFamily="34" charset="0"/>
                <a:cs typeface="Calibri Light" panose="020F0302020204030204" pitchFamily="34" charset="0"/>
              </a:rPr>
              <a:t>LH</a:t>
            </a:r>
            <a:endParaRPr lang="en-US" sz="1200" kern="0" spc="-20" dirty="0">
              <a:solidFill>
                <a:srgbClr val="00B050"/>
              </a:solidFill>
              <a:latin typeface="Verdana" panose="020B0604030504040204" pitchFamily="34" charset="0"/>
              <a:ea typeface="Verdana" panose="020B0604030504040204" pitchFamily="34" charset="0"/>
              <a:cs typeface="Calibri Light" panose="020F0302020204030204" pitchFamily="34" charset="0"/>
            </a:endParaRPr>
          </a:p>
        </p:txBody>
      </p:sp>
      <p:sp>
        <p:nvSpPr>
          <p:cNvPr id="43" name="object 2">
            <a:extLst>
              <a:ext uri="{FF2B5EF4-FFF2-40B4-BE49-F238E27FC236}">
                <a16:creationId xmlns:a16="http://schemas.microsoft.com/office/drawing/2014/main" id="{B3033D5E-01D8-4AC3-88E0-E7DD70DCAD03}"/>
              </a:ext>
            </a:extLst>
          </p:cNvPr>
          <p:cNvSpPr txBox="1">
            <a:spLocks/>
          </p:cNvSpPr>
          <p:nvPr/>
        </p:nvSpPr>
        <p:spPr>
          <a:xfrm>
            <a:off x="4147731" y="1862525"/>
            <a:ext cx="304800" cy="382156"/>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2400" b="1" kern="0" spc="-25" dirty="0">
                <a:solidFill>
                  <a:srgbClr val="00B050"/>
                </a:solidFill>
                <a:latin typeface="+mj-lt"/>
                <a:ea typeface="Verdana" panose="020B0604030504040204" pitchFamily="34" charset="0"/>
                <a:cs typeface="Calibri Light" panose="020F0302020204030204" pitchFamily="34" charset="0"/>
              </a:rPr>
              <a:t>.</a:t>
            </a:r>
            <a:r>
              <a:rPr lang="en-US" sz="1200" b="1" kern="0" spc="-25" dirty="0">
                <a:solidFill>
                  <a:srgbClr val="00B050"/>
                </a:solidFill>
                <a:latin typeface="Verdana" panose="020B0604030504040204" pitchFamily="34" charset="0"/>
                <a:ea typeface="Verdana" panose="020B0604030504040204" pitchFamily="34" charset="0"/>
                <a:cs typeface="Calibri Light" panose="020F0302020204030204" pitchFamily="34" charset="0"/>
              </a:rPr>
              <a:t>LH</a:t>
            </a:r>
            <a:endParaRPr lang="en-US" sz="1200" kern="0" spc="-20" dirty="0">
              <a:solidFill>
                <a:srgbClr val="00B050"/>
              </a:solidFill>
              <a:latin typeface="Verdana" panose="020B0604030504040204" pitchFamily="34" charset="0"/>
              <a:ea typeface="Verdana" panose="020B0604030504040204" pitchFamily="34" charset="0"/>
              <a:cs typeface="Calibri Light" panose="020F0302020204030204" pitchFamily="34" charset="0"/>
            </a:endParaRPr>
          </a:p>
        </p:txBody>
      </p:sp>
      <p:sp>
        <p:nvSpPr>
          <p:cNvPr id="44" name="object 2">
            <a:extLst>
              <a:ext uri="{FF2B5EF4-FFF2-40B4-BE49-F238E27FC236}">
                <a16:creationId xmlns:a16="http://schemas.microsoft.com/office/drawing/2014/main" id="{3204FC9C-EE19-449D-9861-6F91BACFE0F1}"/>
              </a:ext>
            </a:extLst>
          </p:cNvPr>
          <p:cNvSpPr txBox="1">
            <a:spLocks/>
          </p:cNvSpPr>
          <p:nvPr/>
        </p:nvSpPr>
        <p:spPr>
          <a:xfrm>
            <a:off x="2992072" y="1563600"/>
            <a:ext cx="304800" cy="382156"/>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2400" b="1" kern="0" spc="-25" dirty="0">
                <a:solidFill>
                  <a:srgbClr val="00B050"/>
                </a:solidFill>
                <a:latin typeface="+mj-lt"/>
                <a:ea typeface="Verdana" panose="020B0604030504040204" pitchFamily="34" charset="0"/>
                <a:cs typeface="Calibri Light" panose="020F0302020204030204" pitchFamily="34" charset="0"/>
              </a:rPr>
              <a:t>.</a:t>
            </a:r>
            <a:r>
              <a:rPr lang="en-US" sz="1200" b="1" kern="0" spc="-25" dirty="0">
                <a:solidFill>
                  <a:srgbClr val="00B050"/>
                </a:solidFill>
                <a:latin typeface="Verdana" panose="020B0604030504040204" pitchFamily="34" charset="0"/>
                <a:ea typeface="Verdana" panose="020B0604030504040204" pitchFamily="34" charset="0"/>
                <a:cs typeface="Calibri Light" panose="020F0302020204030204" pitchFamily="34" charset="0"/>
              </a:rPr>
              <a:t>LH</a:t>
            </a:r>
            <a:endParaRPr lang="en-US" sz="1200" kern="0" spc="-20" dirty="0">
              <a:solidFill>
                <a:srgbClr val="00B050"/>
              </a:solidFill>
              <a:latin typeface="Verdana" panose="020B0604030504040204" pitchFamily="34" charset="0"/>
              <a:ea typeface="Verdana" panose="020B0604030504040204" pitchFamily="34" charset="0"/>
              <a:cs typeface="Calibri Light" panose="020F0302020204030204" pitchFamily="34" charset="0"/>
            </a:endParaRPr>
          </a:p>
        </p:txBody>
      </p:sp>
      <p:sp>
        <p:nvSpPr>
          <p:cNvPr id="45" name="object 2">
            <a:extLst>
              <a:ext uri="{FF2B5EF4-FFF2-40B4-BE49-F238E27FC236}">
                <a16:creationId xmlns:a16="http://schemas.microsoft.com/office/drawing/2014/main" id="{91BD7BA0-861D-4F7D-8672-F76EA51CC4A3}"/>
              </a:ext>
            </a:extLst>
          </p:cNvPr>
          <p:cNvSpPr txBox="1">
            <a:spLocks/>
          </p:cNvSpPr>
          <p:nvPr/>
        </p:nvSpPr>
        <p:spPr>
          <a:xfrm>
            <a:off x="3141641" y="2523448"/>
            <a:ext cx="304800" cy="382156"/>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2400" b="1" kern="0" spc="-25" dirty="0">
                <a:solidFill>
                  <a:srgbClr val="8D42C6"/>
                </a:solidFill>
                <a:latin typeface="+mj-lt"/>
                <a:ea typeface="Verdana" panose="020B0604030504040204" pitchFamily="34" charset="0"/>
                <a:cs typeface="Calibri Light" panose="020F0302020204030204" pitchFamily="34" charset="0"/>
              </a:rPr>
              <a:t>.</a:t>
            </a:r>
            <a:r>
              <a:rPr lang="en-US" sz="1200" b="1" kern="0" spc="-25" dirty="0">
                <a:solidFill>
                  <a:srgbClr val="8D42C6"/>
                </a:solidFill>
                <a:latin typeface="Verdana" panose="020B0604030504040204" pitchFamily="34" charset="0"/>
                <a:ea typeface="Verdana" panose="020B0604030504040204" pitchFamily="34" charset="0"/>
                <a:cs typeface="Calibri Light" panose="020F0302020204030204" pitchFamily="34" charset="0"/>
              </a:rPr>
              <a:t>T</a:t>
            </a:r>
            <a:endParaRPr lang="en-US" sz="1200" kern="0" spc="-20" dirty="0">
              <a:solidFill>
                <a:srgbClr val="8D42C6"/>
              </a:solidFill>
              <a:latin typeface="Verdana" panose="020B0604030504040204" pitchFamily="34" charset="0"/>
              <a:ea typeface="Verdana" panose="020B0604030504040204" pitchFamily="34" charset="0"/>
              <a:cs typeface="Calibri Light" panose="020F0302020204030204" pitchFamily="34" charset="0"/>
            </a:endParaRPr>
          </a:p>
        </p:txBody>
      </p:sp>
      <p:sp>
        <p:nvSpPr>
          <p:cNvPr id="46" name="object 2">
            <a:extLst>
              <a:ext uri="{FF2B5EF4-FFF2-40B4-BE49-F238E27FC236}">
                <a16:creationId xmlns:a16="http://schemas.microsoft.com/office/drawing/2014/main" id="{268B87F2-4248-43B1-8B98-5FFD98BBE195}"/>
              </a:ext>
            </a:extLst>
          </p:cNvPr>
          <p:cNvSpPr txBox="1">
            <a:spLocks/>
          </p:cNvSpPr>
          <p:nvPr/>
        </p:nvSpPr>
        <p:spPr>
          <a:xfrm>
            <a:off x="3716263" y="1109944"/>
            <a:ext cx="304800" cy="382156"/>
          </a:xfrm>
          <a:prstGeom prst="rect">
            <a:avLst/>
          </a:prstGeom>
          <a:noFill/>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2400" b="1" kern="0" spc="-25" dirty="0">
                <a:solidFill>
                  <a:srgbClr val="8D42C6"/>
                </a:solidFill>
                <a:latin typeface="+mj-lt"/>
                <a:ea typeface="Verdana" panose="020B0604030504040204" pitchFamily="34" charset="0"/>
                <a:cs typeface="Calibri Light" panose="020F0302020204030204" pitchFamily="34" charset="0"/>
              </a:rPr>
              <a:t>.</a:t>
            </a:r>
            <a:r>
              <a:rPr lang="en-US" sz="1200" b="1" kern="0" spc="-25" dirty="0">
                <a:solidFill>
                  <a:srgbClr val="8D42C6"/>
                </a:solidFill>
                <a:latin typeface="Verdana" panose="020B0604030504040204" pitchFamily="34" charset="0"/>
                <a:ea typeface="Verdana" panose="020B0604030504040204" pitchFamily="34" charset="0"/>
                <a:cs typeface="Calibri Light" panose="020F0302020204030204" pitchFamily="34" charset="0"/>
              </a:rPr>
              <a:t>T</a:t>
            </a:r>
            <a:endParaRPr lang="en-US" sz="1200" kern="0" spc="-20" dirty="0">
              <a:solidFill>
                <a:srgbClr val="8D42C6"/>
              </a:solidFill>
              <a:latin typeface="Verdana" panose="020B0604030504040204" pitchFamily="34" charset="0"/>
              <a:ea typeface="Verdana" panose="020B0604030504040204" pitchFamily="34" charset="0"/>
              <a:cs typeface="Calibri Light" panose="020F0302020204030204" pitchFamily="34" charset="0"/>
            </a:endParaRPr>
          </a:p>
        </p:txBody>
      </p:sp>
      <p:sp>
        <p:nvSpPr>
          <p:cNvPr id="47" name="object 2">
            <a:extLst>
              <a:ext uri="{FF2B5EF4-FFF2-40B4-BE49-F238E27FC236}">
                <a16:creationId xmlns:a16="http://schemas.microsoft.com/office/drawing/2014/main" id="{E4C26D2B-1326-48A9-9046-7CEF038EB908}"/>
              </a:ext>
            </a:extLst>
          </p:cNvPr>
          <p:cNvSpPr txBox="1">
            <a:spLocks/>
          </p:cNvSpPr>
          <p:nvPr/>
        </p:nvSpPr>
        <p:spPr>
          <a:xfrm>
            <a:off x="3232627" y="2906406"/>
            <a:ext cx="304800" cy="382156"/>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2400" b="1" kern="0" spc="-25" dirty="0">
                <a:solidFill>
                  <a:srgbClr val="FF0000"/>
                </a:solidFill>
                <a:latin typeface="+mj-lt"/>
                <a:ea typeface="Verdana" panose="020B0604030504040204" pitchFamily="34" charset="0"/>
                <a:cs typeface="Calibri Light" panose="020F0302020204030204" pitchFamily="34" charset="0"/>
              </a:rPr>
              <a:t>.</a:t>
            </a:r>
            <a:r>
              <a:rPr lang="en-US" sz="1200" b="1" kern="0" spc="-25" dirty="0">
                <a:solidFill>
                  <a:srgbClr val="FF0000"/>
                </a:solidFill>
                <a:latin typeface="Verdana" panose="020B0604030504040204" pitchFamily="34" charset="0"/>
                <a:ea typeface="Verdana" panose="020B0604030504040204" pitchFamily="34" charset="0"/>
                <a:cs typeface="Calibri Light" panose="020F0302020204030204" pitchFamily="34" charset="0"/>
              </a:rPr>
              <a:t>P</a:t>
            </a:r>
            <a:endParaRPr lang="en-US" sz="1200" kern="0" spc="-20" dirty="0">
              <a:solidFill>
                <a:srgbClr val="FF0000"/>
              </a:solidFill>
              <a:latin typeface="Verdana" panose="020B0604030504040204" pitchFamily="34" charset="0"/>
              <a:ea typeface="Verdana" panose="020B0604030504040204" pitchFamily="34" charset="0"/>
              <a:cs typeface="Calibri Light" panose="020F0302020204030204" pitchFamily="34" charset="0"/>
            </a:endParaRPr>
          </a:p>
        </p:txBody>
      </p:sp>
      <p:sp>
        <p:nvSpPr>
          <p:cNvPr id="48" name="object 2">
            <a:extLst>
              <a:ext uri="{FF2B5EF4-FFF2-40B4-BE49-F238E27FC236}">
                <a16:creationId xmlns:a16="http://schemas.microsoft.com/office/drawing/2014/main" id="{D3088BD3-44F0-458C-A3C9-72493D61A4DF}"/>
              </a:ext>
            </a:extLst>
          </p:cNvPr>
          <p:cNvSpPr txBox="1">
            <a:spLocks/>
          </p:cNvSpPr>
          <p:nvPr/>
        </p:nvSpPr>
        <p:spPr>
          <a:xfrm>
            <a:off x="3221382" y="4162190"/>
            <a:ext cx="304800" cy="382156"/>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2400" b="1" kern="0" spc="-25" dirty="0">
                <a:solidFill>
                  <a:srgbClr val="FF0000"/>
                </a:solidFill>
                <a:latin typeface="+mj-lt"/>
                <a:ea typeface="Verdana" panose="020B0604030504040204" pitchFamily="34" charset="0"/>
                <a:cs typeface="Calibri Light" panose="020F0302020204030204" pitchFamily="34" charset="0"/>
              </a:rPr>
              <a:t>.</a:t>
            </a:r>
            <a:r>
              <a:rPr lang="en-US" sz="1200" b="1" kern="0" spc="-25" dirty="0">
                <a:solidFill>
                  <a:srgbClr val="FF0000"/>
                </a:solidFill>
                <a:latin typeface="Verdana" panose="020B0604030504040204" pitchFamily="34" charset="0"/>
                <a:ea typeface="Verdana" panose="020B0604030504040204" pitchFamily="34" charset="0"/>
                <a:cs typeface="Calibri Light" panose="020F0302020204030204" pitchFamily="34" charset="0"/>
              </a:rPr>
              <a:t>P</a:t>
            </a:r>
            <a:endParaRPr lang="en-US" sz="1200" kern="0" spc="-20" dirty="0">
              <a:solidFill>
                <a:srgbClr val="FF0000"/>
              </a:solidFill>
              <a:latin typeface="Verdana" panose="020B0604030504040204" pitchFamily="34" charset="0"/>
              <a:ea typeface="Verdana" panose="020B0604030504040204" pitchFamily="34" charset="0"/>
              <a:cs typeface="Calibri Light" panose="020F0302020204030204" pitchFamily="34" charset="0"/>
            </a:endParaRPr>
          </a:p>
        </p:txBody>
      </p:sp>
      <p:sp>
        <p:nvSpPr>
          <p:cNvPr id="49" name="object 2">
            <a:extLst>
              <a:ext uri="{FF2B5EF4-FFF2-40B4-BE49-F238E27FC236}">
                <a16:creationId xmlns:a16="http://schemas.microsoft.com/office/drawing/2014/main" id="{3EA25784-35FE-4DAE-98CA-32FF9E9578DB}"/>
              </a:ext>
            </a:extLst>
          </p:cNvPr>
          <p:cNvSpPr txBox="1">
            <a:spLocks/>
          </p:cNvSpPr>
          <p:nvPr/>
        </p:nvSpPr>
        <p:spPr>
          <a:xfrm>
            <a:off x="3824224" y="3228518"/>
            <a:ext cx="304800" cy="382156"/>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2400" b="1" kern="0" spc="-25" dirty="0">
                <a:solidFill>
                  <a:srgbClr val="FF0000"/>
                </a:solidFill>
                <a:latin typeface="+mj-lt"/>
                <a:ea typeface="Verdana" panose="020B0604030504040204" pitchFamily="34" charset="0"/>
                <a:cs typeface="Calibri Light" panose="020F0302020204030204" pitchFamily="34" charset="0"/>
              </a:rPr>
              <a:t>.</a:t>
            </a:r>
            <a:r>
              <a:rPr lang="en-US" sz="1200" b="1" kern="0" spc="-25" dirty="0">
                <a:solidFill>
                  <a:srgbClr val="FF0000"/>
                </a:solidFill>
                <a:latin typeface="Verdana" panose="020B0604030504040204" pitchFamily="34" charset="0"/>
                <a:ea typeface="Verdana" panose="020B0604030504040204" pitchFamily="34" charset="0"/>
                <a:cs typeface="Calibri Light" panose="020F0302020204030204" pitchFamily="34" charset="0"/>
              </a:rPr>
              <a:t>P</a:t>
            </a:r>
            <a:endParaRPr lang="en-US" sz="1200" kern="0" spc="-20" dirty="0">
              <a:solidFill>
                <a:srgbClr val="FF0000"/>
              </a:solidFill>
              <a:latin typeface="Verdana" panose="020B0604030504040204" pitchFamily="34" charset="0"/>
              <a:ea typeface="Verdana" panose="020B0604030504040204" pitchFamily="34" charset="0"/>
              <a:cs typeface="Calibri Light" panose="020F0302020204030204" pitchFamily="34" charset="0"/>
            </a:endParaRPr>
          </a:p>
        </p:txBody>
      </p:sp>
      <p:sp>
        <p:nvSpPr>
          <p:cNvPr id="50" name="object 2">
            <a:extLst>
              <a:ext uri="{FF2B5EF4-FFF2-40B4-BE49-F238E27FC236}">
                <a16:creationId xmlns:a16="http://schemas.microsoft.com/office/drawing/2014/main" id="{0AB70790-9437-4AA3-86F4-5F0F0663879D}"/>
              </a:ext>
            </a:extLst>
          </p:cNvPr>
          <p:cNvSpPr txBox="1">
            <a:spLocks/>
          </p:cNvSpPr>
          <p:nvPr/>
        </p:nvSpPr>
        <p:spPr>
          <a:xfrm>
            <a:off x="4207238" y="1061619"/>
            <a:ext cx="304800" cy="382156"/>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2400" b="1" kern="0" spc="-25" dirty="0">
                <a:solidFill>
                  <a:srgbClr val="FF0000"/>
                </a:solidFill>
                <a:latin typeface="+mj-lt"/>
                <a:ea typeface="Verdana" panose="020B0604030504040204" pitchFamily="34" charset="0"/>
                <a:cs typeface="Calibri Light" panose="020F0302020204030204" pitchFamily="34" charset="0"/>
              </a:rPr>
              <a:t>.</a:t>
            </a:r>
            <a:r>
              <a:rPr lang="en-US" sz="1200" b="1" kern="0" spc="-25" dirty="0">
                <a:solidFill>
                  <a:srgbClr val="FF0000"/>
                </a:solidFill>
                <a:latin typeface="Verdana" panose="020B0604030504040204" pitchFamily="34" charset="0"/>
                <a:ea typeface="Verdana" panose="020B0604030504040204" pitchFamily="34" charset="0"/>
                <a:cs typeface="Calibri Light" panose="020F0302020204030204" pitchFamily="34" charset="0"/>
              </a:rPr>
              <a:t>P</a:t>
            </a:r>
            <a:endParaRPr lang="en-US" sz="1200" kern="0" spc="-20" dirty="0">
              <a:solidFill>
                <a:srgbClr val="FF0000"/>
              </a:solidFill>
              <a:latin typeface="Verdana" panose="020B0604030504040204" pitchFamily="34" charset="0"/>
              <a:ea typeface="Verdana" panose="020B0604030504040204" pitchFamily="34" charset="0"/>
              <a:cs typeface="Calibri Light" panose="020F0302020204030204" pitchFamily="34" charset="0"/>
            </a:endParaRPr>
          </a:p>
        </p:txBody>
      </p:sp>
      <p:sp>
        <p:nvSpPr>
          <p:cNvPr id="51" name="object 2">
            <a:extLst>
              <a:ext uri="{FF2B5EF4-FFF2-40B4-BE49-F238E27FC236}">
                <a16:creationId xmlns:a16="http://schemas.microsoft.com/office/drawing/2014/main" id="{2313EFB1-9877-40F6-A6EA-DF75BDC13B94}"/>
              </a:ext>
            </a:extLst>
          </p:cNvPr>
          <p:cNvSpPr txBox="1">
            <a:spLocks/>
          </p:cNvSpPr>
          <p:nvPr/>
        </p:nvSpPr>
        <p:spPr>
          <a:xfrm>
            <a:off x="4124948" y="2872086"/>
            <a:ext cx="304800" cy="382156"/>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2400" b="1" kern="0" spc="-25" dirty="0">
                <a:solidFill>
                  <a:srgbClr val="8D42C6"/>
                </a:solidFill>
                <a:latin typeface="+mj-lt"/>
                <a:ea typeface="Verdana" panose="020B0604030504040204" pitchFamily="34" charset="0"/>
                <a:cs typeface="Calibri Light" panose="020F0302020204030204" pitchFamily="34" charset="0"/>
              </a:rPr>
              <a:t>.</a:t>
            </a:r>
            <a:r>
              <a:rPr lang="en-US" sz="1200" b="1" kern="0" spc="-25" dirty="0">
                <a:solidFill>
                  <a:srgbClr val="8D42C6"/>
                </a:solidFill>
                <a:latin typeface="Verdana" panose="020B0604030504040204" pitchFamily="34" charset="0"/>
                <a:ea typeface="Verdana" panose="020B0604030504040204" pitchFamily="34" charset="0"/>
                <a:cs typeface="Calibri Light" panose="020F0302020204030204" pitchFamily="34" charset="0"/>
              </a:rPr>
              <a:t>T</a:t>
            </a:r>
            <a:endParaRPr lang="en-US" sz="1200" kern="0" spc="-20" dirty="0">
              <a:solidFill>
                <a:srgbClr val="8D42C6"/>
              </a:solidFill>
              <a:latin typeface="Verdana" panose="020B0604030504040204" pitchFamily="34" charset="0"/>
              <a:ea typeface="Verdana" panose="020B0604030504040204" pitchFamily="34" charset="0"/>
              <a:cs typeface="Calibri Light" panose="020F0302020204030204" pitchFamily="34" charset="0"/>
            </a:endParaRPr>
          </a:p>
        </p:txBody>
      </p:sp>
      <p:sp>
        <p:nvSpPr>
          <p:cNvPr id="52" name="object 2">
            <a:extLst>
              <a:ext uri="{FF2B5EF4-FFF2-40B4-BE49-F238E27FC236}">
                <a16:creationId xmlns:a16="http://schemas.microsoft.com/office/drawing/2014/main" id="{91484AA0-64DC-4439-987A-3E3958FFD985}"/>
              </a:ext>
            </a:extLst>
          </p:cNvPr>
          <p:cNvSpPr txBox="1">
            <a:spLocks/>
          </p:cNvSpPr>
          <p:nvPr/>
        </p:nvSpPr>
        <p:spPr>
          <a:xfrm>
            <a:off x="3218722" y="1812388"/>
            <a:ext cx="304800" cy="382156"/>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2400" b="1" kern="0" spc="-25" dirty="0">
                <a:solidFill>
                  <a:srgbClr val="8D42C6"/>
                </a:solidFill>
                <a:latin typeface="+mj-lt"/>
                <a:ea typeface="Verdana" panose="020B0604030504040204" pitchFamily="34" charset="0"/>
                <a:cs typeface="Calibri Light" panose="020F0302020204030204" pitchFamily="34" charset="0"/>
              </a:rPr>
              <a:t>.</a:t>
            </a:r>
            <a:r>
              <a:rPr lang="en-US" sz="1200" b="1" kern="0" spc="-25" dirty="0">
                <a:solidFill>
                  <a:srgbClr val="8D42C6"/>
                </a:solidFill>
                <a:latin typeface="Verdana" panose="020B0604030504040204" pitchFamily="34" charset="0"/>
                <a:ea typeface="Verdana" panose="020B0604030504040204" pitchFamily="34" charset="0"/>
                <a:cs typeface="Calibri Light" panose="020F0302020204030204" pitchFamily="34" charset="0"/>
              </a:rPr>
              <a:t>T</a:t>
            </a:r>
            <a:endParaRPr lang="en-US" sz="1200" kern="0" spc="-20" dirty="0">
              <a:solidFill>
                <a:srgbClr val="8D42C6"/>
              </a:solidFill>
              <a:latin typeface="Verdana" panose="020B0604030504040204" pitchFamily="34" charset="0"/>
              <a:ea typeface="Verdana" panose="020B0604030504040204" pitchFamily="34" charset="0"/>
              <a:cs typeface="Calibri Light" panose="020F0302020204030204" pitchFamily="34" charset="0"/>
            </a:endParaRPr>
          </a:p>
        </p:txBody>
      </p:sp>
      <p:sp>
        <p:nvSpPr>
          <p:cNvPr id="53" name="object 2">
            <a:extLst>
              <a:ext uri="{FF2B5EF4-FFF2-40B4-BE49-F238E27FC236}">
                <a16:creationId xmlns:a16="http://schemas.microsoft.com/office/drawing/2014/main" id="{45DB7AB9-904D-4E25-8281-56C890D89F06}"/>
              </a:ext>
            </a:extLst>
          </p:cNvPr>
          <p:cNvSpPr txBox="1">
            <a:spLocks/>
          </p:cNvSpPr>
          <p:nvPr/>
        </p:nvSpPr>
        <p:spPr>
          <a:xfrm>
            <a:off x="3939440" y="1635613"/>
            <a:ext cx="304800" cy="382156"/>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2400" b="1" kern="0" spc="-25" dirty="0">
                <a:solidFill>
                  <a:srgbClr val="8D42C6"/>
                </a:solidFill>
                <a:latin typeface="+mj-lt"/>
                <a:ea typeface="Verdana" panose="020B0604030504040204" pitchFamily="34" charset="0"/>
                <a:cs typeface="Calibri Light" panose="020F0302020204030204" pitchFamily="34" charset="0"/>
              </a:rPr>
              <a:t>.</a:t>
            </a:r>
            <a:r>
              <a:rPr lang="en-US" sz="1200" b="1" kern="0" spc="-25" dirty="0">
                <a:solidFill>
                  <a:srgbClr val="8D42C6"/>
                </a:solidFill>
                <a:latin typeface="Verdana" panose="020B0604030504040204" pitchFamily="34" charset="0"/>
                <a:ea typeface="Verdana" panose="020B0604030504040204" pitchFamily="34" charset="0"/>
                <a:cs typeface="Calibri Light" panose="020F0302020204030204" pitchFamily="34" charset="0"/>
              </a:rPr>
              <a:t>T</a:t>
            </a:r>
            <a:endParaRPr lang="en-US" sz="1200" kern="0" spc="-20" dirty="0">
              <a:solidFill>
                <a:srgbClr val="8D42C6"/>
              </a:solidFill>
              <a:latin typeface="Verdana" panose="020B0604030504040204" pitchFamily="34" charset="0"/>
              <a:ea typeface="Verdana" panose="020B0604030504040204" pitchFamily="34" charset="0"/>
              <a:cs typeface="Calibri Light" panose="020F0302020204030204" pitchFamily="34" charset="0"/>
            </a:endParaRPr>
          </a:p>
        </p:txBody>
      </p:sp>
      <p:sp>
        <p:nvSpPr>
          <p:cNvPr id="54" name="object 2">
            <a:extLst>
              <a:ext uri="{FF2B5EF4-FFF2-40B4-BE49-F238E27FC236}">
                <a16:creationId xmlns:a16="http://schemas.microsoft.com/office/drawing/2014/main" id="{D01CD04E-D449-4F8B-9E6B-0E82C85B36D8}"/>
              </a:ext>
            </a:extLst>
          </p:cNvPr>
          <p:cNvSpPr txBox="1">
            <a:spLocks/>
          </p:cNvSpPr>
          <p:nvPr/>
        </p:nvSpPr>
        <p:spPr>
          <a:xfrm>
            <a:off x="3887059" y="743566"/>
            <a:ext cx="304800" cy="382156"/>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2400" b="1" kern="0" spc="-25" dirty="0">
                <a:solidFill>
                  <a:srgbClr val="FF0000"/>
                </a:solidFill>
                <a:latin typeface="+mj-lt"/>
                <a:ea typeface="Verdana" panose="020B0604030504040204" pitchFamily="34" charset="0"/>
                <a:cs typeface="Calibri Light" panose="020F0302020204030204" pitchFamily="34" charset="0"/>
              </a:rPr>
              <a:t>.</a:t>
            </a:r>
            <a:r>
              <a:rPr lang="en-US" sz="1200" b="1" kern="0" spc="-25" dirty="0">
                <a:solidFill>
                  <a:srgbClr val="FF0000"/>
                </a:solidFill>
                <a:latin typeface="Verdana" panose="020B0604030504040204" pitchFamily="34" charset="0"/>
                <a:ea typeface="Verdana" panose="020B0604030504040204" pitchFamily="34" charset="0"/>
                <a:cs typeface="Calibri Light" panose="020F0302020204030204" pitchFamily="34" charset="0"/>
              </a:rPr>
              <a:t>P</a:t>
            </a:r>
            <a:endParaRPr lang="en-US" sz="1200" kern="0" spc="-20" dirty="0">
              <a:solidFill>
                <a:srgbClr val="FF0000"/>
              </a:solidFill>
              <a:latin typeface="Verdana" panose="020B0604030504040204" pitchFamily="34" charset="0"/>
              <a:ea typeface="Verdana" panose="020B0604030504040204" pitchFamily="34" charset="0"/>
              <a:cs typeface="Calibri Light" panose="020F0302020204030204" pitchFamily="34" charset="0"/>
            </a:endParaRPr>
          </a:p>
        </p:txBody>
      </p:sp>
      <p:sp>
        <p:nvSpPr>
          <p:cNvPr id="55" name="object 2">
            <a:extLst>
              <a:ext uri="{FF2B5EF4-FFF2-40B4-BE49-F238E27FC236}">
                <a16:creationId xmlns:a16="http://schemas.microsoft.com/office/drawing/2014/main" id="{6B7F089E-78C0-495A-878B-1ABB6B25A637}"/>
              </a:ext>
            </a:extLst>
          </p:cNvPr>
          <p:cNvSpPr txBox="1">
            <a:spLocks/>
          </p:cNvSpPr>
          <p:nvPr/>
        </p:nvSpPr>
        <p:spPr>
          <a:xfrm>
            <a:off x="2754608" y="2964717"/>
            <a:ext cx="304800" cy="382156"/>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2400" b="1" kern="0" spc="-25" dirty="0">
                <a:solidFill>
                  <a:srgbClr val="FF0000"/>
                </a:solidFill>
                <a:latin typeface="+mj-lt"/>
                <a:ea typeface="Verdana" panose="020B0604030504040204" pitchFamily="34" charset="0"/>
                <a:cs typeface="Calibri Light" panose="020F0302020204030204" pitchFamily="34" charset="0"/>
              </a:rPr>
              <a:t>.</a:t>
            </a:r>
            <a:r>
              <a:rPr lang="en-US" sz="1200" b="1" kern="0" spc="-25" dirty="0">
                <a:solidFill>
                  <a:srgbClr val="FF0000"/>
                </a:solidFill>
                <a:latin typeface="Verdana" panose="020B0604030504040204" pitchFamily="34" charset="0"/>
                <a:ea typeface="Verdana" panose="020B0604030504040204" pitchFamily="34" charset="0"/>
                <a:cs typeface="Calibri Light" panose="020F0302020204030204" pitchFamily="34" charset="0"/>
              </a:rPr>
              <a:t>P</a:t>
            </a:r>
            <a:endParaRPr lang="en-US" sz="1200" kern="0" spc="-20" dirty="0">
              <a:solidFill>
                <a:srgbClr val="FF0000"/>
              </a:solidFill>
              <a:latin typeface="Verdana" panose="020B0604030504040204" pitchFamily="34" charset="0"/>
              <a:ea typeface="Verdana" panose="020B0604030504040204" pitchFamily="34" charset="0"/>
              <a:cs typeface="Calibri Light" panose="020F0302020204030204" pitchFamily="34" charset="0"/>
            </a:endParaRPr>
          </a:p>
        </p:txBody>
      </p:sp>
      <p:sp>
        <p:nvSpPr>
          <p:cNvPr id="56" name="object 2">
            <a:extLst>
              <a:ext uri="{FF2B5EF4-FFF2-40B4-BE49-F238E27FC236}">
                <a16:creationId xmlns:a16="http://schemas.microsoft.com/office/drawing/2014/main" id="{EF9A8FAD-A74A-4671-98D3-B7BDEF61F4C7}"/>
              </a:ext>
            </a:extLst>
          </p:cNvPr>
          <p:cNvSpPr txBox="1">
            <a:spLocks/>
          </p:cNvSpPr>
          <p:nvPr/>
        </p:nvSpPr>
        <p:spPr>
          <a:xfrm>
            <a:off x="3800362" y="2012798"/>
            <a:ext cx="304800" cy="382156"/>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2400" b="1" kern="0" spc="-25" dirty="0">
                <a:solidFill>
                  <a:srgbClr val="FF0000"/>
                </a:solidFill>
                <a:latin typeface="+mj-lt"/>
                <a:ea typeface="Verdana" panose="020B0604030504040204" pitchFamily="34" charset="0"/>
                <a:cs typeface="Calibri Light" panose="020F0302020204030204" pitchFamily="34" charset="0"/>
              </a:rPr>
              <a:t>.</a:t>
            </a:r>
            <a:r>
              <a:rPr lang="en-US" sz="1200" b="1" kern="0" spc="-25" dirty="0">
                <a:solidFill>
                  <a:srgbClr val="FF0000"/>
                </a:solidFill>
                <a:latin typeface="Verdana" panose="020B0604030504040204" pitchFamily="34" charset="0"/>
                <a:ea typeface="Verdana" panose="020B0604030504040204" pitchFamily="34" charset="0"/>
                <a:cs typeface="Calibri Light" panose="020F0302020204030204" pitchFamily="34" charset="0"/>
              </a:rPr>
              <a:t>P</a:t>
            </a:r>
            <a:endParaRPr lang="en-US" sz="1200" kern="0" spc="-20" dirty="0">
              <a:solidFill>
                <a:srgbClr val="FF0000"/>
              </a:solidFill>
              <a:latin typeface="Verdana" panose="020B0604030504040204" pitchFamily="34" charset="0"/>
              <a:ea typeface="Verdana" panose="020B0604030504040204" pitchFamily="34" charset="0"/>
              <a:cs typeface="Calibri Light" panose="020F0302020204030204" pitchFamily="34" charset="0"/>
            </a:endParaRPr>
          </a:p>
        </p:txBody>
      </p:sp>
      <p:sp>
        <p:nvSpPr>
          <p:cNvPr id="57" name="object 2">
            <a:extLst>
              <a:ext uri="{FF2B5EF4-FFF2-40B4-BE49-F238E27FC236}">
                <a16:creationId xmlns:a16="http://schemas.microsoft.com/office/drawing/2014/main" id="{99A50BB1-D5C0-45BD-8E0A-82F45149746D}"/>
              </a:ext>
            </a:extLst>
          </p:cNvPr>
          <p:cNvSpPr txBox="1">
            <a:spLocks/>
          </p:cNvSpPr>
          <p:nvPr/>
        </p:nvSpPr>
        <p:spPr>
          <a:xfrm>
            <a:off x="3828545" y="2626825"/>
            <a:ext cx="304800" cy="382156"/>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2400" b="1" kern="0" spc="-25" dirty="0">
                <a:solidFill>
                  <a:srgbClr val="FF0000"/>
                </a:solidFill>
                <a:latin typeface="+mj-lt"/>
                <a:ea typeface="Verdana" panose="020B0604030504040204" pitchFamily="34" charset="0"/>
                <a:cs typeface="Calibri Light" panose="020F0302020204030204" pitchFamily="34" charset="0"/>
              </a:rPr>
              <a:t>.</a:t>
            </a:r>
            <a:r>
              <a:rPr lang="en-US" sz="1200" b="1" kern="0" spc="-25" dirty="0">
                <a:solidFill>
                  <a:srgbClr val="FF0000"/>
                </a:solidFill>
                <a:latin typeface="Verdana" panose="020B0604030504040204" pitchFamily="34" charset="0"/>
                <a:ea typeface="Verdana" panose="020B0604030504040204" pitchFamily="34" charset="0"/>
                <a:cs typeface="Calibri Light" panose="020F0302020204030204" pitchFamily="34" charset="0"/>
              </a:rPr>
              <a:t>P</a:t>
            </a:r>
            <a:endParaRPr lang="en-US" sz="1200" kern="0" spc="-20" dirty="0">
              <a:solidFill>
                <a:srgbClr val="FF0000"/>
              </a:solidFill>
              <a:latin typeface="Verdana" panose="020B0604030504040204" pitchFamily="34" charset="0"/>
              <a:ea typeface="Verdana" panose="020B0604030504040204" pitchFamily="34" charset="0"/>
              <a:cs typeface="Calibri Light" panose="020F0302020204030204" pitchFamily="34" charset="0"/>
            </a:endParaRPr>
          </a:p>
        </p:txBody>
      </p:sp>
      <p:sp>
        <p:nvSpPr>
          <p:cNvPr id="58" name="object 2">
            <a:extLst>
              <a:ext uri="{FF2B5EF4-FFF2-40B4-BE49-F238E27FC236}">
                <a16:creationId xmlns:a16="http://schemas.microsoft.com/office/drawing/2014/main" id="{7876FDB7-E526-4ABE-A797-0E7A35A43819}"/>
              </a:ext>
            </a:extLst>
          </p:cNvPr>
          <p:cNvSpPr txBox="1">
            <a:spLocks/>
          </p:cNvSpPr>
          <p:nvPr/>
        </p:nvSpPr>
        <p:spPr>
          <a:xfrm>
            <a:off x="3259109" y="854993"/>
            <a:ext cx="304800" cy="382156"/>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2400" b="1" kern="0" spc="-25" dirty="0">
                <a:solidFill>
                  <a:srgbClr val="FF0000"/>
                </a:solidFill>
                <a:latin typeface="+mj-lt"/>
                <a:ea typeface="Verdana" panose="020B0604030504040204" pitchFamily="34" charset="0"/>
                <a:cs typeface="Calibri Light" panose="020F0302020204030204" pitchFamily="34" charset="0"/>
              </a:rPr>
              <a:t>.</a:t>
            </a:r>
            <a:r>
              <a:rPr lang="en-US" sz="1200" b="1" kern="0" spc="-25" dirty="0">
                <a:solidFill>
                  <a:srgbClr val="FF0000"/>
                </a:solidFill>
                <a:latin typeface="Verdana" panose="020B0604030504040204" pitchFamily="34" charset="0"/>
                <a:ea typeface="Verdana" panose="020B0604030504040204" pitchFamily="34" charset="0"/>
                <a:cs typeface="Calibri Light" panose="020F0302020204030204" pitchFamily="34" charset="0"/>
              </a:rPr>
              <a:t>P</a:t>
            </a:r>
            <a:endParaRPr lang="en-US" sz="1200" kern="0" spc="-20" dirty="0">
              <a:solidFill>
                <a:srgbClr val="FF0000"/>
              </a:solidFill>
              <a:latin typeface="Verdana" panose="020B0604030504040204" pitchFamily="34" charset="0"/>
              <a:ea typeface="Verdana" panose="020B0604030504040204" pitchFamily="34" charset="0"/>
              <a:cs typeface="Calibri Light" panose="020F0302020204030204" pitchFamily="34" charset="0"/>
            </a:endParaRPr>
          </a:p>
        </p:txBody>
      </p:sp>
      <p:sp>
        <p:nvSpPr>
          <p:cNvPr id="59" name="object 2">
            <a:extLst>
              <a:ext uri="{FF2B5EF4-FFF2-40B4-BE49-F238E27FC236}">
                <a16:creationId xmlns:a16="http://schemas.microsoft.com/office/drawing/2014/main" id="{64416310-613C-4DC4-ACD6-892EC1AC56FD}"/>
              </a:ext>
            </a:extLst>
          </p:cNvPr>
          <p:cNvSpPr txBox="1">
            <a:spLocks/>
          </p:cNvSpPr>
          <p:nvPr/>
        </p:nvSpPr>
        <p:spPr>
          <a:xfrm>
            <a:off x="3428466" y="2109285"/>
            <a:ext cx="304800" cy="382156"/>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2400" b="1" kern="0" spc="-25" dirty="0">
                <a:solidFill>
                  <a:srgbClr val="FF0000"/>
                </a:solidFill>
                <a:latin typeface="+mj-lt"/>
                <a:ea typeface="Verdana" panose="020B0604030504040204" pitchFamily="34" charset="0"/>
                <a:cs typeface="Calibri Light" panose="020F0302020204030204" pitchFamily="34" charset="0"/>
              </a:rPr>
              <a:t>.</a:t>
            </a:r>
            <a:r>
              <a:rPr lang="en-US" sz="1200" b="1" kern="0" spc="-25" dirty="0">
                <a:solidFill>
                  <a:srgbClr val="FF0000"/>
                </a:solidFill>
                <a:latin typeface="Verdana" panose="020B0604030504040204" pitchFamily="34" charset="0"/>
                <a:ea typeface="Verdana" panose="020B0604030504040204" pitchFamily="34" charset="0"/>
                <a:cs typeface="Calibri Light" panose="020F0302020204030204" pitchFamily="34" charset="0"/>
              </a:rPr>
              <a:t>P</a:t>
            </a:r>
            <a:endParaRPr lang="en-US" sz="1200" kern="0" spc="-20" dirty="0">
              <a:solidFill>
                <a:srgbClr val="FF0000"/>
              </a:solidFill>
              <a:latin typeface="Verdana" panose="020B0604030504040204" pitchFamily="34" charset="0"/>
              <a:ea typeface="Verdana" panose="020B0604030504040204" pitchFamily="34" charset="0"/>
              <a:cs typeface="Calibri Light" panose="020F0302020204030204" pitchFamily="34" charset="0"/>
            </a:endParaRPr>
          </a:p>
        </p:txBody>
      </p:sp>
      <p:sp>
        <p:nvSpPr>
          <p:cNvPr id="60" name="object 2">
            <a:extLst>
              <a:ext uri="{FF2B5EF4-FFF2-40B4-BE49-F238E27FC236}">
                <a16:creationId xmlns:a16="http://schemas.microsoft.com/office/drawing/2014/main" id="{16420AB5-4ED1-4233-B097-96CC76C68893}"/>
              </a:ext>
            </a:extLst>
          </p:cNvPr>
          <p:cNvSpPr txBox="1">
            <a:spLocks/>
          </p:cNvSpPr>
          <p:nvPr/>
        </p:nvSpPr>
        <p:spPr>
          <a:xfrm>
            <a:off x="4270360" y="2081347"/>
            <a:ext cx="304800" cy="382156"/>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2400" b="1" kern="0" spc="-25" dirty="0">
                <a:solidFill>
                  <a:srgbClr val="FF0000"/>
                </a:solidFill>
                <a:latin typeface="+mj-lt"/>
                <a:ea typeface="Verdana" panose="020B0604030504040204" pitchFamily="34" charset="0"/>
                <a:cs typeface="Calibri Light" panose="020F0302020204030204" pitchFamily="34" charset="0"/>
              </a:rPr>
              <a:t>.</a:t>
            </a:r>
            <a:r>
              <a:rPr lang="en-US" sz="1200" b="1" kern="0" spc="-25" dirty="0">
                <a:solidFill>
                  <a:srgbClr val="FF0000"/>
                </a:solidFill>
                <a:latin typeface="Verdana" panose="020B0604030504040204" pitchFamily="34" charset="0"/>
                <a:ea typeface="Verdana" panose="020B0604030504040204" pitchFamily="34" charset="0"/>
                <a:cs typeface="Calibri Light" panose="020F0302020204030204" pitchFamily="34" charset="0"/>
              </a:rPr>
              <a:t>P</a:t>
            </a:r>
            <a:endParaRPr lang="en-US" sz="1200" kern="0" spc="-20" dirty="0">
              <a:solidFill>
                <a:srgbClr val="FF0000"/>
              </a:solidFill>
              <a:latin typeface="Verdana" panose="020B0604030504040204" pitchFamily="34" charset="0"/>
              <a:ea typeface="Verdana" panose="020B0604030504040204" pitchFamily="34" charset="0"/>
              <a:cs typeface="Calibri Light" panose="020F0302020204030204" pitchFamily="34" charset="0"/>
            </a:endParaRPr>
          </a:p>
        </p:txBody>
      </p:sp>
      <p:sp>
        <p:nvSpPr>
          <p:cNvPr id="61" name="object 2">
            <a:extLst>
              <a:ext uri="{FF2B5EF4-FFF2-40B4-BE49-F238E27FC236}">
                <a16:creationId xmlns:a16="http://schemas.microsoft.com/office/drawing/2014/main" id="{7CEDCEB5-FCAC-4E54-9751-F80A8B045EF8}"/>
              </a:ext>
            </a:extLst>
          </p:cNvPr>
          <p:cNvSpPr txBox="1">
            <a:spLocks/>
          </p:cNvSpPr>
          <p:nvPr/>
        </p:nvSpPr>
        <p:spPr>
          <a:xfrm>
            <a:off x="3204449" y="1310274"/>
            <a:ext cx="304800" cy="382156"/>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2400" b="1" kern="0" spc="-25" dirty="0">
                <a:solidFill>
                  <a:srgbClr val="FF0000"/>
                </a:solidFill>
                <a:latin typeface="+mj-lt"/>
                <a:ea typeface="Verdana" panose="020B0604030504040204" pitchFamily="34" charset="0"/>
                <a:cs typeface="Calibri Light" panose="020F0302020204030204" pitchFamily="34" charset="0"/>
              </a:rPr>
              <a:t>.</a:t>
            </a:r>
            <a:r>
              <a:rPr lang="en-US" sz="1200" b="1" kern="0" spc="-25" dirty="0">
                <a:solidFill>
                  <a:srgbClr val="FF0000"/>
                </a:solidFill>
                <a:latin typeface="Verdana" panose="020B0604030504040204" pitchFamily="34" charset="0"/>
                <a:ea typeface="Verdana" panose="020B0604030504040204" pitchFamily="34" charset="0"/>
                <a:cs typeface="Calibri Light" panose="020F0302020204030204" pitchFamily="34" charset="0"/>
              </a:rPr>
              <a:t>P</a:t>
            </a:r>
            <a:endParaRPr lang="en-US" sz="1200" kern="0" spc="-20" dirty="0">
              <a:solidFill>
                <a:srgbClr val="FF0000"/>
              </a:solidFill>
              <a:latin typeface="Verdana" panose="020B0604030504040204" pitchFamily="34" charset="0"/>
              <a:ea typeface="Verdana" panose="020B0604030504040204" pitchFamily="34" charset="0"/>
              <a:cs typeface="Calibri Light" panose="020F0302020204030204" pitchFamily="34" charset="0"/>
            </a:endParaRPr>
          </a:p>
        </p:txBody>
      </p:sp>
      <p:sp>
        <p:nvSpPr>
          <p:cNvPr id="62" name="object 2">
            <a:extLst>
              <a:ext uri="{FF2B5EF4-FFF2-40B4-BE49-F238E27FC236}">
                <a16:creationId xmlns:a16="http://schemas.microsoft.com/office/drawing/2014/main" id="{12F64E44-A492-4EAD-A818-1AC050F15822}"/>
              </a:ext>
            </a:extLst>
          </p:cNvPr>
          <p:cNvSpPr txBox="1">
            <a:spLocks/>
          </p:cNvSpPr>
          <p:nvPr/>
        </p:nvSpPr>
        <p:spPr>
          <a:xfrm>
            <a:off x="3965496" y="1395427"/>
            <a:ext cx="304800" cy="382156"/>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2400" b="1" kern="0" spc="-25" dirty="0">
                <a:solidFill>
                  <a:srgbClr val="FF0000"/>
                </a:solidFill>
                <a:latin typeface="+mj-lt"/>
                <a:ea typeface="Verdana" panose="020B0604030504040204" pitchFamily="34" charset="0"/>
                <a:cs typeface="Calibri Light" panose="020F0302020204030204" pitchFamily="34" charset="0"/>
              </a:rPr>
              <a:t>.</a:t>
            </a:r>
            <a:r>
              <a:rPr lang="en-US" sz="1200" b="1" kern="0" spc="-25" dirty="0">
                <a:solidFill>
                  <a:srgbClr val="FF0000"/>
                </a:solidFill>
                <a:latin typeface="Verdana" panose="020B0604030504040204" pitchFamily="34" charset="0"/>
                <a:ea typeface="Verdana" panose="020B0604030504040204" pitchFamily="34" charset="0"/>
                <a:cs typeface="Calibri Light" panose="020F0302020204030204" pitchFamily="34" charset="0"/>
              </a:rPr>
              <a:t>P</a:t>
            </a:r>
            <a:endParaRPr lang="en-US" sz="1200" kern="0" spc="-20" dirty="0">
              <a:solidFill>
                <a:srgbClr val="FF0000"/>
              </a:solidFill>
              <a:latin typeface="Verdana" panose="020B0604030504040204" pitchFamily="34" charset="0"/>
              <a:ea typeface="Verdana" panose="020B0604030504040204" pitchFamily="34" charset="0"/>
              <a:cs typeface="Calibri Light" panose="020F0302020204030204" pitchFamily="34" charset="0"/>
            </a:endParaRPr>
          </a:p>
        </p:txBody>
      </p:sp>
      <p:sp>
        <p:nvSpPr>
          <p:cNvPr id="63" name="object 2">
            <a:extLst>
              <a:ext uri="{FF2B5EF4-FFF2-40B4-BE49-F238E27FC236}">
                <a16:creationId xmlns:a16="http://schemas.microsoft.com/office/drawing/2014/main" id="{1F6B8D1A-F66A-4DC4-B33D-EB6B3DB3D693}"/>
              </a:ext>
            </a:extLst>
          </p:cNvPr>
          <p:cNvSpPr txBox="1">
            <a:spLocks/>
          </p:cNvSpPr>
          <p:nvPr/>
        </p:nvSpPr>
        <p:spPr>
          <a:xfrm>
            <a:off x="2862405" y="3408624"/>
            <a:ext cx="304800" cy="382156"/>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2400" b="1" kern="0" spc="-25" dirty="0">
                <a:solidFill>
                  <a:srgbClr val="8D42C6"/>
                </a:solidFill>
                <a:latin typeface="+mj-lt"/>
                <a:ea typeface="Verdana" panose="020B0604030504040204" pitchFamily="34" charset="0"/>
                <a:cs typeface="Calibri Light" panose="020F0302020204030204" pitchFamily="34" charset="0"/>
              </a:rPr>
              <a:t>.</a:t>
            </a:r>
            <a:r>
              <a:rPr lang="en-US" sz="1200" b="1" kern="0" spc="-25" dirty="0">
                <a:solidFill>
                  <a:srgbClr val="8D42C6"/>
                </a:solidFill>
                <a:latin typeface="Verdana" panose="020B0604030504040204" pitchFamily="34" charset="0"/>
                <a:ea typeface="Verdana" panose="020B0604030504040204" pitchFamily="34" charset="0"/>
                <a:cs typeface="Calibri Light" panose="020F0302020204030204" pitchFamily="34" charset="0"/>
              </a:rPr>
              <a:t>T</a:t>
            </a:r>
            <a:endParaRPr lang="en-US" sz="1200" kern="0" spc="-20" dirty="0">
              <a:solidFill>
                <a:srgbClr val="8D42C6"/>
              </a:solidFill>
              <a:latin typeface="Verdana" panose="020B0604030504040204" pitchFamily="34" charset="0"/>
              <a:ea typeface="Verdana" panose="020B0604030504040204" pitchFamily="34" charset="0"/>
              <a:cs typeface="Calibri Light" panose="020F0302020204030204" pitchFamily="34" charset="0"/>
            </a:endParaRPr>
          </a:p>
        </p:txBody>
      </p:sp>
      <p:sp>
        <p:nvSpPr>
          <p:cNvPr id="64" name="object 2">
            <a:extLst>
              <a:ext uri="{FF2B5EF4-FFF2-40B4-BE49-F238E27FC236}">
                <a16:creationId xmlns:a16="http://schemas.microsoft.com/office/drawing/2014/main" id="{D6FF416A-71CB-4014-B06A-83F4EFDE9EFC}"/>
              </a:ext>
            </a:extLst>
          </p:cNvPr>
          <p:cNvSpPr txBox="1">
            <a:spLocks/>
          </p:cNvSpPr>
          <p:nvPr/>
        </p:nvSpPr>
        <p:spPr>
          <a:xfrm>
            <a:off x="3641057" y="2773455"/>
            <a:ext cx="304800" cy="382156"/>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2400" b="1" kern="0" spc="-25" dirty="0">
                <a:solidFill>
                  <a:srgbClr val="8D42C6"/>
                </a:solidFill>
                <a:latin typeface="+mj-lt"/>
                <a:ea typeface="Verdana" panose="020B0604030504040204" pitchFamily="34" charset="0"/>
                <a:cs typeface="Calibri Light" panose="020F0302020204030204" pitchFamily="34" charset="0"/>
              </a:rPr>
              <a:t>.</a:t>
            </a:r>
            <a:r>
              <a:rPr lang="en-US" sz="1200" b="1" kern="0" spc="-25" dirty="0">
                <a:solidFill>
                  <a:srgbClr val="8D42C6"/>
                </a:solidFill>
                <a:latin typeface="Verdana" panose="020B0604030504040204" pitchFamily="34" charset="0"/>
                <a:ea typeface="Verdana" panose="020B0604030504040204" pitchFamily="34" charset="0"/>
                <a:cs typeface="Calibri Light" panose="020F0302020204030204" pitchFamily="34" charset="0"/>
              </a:rPr>
              <a:t>T</a:t>
            </a:r>
            <a:endParaRPr lang="en-US" sz="1200" kern="0" spc="-20" dirty="0">
              <a:solidFill>
                <a:srgbClr val="8D42C6"/>
              </a:solidFill>
              <a:latin typeface="Verdana" panose="020B0604030504040204" pitchFamily="34" charset="0"/>
              <a:ea typeface="Verdana" panose="020B0604030504040204" pitchFamily="34" charset="0"/>
              <a:cs typeface="Calibri Light" panose="020F0302020204030204" pitchFamily="34" charset="0"/>
            </a:endParaRPr>
          </a:p>
        </p:txBody>
      </p:sp>
      <p:sp>
        <p:nvSpPr>
          <p:cNvPr id="65" name="object 2">
            <a:extLst>
              <a:ext uri="{FF2B5EF4-FFF2-40B4-BE49-F238E27FC236}">
                <a16:creationId xmlns:a16="http://schemas.microsoft.com/office/drawing/2014/main" id="{9C6E02AE-0545-46CF-A7BF-4C8FA556530D}"/>
              </a:ext>
            </a:extLst>
          </p:cNvPr>
          <p:cNvSpPr txBox="1">
            <a:spLocks/>
          </p:cNvSpPr>
          <p:nvPr/>
        </p:nvSpPr>
        <p:spPr>
          <a:xfrm>
            <a:off x="3667240" y="3357829"/>
            <a:ext cx="304800" cy="382156"/>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2400" b="1" kern="0" spc="-25" dirty="0">
                <a:solidFill>
                  <a:srgbClr val="8D42C6"/>
                </a:solidFill>
                <a:latin typeface="+mj-lt"/>
                <a:ea typeface="Verdana" panose="020B0604030504040204" pitchFamily="34" charset="0"/>
                <a:cs typeface="Calibri Light" panose="020F0302020204030204" pitchFamily="34" charset="0"/>
              </a:rPr>
              <a:t>.</a:t>
            </a:r>
            <a:r>
              <a:rPr lang="en-US" sz="1200" b="1" kern="0" spc="-25" dirty="0">
                <a:solidFill>
                  <a:srgbClr val="8D42C6"/>
                </a:solidFill>
                <a:latin typeface="Verdana" panose="020B0604030504040204" pitchFamily="34" charset="0"/>
                <a:ea typeface="Verdana" panose="020B0604030504040204" pitchFamily="34" charset="0"/>
                <a:cs typeface="Calibri Light" panose="020F0302020204030204" pitchFamily="34" charset="0"/>
              </a:rPr>
              <a:t>T</a:t>
            </a:r>
            <a:endParaRPr lang="en-US" sz="1200" kern="0" spc="-20" dirty="0">
              <a:solidFill>
                <a:srgbClr val="8D42C6"/>
              </a:solidFill>
              <a:latin typeface="Verdana" panose="020B0604030504040204" pitchFamily="34" charset="0"/>
              <a:ea typeface="Verdana" panose="020B0604030504040204" pitchFamily="34" charset="0"/>
              <a:cs typeface="Calibri Light" panose="020F0302020204030204" pitchFamily="34" charset="0"/>
            </a:endParaRPr>
          </a:p>
        </p:txBody>
      </p:sp>
      <p:sp>
        <p:nvSpPr>
          <p:cNvPr id="66" name="object 2">
            <a:extLst>
              <a:ext uri="{FF2B5EF4-FFF2-40B4-BE49-F238E27FC236}">
                <a16:creationId xmlns:a16="http://schemas.microsoft.com/office/drawing/2014/main" id="{9E0E1B2C-F42D-4F9E-8202-24A70A3F9A33}"/>
              </a:ext>
            </a:extLst>
          </p:cNvPr>
          <p:cNvSpPr txBox="1">
            <a:spLocks/>
          </p:cNvSpPr>
          <p:nvPr/>
        </p:nvSpPr>
        <p:spPr>
          <a:xfrm>
            <a:off x="3406523" y="3926477"/>
            <a:ext cx="304800" cy="382156"/>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2400" b="1" kern="0" spc="-25" dirty="0">
                <a:solidFill>
                  <a:srgbClr val="8D42C6"/>
                </a:solidFill>
                <a:latin typeface="+mj-lt"/>
                <a:ea typeface="Verdana" panose="020B0604030504040204" pitchFamily="34" charset="0"/>
                <a:cs typeface="Calibri Light" panose="020F0302020204030204" pitchFamily="34" charset="0"/>
              </a:rPr>
              <a:t>.</a:t>
            </a:r>
            <a:r>
              <a:rPr lang="en-US" sz="1200" b="1" kern="0" spc="-25" dirty="0">
                <a:solidFill>
                  <a:srgbClr val="8D42C6"/>
                </a:solidFill>
                <a:latin typeface="Verdana" panose="020B0604030504040204" pitchFamily="34" charset="0"/>
                <a:ea typeface="Verdana" panose="020B0604030504040204" pitchFamily="34" charset="0"/>
                <a:cs typeface="Calibri Light" panose="020F0302020204030204" pitchFamily="34" charset="0"/>
              </a:rPr>
              <a:t>T</a:t>
            </a:r>
            <a:endParaRPr lang="en-US" sz="1200" kern="0" spc="-20" dirty="0">
              <a:solidFill>
                <a:srgbClr val="8D42C6"/>
              </a:solidFill>
              <a:latin typeface="Verdana" panose="020B0604030504040204" pitchFamily="34" charset="0"/>
              <a:ea typeface="Verdana" panose="020B0604030504040204" pitchFamily="34" charset="0"/>
              <a:cs typeface="Calibri Light" panose="020F0302020204030204" pitchFamily="34" charset="0"/>
            </a:endParaRPr>
          </a:p>
        </p:txBody>
      </p:sp>
      <p:sp>
        <p:nvSpPr>
          <p:cNvPr id="67" name="object 2">
            <a:extLst>
              <a:ext uri="{FF2B5EF4-FFF2-40B4-BE49-F238E27FC236}">
                <a16:creationId xmlns:a16="http://schemas.microsoft.com/office/drawing/2014/main" id="{7AA33DE1-4021-46F4-8BEB-AB3D34DECE09}"/>
              </a:ext>
            </a:extLst>
          </p:cNvPr>
          <p:cNvSpPr txBox="1">
            <a:spLocks/>
          </p:cNvSpPr>
          <p:nvPr/>
        </p:nvSpPr>
        <p:spPr>
          <a:xfrm>
            <a:off x="3557045" y="2306500"/>
            <a:ext cx="304800" cy="382156"/>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2400" b="1" kern="0" spc="-25" dirty="0">
                <a:solidFill>
                  <a:srgbClr val="8D42C6"/>
                </a:solidFill>
                <a:latin typeface="+mj-lt"/>
                <a:ea typeface="Verdana" panose="020B0604030504040204" pitchFamily="34" charset="0"/>
                <a:cs typeface="Calibri Light" panose="020F0302020204030204" pitchFamily="34" charset="0"/>
              </a:rPr>
              <a:t>.</a:t>
            </a:r>
            <a:r>
              <a:rPr lang="en-US" sz="1200" b="1" kern="0" spc="-25" dirty="0">
                <a:solidFill>
                  <a:srgbClr val="8D42C6"/>
                </a:solidFill>
                <a:latin typeface="Verdana" panose="020B0604030504040204" pitchFamily="34" charset="0"/>
                <a:ea typeface="Verdana" panose="020B0604030504040204" pitchFamily="34" charset="0"/>
                <a:cs typeface="Calibri Light" panose="020F0302020204030204" pitchFamily="34" charset="0"/>
              </a:rPr>
              <a:t>T</a:t>
            </a:r>
            <a:endParaRPr lang="en-US" sz="1200" kern="0" spc="-20" dirty="0">
              <a:solidFill>
                <a:srgbClr val="8D42C6"/>
              </a:solidFill>
              <a:latin typeface="Verdana" panose="020B0604030504040204" pitchFamily="34" charset="0"/>
              <a:ea typeface="Verdana" panose="020B0604030504040204" pitchFamily="34" charset="0"/>
              <a:cs typeface="Calibri Light" panose="020F0302020204030204" pitchFamily="34" charset="0"/>
            </a:endParaRPr>
          </a:p>
        </p:txBody>
      </p:sp>
      <p:sp>
        <p:nvSpPr>
          <p:cNvPr id="68" name="Arc 67">
            <a:extLst>
              <a:ext uri="{FF2B5EF4-FFF2-40B4-BE49-F238E27FC236}">
                <a16:creationId xmlns:a16="http://schemas.microsoft.com/office/drawing/2014/main" id="{A3A3D8DF-345A-4D31-B10D-616491559D18}"/>
              </a:ext>
            </a:extLst>
          </p:cNvPr>
          <p:cNvSpPr/>
          <p:nvPr/>
        </p:nvSpPr>
        <p:spPr>
          <a:xfrm rot="571607">
            <a:off x="870068" y="1288662"/>
            <a:ext cx="2265181" cy="1266755"/>
          </a:xfrm>
          <a:prstGeom prst="arc">
            <a:avLst>
              <a:gd name="adj1" fmla="val 11971644"/>
              <a:gd name="adj2" fmla="val 20559798"/>
            </a:avLst>
          </a:prstGeom>
          <a:ln w="28575">
            <a:solidFill>
              <a:srgbClr val="00B050">
                <a:alpha val="4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Arc 68">
            <a:extLst>
              <a:ext uri="{FF2B5EF4-FFF2-40B4-BE49-F238E27FC236}">
                <a16:creationId xmlns:a16="http://schemas.microsoft.com/office/drawing/2014/main" id="{0631217C-2B95-4338-B83C-FC118C13D2F9}"/>
              </a:ext>
            </a:extLst>
          </p:cNvPr>
          <p:cNvSpPr/>
          <p:nvPr/>
        </p:nvSpPr>
        <p:spPr>
          <a:xfrm rot="727165">
            <a:off x="979418" y="1043241"/>
            <a:ext cx="3244456" cy="1925082"/>
          </a:xfrm>
          <a:prstGeom prst="arc">
            <a:avLst>
              <a:gd name="adj1" fmla="val 11347167"/>
              <a:gd name="adj2" fmla="val 20996581"/>
            </a:avLst>
          </a:prstGeom>
          <a:ln w="28575">
            <a:solidFill>
              <a:srgbClr val="00B050">
                <a:alpha val="32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0" name="Straight Connector 69">
            <a:extLst>
              <a:ext uri="{FF2B5EF4-FFF2-40B4-BE49-F238E27FC236}">
                <a16:creationId xmlns:a16="http://schemas.microsoft.com/office/drawing/2014/main" id="{0B8DD80E-F2FC-4249-944F-4640F025E57D}"/>
              </a:ext>
            </a:extLst>
          </p:cNvPr>
          <p:cNvCxnSpPr>
            <a:cxnSpLocks/>
            <a:endCxn id="19" idx="1"/>
          </p:cNvCxnSpPr>
          <p:nvPr/>
        </p:nvCxnSpPr>
        <p:spPr>
          <a:xfrm>
            <a:off x="1145754" y="1479087"/>
            <a:ext cx="1236906" cy="1893524"/>
          </a:xfrm>
          <a:prstGeom prst="line">
            <a:avLst/>
          </a:prstGeom>
          <a:ln>
            <a:solidFill>
              <a:srgbClr val="7030A0">
                <a:alpha val="41000"/>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C3BB8F8-5A00-4D59-A120-90C12AA3D641}"/>
              </a:ext>
            </a:extLst>
          </p:cNvPr>
          <p:cNvCxnSpPr>
            <a:cxnSpLocks/>
            <a:endCxn id="63" idx="1"/>
          </p:cNvCxnSpPr>
          <p:nvPr/>
        </p:nvCxnSpPr>
        <p:spPr>
          <a:xfrm>
            <a:off x="1145986" y="1479087"/>
            <a:ext cx="1716419" cy="2120615"/>
          </a:xfrm>
          <a:prstGeom prst="line">
            <a:avLst/>
          </a:prstGeom>
          <a:ln>
            <a:solidFill>
              <a:srgbClr val="7030A0">
                <a:alpha val="36000"/>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22EF0E7-A18A-432A-A0F0-EC081390141C}"/>
              </a:ext>
            </a:extLst>
          </p:cNvPr>
          <p:cNvCxnSpPr>
            <a:cxnSpLocks/>
            <a:endCxn id="66" idx="1"/>
          </p:cNvCxnSpPr>
          <p:nvPr/>
        </p:nvCxnSpPr>
        <p:spPr>
          <a:xfrm>
            <a:off x="1131278" y="1452594"/>
            <a:ext cx="2275245" cy="2664961"/>
          </a:xfrm>
          <a:prstGeom prst="line">
            <a:avLst/>
          </a:prstGeom>
          <a:ln>
            <a:solidFill>
              <a:srgbClr val="7030A0">
                <a:alpha val="36000"/>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4B5E7EA-0486-4C86-9100-B4CADD8FC129}"/>
              </a:ext>
            </a:extLst>
          </p:cNvPr>
          <p:cNvCxnSpPr>
            <a:cxnSpLocks/>
            <a:endCxn id="41" idx="0"/>
          </p:cNvCxnSpPr>
          <p:nvPr/>
        </p:nvCxnSpPr>
        <p:spPr>
          <a:xfrm>
            <a:off x="1124582" y="1472862"/>
            <a:ext cx="2541717" cy="2135208"/>
          </a:xfrm>
          <a:prstGeom prst="line">
            <a:avLst/>
          </a:prstGeom>
          <a:ln>
            <a:solidFill>
              <a:srgbClr val="7030A0">
                <a:alpha val="36000"/>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DF268AF-A74D-4473-A5F2-DD96D7309216}"/>
              </a:ext>
            </a:extLst>
          </p:cNvPr>
          <p:cNvCxnSpPr>
            <a:cxnSpLocks/>
            <a:endCxn id="45" idx="1"/>
          </p:cNvCxnSpPr>
          <p:nvPr/>
        </p:nvCxnSpPr>
        <p:spPr>
          <a:xfrm>
            <a:off x="1125697" y="1462023"/>
            <a:ext cx="2015944" cy="1252503"/>
          </a:xfrm>
          <a:prstGeom prst="line">
            <a:avLst/>
          </a:prstGeom>
          <a:ln>
            <a:solidFill>
              <a:srgbClr val="7030A0">
                <a:alpha val="36000"/>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5CA8276-01BA-424E-981C-644333C21E5D}"/>
              </a:ext>
            </a:extLst>
          </p:cNvPr>
          <p:cNvCxnSpPr>
            <a:cxnSpLocks/>
            <a:endCxn id="67" idx="1"/>
          </p:cNvCxnSpPr>
          <p:nvPr/>
        </p:nvCxnSpPr>
        <p:spPr>
          <a:xfrm>
            <a:off x="1123593" y="1469712"/>
            <a:ext cx="2433452" cy="1027866"/>
          </a:xfrm>
          <a:prstGeom prst="line">
            <a:avLst/>
          </a:prstGeom>
          <a:ln>
            <a:solidFill>
              <a:srgbClr val="7030A0">
                <a:alpha val="36000"/>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565A8BE-80B1-47FC-8096-0C322006352E}"/>
              </a:ext>
            </a:extLst>
          </p:cNvPr>
          <p:cNvCxnSpPr>
            <a:cxnSpLocks/>
          </p:cNvCxnSpPr>
          <p:nvPr/>
        </p:nvCxnSpPr>
        <p:spPr>
          <a:xfrm>
            <a:off x="1116775" y="1479087"/>
            <a:ext cx="2522559" cy="1426517"/>
          </a:xfrm>
          <a:prstGeom prst="line">
            <a:avLst/>
          </a:prstGeom>
          <a:ln>
            <a:solidFill>
              <a:srgbClr val="7030A0">
                <a:alpha val="32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0B83300-FBA0-4C5C-933C-206370102729}"/>
              </a:ext>
            </a:extLst>
          </p:cNvPr>
          <p:cNvCxnSpPr>
            <a:cxnSpLocks/>
            <a:endCxn id="25" idx="1"/>
          </p:cNvCxnSpPr>
          <p:nvPr/>
        </p:nvCxnSpPr>
        <p:spPr>
          <a:xfrm>
            <a:off x="1117368" y="1452799"/>
            <a:ext cx="3022198" cy="1658205"/>
          </a:xfrm>
          <a:prstGeom prst="line">
            <a:avLst/>
          </a:prstGeom>
          <a:ln>
            <a:solidFill>
              <a:srgbClr val="7030A0">
                <a:alpha val="36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717C702-0F2C-4F20-B9D2-B4206CDC4666}"/>
              </a:ext>
            </a:extLst>
          </p:cNvPr>
          <p:cNvCxnSpPr>
            <a:cxnSpLocks/>
          </p:cNvCxnSpPr>
          <p:nvPr/>
        </p:nvCxnSpPr>
        <p:spPr>
          <a:xfrm>
            <a:off x="1123825" y="1458958"/>
            <a:ext cx="2064268" cy="628324"/>
          </a:xfrm>
          <a:prstGeom prst="line">
            <a:avLst/>
          </a:prstGeom>
          <a:ln>
            <a:solidFill>
              <a:srgbClr val="7030A0">
                <a:alpha val="36000"/>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F1650D5-F352-420F-A26E-7FBF34014F73}"/>
              </a:ext>
            </a:extLst>
          </p:cNvPr>
          <p:cNvCxnSpPr>
            <a:cxnSpLocks/>
          </p:cNvCxnSpPr>
          <p:nvPr/>
        </p:nvCxnSpPr>
        <p:spPr>
          <a:xfrm>
            <a:off x="1111379" y="1469712"/>
            <a:ext cx="2793819" cy="447830"/>
          </a:xfrm>
          <a:prstGeom prst="line">
            <a:avLst/>
          </a:prstGeom>
          <a:ln>
            <a:solidFill>
              <a:srgbClr val="7030A0">
                <a:alpha val="36000"/>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305327E-FB85-4C61-8035-C25EF2D47619}"/>
              </a:ext>
            </a:extLst>
          </p:cNvPr>
          <p:cNvCxnSpPr>
            <a:cxnSpLocks/>
          </p:cNvCxnSpPr>
          <p:nvPr/>
        </p:nvCxnSpPr>
        <p:spPr>
          <a:xfrm flipV="1">
            <a:off x="1146218" y="1426767"/>
            <a:ext cx="2558090" cy="41840"/>
          </a:xfrm>
          <a:prstGeom prst="line">
            <a:avLst/>
          </a:prstGeom>
          <a:ln>
            <a:solidFill>
              <a:srgbClr val="7030A0">
                <a:alpha val="36000"/>
              </a:srgbClr>
            </a:solidFill>
          </a:ln>
        </p:spPr>
        <p:style>
          <a:lnRef idx="1">
            <a:schemeClr val="accent1"/>
          </a:lnRef>
          <a:fillRef idx="0">
            <a:schemeClr val="accent1"/>
          </a:fillRef>
          <a:effectRef idx="0">
            <a:schemeClr val="accent1"/>
          </a:effectRef>
          <a:fontRef idx="minor">
            <a:schemeClr val="tx1"/>
          </a:fontRef>
        </p:style>
      </p:cxnSp>
      <p:sp>
        <p:nvSpPr>
          <p:cNvPr id="81" name="object 2">
            <a:extLst>
              <a:ext uri="{FF2B5EF4-FFF2-40B4-BE49-F238E27FC236}">
                <a16:creationId xmlns:a16="http://schemas.microsoft.com/office/drawing/2014/main" id="{11726B59-DE49-4E41-B959-CBD6D3286D75}"/>
              </a:ext>
            </a:extLst>
          </p:cNvPr>
          <p:cNvSpPr txBox="1">
            <a:spLocks/>
          </p:cNvSpPr>
          <p:nvPr/>
        </p:nvSpPr>
        <p:spPr>
          <a:xfrm>
            <a:off x="3887059" y="1243236"/>
            <a:ext cx="304800" cy="382156"/>
          </a:xfrm>
          <a:prstGeom prst="rect">
            <a:avLst/>
          </a:prstGeom>
          <a:noFill/>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2400" b="1" kern="0" spc="-25" dirty="0">
                <a:solidFill>
                  <a:srgbClr val="8D42C6"/>
                </a:solidFill>
                <a:latin typeface="+mj-lt"/>
                <a:ea typeface="Verdana" panose="020B0604030504040204" pitchFamily="34" charset="0"/>
                <a:cs typeface="Calibri Light" panose="020F0302020204030204" pitchFamily="34" charset="0"/>
              </a:rPr>
              <a:t>.</a:t>
            </a:r>
            <a:r>
              <a:rPr lang="en-US" sz="1200" b="1" kern="0" spc="-25" dirty="0">
                <a:solidFill>
                  <a:srgbClr val="8D42C6"/>
                </a:solidFill>
                <a:latin typeface="Verdana" panose="020B0604030504040204" pitchFamily="34" charset="0"/>
                <a:ea typeface="Verdana" panose="020B0604030504040204" pitchFamily="34" charset="0"/>
                <a:cs typeface="Calibri Light" panose="020F0302020204030204" pitchFamily="34" charset="0"/>
              </a:rPr>
              <a:t>T</a:t>
            </a:r>
            <a:endParaRPr lang="en-US" sz="1200" kern="0" spc="-20" dirty="0">
              <a:solidFill>
                <a:srgbClr val="8D42C6"/>
              </a:solidFill>
              <a:latin typeface="Verdana" panose="020B0604030504040204" pitchFamily="34" charset="0"/>
              <a:ea typeface="Verdana" panose="020B0604030504040204" pitchFamily="34" charset="0"/>
              <a:cs typeface="Calibri Light" panose="020F0302020204030204" pitchFamily="34" charset="0"/>
            </a:endParaRPr>
          </a:p>
        </p:txBody>
      </p:sp>
      <p:sp>
        <p:nvSpPr>
          <p:cNvPr id="82" name="object 2">
            <a:extLst>
              <a:ext uri="{FF2B5EF4-FFF2-40B4-BE49-F238E27FC236}">
                <a16:creationId xmlns:a16="http://schemas.microsoft.com/office/drawing/2014/main" id="{790EBE0A-C0BC-47EE-A49D-59793DEDE904}"/>
              </a:ext>
            </a:extLst>
          </p:cNvPr>
          <p:cNvSpPr txBox="1">
            <a:spLocks/>
          </p:cNvSpPr>
          <p:nvPr/>
        </p:nvSpPr>
        <p:spPr>
          <a:xfrm>
            <a:off x="4031834" y="922287"/>
            <a:ext cx="304800" cy="382156"/>
          </a:xfrm>
          <a:prstGeom prst="rect">
            <a:avLst/>
          </a:prstGeom>
          <a:noFill/>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2400" b="1" kern="0" spc="-25" dirty="0">
                <a:solidFill>
                  <a:srgbClr val="8D42C6"/>
                </a:solidFill>
                <a:latin typeface="+mj-lt"/>
                <a:ea typeface="Verdana" panose="020B0604030504040204" pitchFamily="34" charset="0"/>
                <a:cs typeface="Calibri Light" panose="020F0302020204030204" pitchFamily="34" charset="0"/>
              </a:rPr>
              <a:t>.</a:t>
            </a:r>
            <a:r>
              <a:rPr lang="en-US" sz="1200" b="1" kern="0" spc="-25" dirty="0">
                <a:solidFill>
                  <a:srgbClr val="8D42C6"/>
                </a:solidFill>
                <a:latin typeface="Verdana" panose="020B0604030504040204" pitchFamily="34" charset="0"/>
                <a:ea typeface="Verdana" panose="020B0604030504040204" pitchFamily="34" charset="0"/>
                <a:cs typeface="Calibri Light" panose="020F0302020204030204" pitchFamily="34" charset="0"/>
              </a:rPr>
              <a:t>T</a:t>
            </a:r>
            <a:endParaRPr lang="en-US" sz="1200" kern="0" spc="-20" dirty="0">
              <a:solidFill>
                <a:srgbClr val="8D42C6"/>
              </a:solidFill>
              <a:latin typeface="Verdana" panose="020B0604030504040204" pitchFamily="34" charset="0"/>
              <a:ea typeface="Verdana" panose="020B0604030504040204" pitchFamily="34" charset="0"/>
              <a:cs typeface="Calibri Light" panose="020F0302020204030204" pitchFamily="34" charset="0"/>
            </a:endParaRPr>
          </a:p>
        </p:txBody>
      </p:sp>
      <p:cxnSp>
        <p:nvCxnSpPr>
          <p:cNvPr id="83" name="Straight Connector 82">
            <a:extLst>
              <a:ext uri="{FF2B5EF4-FFF2-40B4-BE49-F238E27FC236}">
                <a16:creationId xmlns:a16="http://schemas.microsoft.com/office/drawing/2014/main" id="{A2D46EA0-89B0-41C8-9F8B-93B128BFB381}"/>
              </a:ext>
            </a:extLst>
          </p:cNvPr>
          <p:cNvCxnSpPr>
            <a:cxnSpLocks/>
          </p:cNvCxnSpPr>
          <p:nvPr/>
        </p:nvCxnSpPr>
        <p:spPr>
          <a:xfrm>
            <a:off x="1145754" y="1477091"/>
            <a:ext cx="2710954" cy="102077"/>
          </a:xfrm>
          <a:prstGeom prst="line">
            <a:avLst/>
          </a:prstGeom>
          <a:ln>
            <a:solidFill>
              <a:srgbClr val="7030A0">
                <a:alpha val="36000"/>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CE9B4D4-208B-433D-8A64-3DB2448E86AF}"/>
              </a:ext>
            </a:extLst>
          </p:cNvPr>
          <p:cNvCxnSpPr>
            <a:cxnSpLocks/>
          </p:cNvCxnSpPr>
          <p:nvPr/>
        </p:nvCxnSpPr>
        <p:spPr>
          <a:xfrm flipV="1">
            <a:off x="1123825" y="1177311"/>
            <a:ext cx="2897006" cy="271880"/>
          </a:xfrm>
          <a:prstGeom prst="line">
            <a:avLst/>
          </a:prstGeom>
          <a:ln>
            <a:solidFill>
              <a:srgbClr val="7030A0">
                <a:alpha val="36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D9DB2F2-443B-4C0E-B244-04EEF09FAF40}"/>
              </a:ext>
            </a:extLst>
          </p:cNvPr>
          <p:cNvCxnSpPr>
            <a:cxnSpLocks/>
          </p:cNvCxnSpPr>
          <p:nvPr/>
        </p:nvCxnSpPr>
        <p:spPr>
          <a:xfrm>
            <a:off x="1132515" y="1458958"/>
            <a:ext cx="1743848" cy="2401672"/>
          </a:xfrm>
          <a:prstGeom prst="line">
            <a:avLst/>
          </a:prstGeom>
          <a:ln>
            <a:solidFill>
              <a:srgbClr val="FF0000">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1E484A3-8401-467C-9DC7-B8436048FB3C}"/>
              </a:ext>
            </a:extLst>
          </p:cNvPr>
          <p:cNvCxnSpPr>
            <a:cxnSpLocks/>
          </p:cNvCxnSpPr>
          <p:nvPr/>
        </p:nvCxnSpPr>
        <p:spPr>
          <a:xfrm>
            <a:off x="1126863" y="1450296"/>
            <a:ext cx="2117550" cy="2779817"/>
          </a:xfrm>
          <a:prstGeom prst="line">
            <a:avLst/>
          </a:prstGeom>
          <a:ln>
            <a:solidFill>
              <a:srgbClr val="FF0000">
                <a:alpha val="35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1BBEA68-8181-4BE3-B496-B58912EB3B35}"/>
              </a:ext>
            </a:extLst>
          </p:cNvPr>
          <p:cNvCxnSpPr>
            <a:cxnSpLocks/>
            <a:endCxn id="55" idx="1"/>
          </p:cNvCxnSpPr>
          <p:nvPr/>
        </p:nvCxnSpPr>
        <p:spPr>
          <a:xfrm>
            <a:off x="1146218" y="1470817"/>
            <a:ext cx="1608390" cy="1684978"/>
          </a:xfrm>
          <a:prstGeom prst="line">
            <a:avLst/>
          </a:prstGeom>
          <a:ln>
            <a:solidFill>
              <a:srgbClr val="FF0000">
                <a:alpha val="35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1F6C5AB-9176-42F5-AC9A-D36AAAC154B7}"/>
              </a:ext>
            </a:extLst>
          </p:cNvPr>
          <p:cNvCxnSpPr>
            <a:cxnSpLocks/>
          </p:cNvCxnSpPr>
          <p:nvPr/>
        </p:nvCxnSpPr>
        <p:spPr>
          <a:xfrm>
            <a:off x="1125697" y="1452594"/>
            <a:ext cx="2689605" cy="1939365"/>
          </a:xfrm>
          <a:prstGeom prst="line">
            <a:avLst/>
          </a:prstGeom>
          <a:ln>
            <a:solidFill>
              <a:srgbClr val="FF0000">
                <a:alpha val="35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F406183-CD7B-41CF-9CF7-CF6FD4A51503}"/>
              </a:ext>
            </a:extLst>
          </p:cNvPr>
          <p:cNvCxnSpPr>
            <a:cxnSpLocks/>
            <a:endCxn id="47" idx="1"/>
          </p:cNvCxnSpPr>
          <p:nvPr/>
        </p:nvCxnSpPr>
        <p:spPr>
          <a:xfrm>
            <a:off x="1070662" y="1445698"/>
            <a:ext cx="2161965" cy="1651786"/>
          </a:xfrm>
          <a:prstGeom prst="line">
            <a:avLst/>
          </a:prstGeom>
          <a:ln>
            <a:solidFill>
              <a:srgbClr val="FF0000">
                <a:alpha val="35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8195E949-0990-4755-B720-A6B08A6F6AB3}"/>
              </a:ext>
            </a:extLst>
          </p:cNvPr>
          <p:cNvCxnSpPr>
            <a:cxnSpLocks/>
            <a:endCxn id="57" idx="1"/>
          </p:cNvCxnSpPr>
          <p:nvPr/>
        </p:nvCxnSpPr>
        <p:spPr>
          <a:xfrm>
            <a:off x="1112249" y="1462059"/>
            <a:ext cx="2716296" cy="1355844"/>
          </a:xfrm>
          <a:prstGeom prst="line">
            <a:avLst/>
          </a:prstGeom>
          <a:ln>
            <a:solidFill>
              <a:srgbClr val="FF0000">
                <a:alpha val="35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57E777A-E04F-4D35-95CE-F834F83CEC49}"/>
              </a:ext>
            </a:extLst>
          </p:cNvPr>
          <p:cNvCxnSpPr>
            <a:cxnSpLocks/>
          </p:cNvCxnSpPr>
          <p:nvPr/>
        </p:nvCxnSpPr>
        <p:spPr>
          <a:xfrm flipV="1">
            <a:off x="1096870" y="1088623"/>
            <a:ext cx="2801103" cy="368102"/>
          </a:xfrm>
          <a:prstGeom prst="line">
            <a:avLst/>
          </a:prstGeom>
          <a:ln>
            <a:solidFill>
              <a:srgbClr val="FF0000">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26A6DC4-7668-424E-9122-D47C312B0973}"/>
              </a:ext>
            </a:extLst>
          </p:cNvPr>
          <p:cNvCxnSpPr>
            <a:cxnSpLocks/>
            <a:endCxn id="58" idx="1"/>
          </p:cNvCxnSpPr>
          <p:nvPr/>
        </p:nvCxnSpPr>
        <p:spPr>
          <a:xfrm flipV="1">
            <a:off x="1139538" y="1046071"/>
            <a:ext cx="2119571" cy="399228"/>
          </a:xfrm>
          <a:prstGeom prst="line">
            <a:avLst/>
          </a:prstGeom>
          <a:ln>
            <a:solidFill>
              <a:srgbClr val="FF0000">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BA29F8C-6447-43F7-BC7F-334353C6A364}"/>
              </a:ext>
            </a:extLst>
          </p:cNvPr>
          <p:cNvCxnSpPr>
            <a:cxnSpLocks/>
            <a:endCxn id="44" idx="0"/>
          </p:cNvCxnSpPr>
          <p:nvPr/>
        </p:nvCxnSpPr>
        <p:spPr>
          <a:xfrm>
            <a:off x="1116099" y="1452799"/>
            <a:ext cx="2028373" cy="110801"/>
          </a:xfrm>
          <a:prstGeom prst="line">
            <a:avLst/>
          </a:prstGeom>
          <a:ln>
            <a:solidFill>
              <a:srgbClr val="FF0000">
                <a:alpha val="32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BEDD10B-F944-44C4-8D87-142BECF98E6D}"/>
              </a:ext>
            </a:extLst>
          </p:cNvPr>
          <p:cNvCxnSpPr>
            <a:cxnSpLocks/>
          </p:cNvCxnSpPr>
          <p:nvPr/>
        </p:nvCxnSpPr>
        <p:spPr>
          <a:xfrm>
            <a:off x="1132747" y="1445295"/>
            <a:ext cx="2867206" cy="258930"/>
          </a:xfrm>
          <a:prstGeom prst="line">
            <a:avLst/>
          </a:prstGeom>
          <a:ln>
            <a:solidFill>
              <a:srgbClr val="FF0000">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906D941-1A86-41E1-9AB6-7DE02E203DD7}"/>
              </a:ext>
            </a:extLst>
          </p:cNvPr>
          <p:cNvCxnSpPr>
            <a:cxnSpLocks/>
            <a:endCxn id="56" idx="1"/>
          </p:cNvCxnSpPr>
          <p:nvPr/>
        </p:nvCxnSpPr>
        <p:spPr>
          <a:xfrm>
            <a:off x="1132747" y="1461495"/>
            <a:ext cx="2667615" cy="742381"/>
          </a:xfrm>
          <a:prstGeom prst="line">
            <a:avLst/>
          </a:prstGeom>
          <a:ln>
            <a:solidFill>
              <a:srgbClr val="FF0000">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77943FD-E589-439D-A598-11CFFC279BFD}"/>
              </a:ext>
            </a:extLst>
          </p:cNvPr>
          <p:cNvCxnSpPr>
            <a:cxnSpLocks/>
          </p:cNvCxnSpPr>
          <p:nvPr/>
        </p:nvCxnSpPr>
        <p:spPr>
          <a:xfrm>
            <a:off x="1069678" y="1450296"/>
            <a:ext cx="2329162" cy="849606"/>
          </a:xfrm>
          <a:prstGeom prst="line">
            <a:avLst/>
          </a:prstGeom>
          <a:ln>
            <a:solidFill>
              <a:srgbClr val="FF0000">
                <a:alpha val="35000"/>
              </a:srgbClr>
            </a:solidFill>
            <a:prstDash val="lgDash"/>
          </a:ln>
        </p:spPr>
        <p:style>
          <a:lnRef idx="1">
            <a:schemeClr val="accent1"/>
          </a:lnRef>
          <a:fillRef idx="0">
            <a:schemeClr val="accent1"/>
          </a:fillRef>
          <a:effectRef idx="0">
            <a:schemeClr val="accent1"/>
          </a:effectRef>
          <a:fontRef idx="minor">
            <a:schemeClr val="tx1"/>
          </a:fontRef>
        </p:style>
      </p:cxnSp>
      <p:sp>
        <p:nvSpPr>
          <p:cNvPr id="98" name="Oval 97">
            <a:extLst>
              <a:ext uri="{FF2B5EF4-FFF2-40B4-BE49-F238E27FC236}">
                <a16:creationId xmlns:a16="http://schemas.microsoft.com/office/drawing/2014/main" id="{82B2FD94-0AD2-496D-A9BD-89FCDBCC8E24}"/>
              </a:ext>
            </a:extLst>
          </p:cNvPr>
          <p:cNvSpPr/>
          <p:nvPr/>
        </p:nvSpPr>
        <p:spPr>
          <a:xfrm>
            <a:off x="1029123" y="1389205"/>
            <a:ext cx="140124" cy="1401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6C3A3981-00C1-4CAC-AF21-61596BDCB0C9}"/>
              </a:ext>
            </a:extLst>
          </p:cNvPr>
          <p:cNvSpPr/>
          <p:nvPr/>
        </p:nvSpPr>
        <p:spPr>
          <a:xfrm>
            <a:off x="5486400" y="0"/>
            <a:ext cx="3657600" cy="5143500"/>
          </a:xfrm>
          <a:prstGeom prst="rect">
            <a:avLst/>
          </a:prstGeom>
          <a:solidFill>
            <a:srgbClr val="DDBC5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5715000" y="1020043"/>
            <a:ext cx="3200400" cy="1567096"/>
          </a:xfrm>
          <a:prstGeom prst="rect">
            <a:avLst/>
          </a:prstGeom>
        </p:spPr>
        <p:txBody>
          <a:bodyPr vert="horz" wrap="square" lIns="0" tIns="12700" rIns="0" bIns="0" rtlCol="0">
            <a:spAutoFit/>
          </a:bodyPr>
          <a:lstStyle/>
          <a:p>
            <a:pPr algn="l"/>
            <a:r>
              <a:rPr lang="en-US" sz="2100" b="1" spc="-25" dirty="0">
                <a:solidFill>
                  <a:srgbClr val="001848"/>
                </a:solidFill>
                <a:latin typeface="Century Gothic" panose="020B0502020202020204" pitchFamily="34" charset="0"/>
                <a:ea typeface="Cambria" panose="02040503050406030204" pitchFamily="18" charset="0"/>
                <a:cs typeface="Angsana New" panose="02020603050405020304" pitchFamily="18" charset="-34"/>
              </a:rPr>
              <a:t>NEAR Science Education </a:t>
            </a:r>
            <a:r>
              <a:rPr lang="en-US" sz="2200" b="1" spc="-25" dirty="0">
                <a:solidFill>
                  <a:srgbClr val="001848"/>
                </a:solidFill>
                <a:latin typeface="Century Gothic" panose="020B0502020202020204" pitchFamily="34" charset="0"/>
                <a:ea typeface="Cambria" panose="02040503050406030204" pitchFamily="18" charset="0"/>
                <a:cs typeface="Angsana New" panose="02020603050405020304" pitchFamily="18" charset="-34"/>
              </a:rPr>
              <a:t>and activity branching/</a:t>
            </a:r>
            <a:br>
              <a:rPr lang="en-US" sz="2200" b="1" spc="-25" dirty="0">
                <a:solidFill>
                  <a:srgbClr val="001848"/>
                </a:solidFill>
                <a:latin typeface="Century Gothic" panose="020B0502020202020204" pitchFamily="34" charset="0"/>
                <a:ea typeface="Cambria" panose="02040503050406030204" pitchFamily="18" charset="0"/>
                <a:cs typeface="Angsana New" panose="02020603050405020304" pitchFamily="18" charset="-34"/>
              </a:rPr>
            </a:br>
            <a:r>
              <a:rPr lang="en-US" sz="2200" b="1" spc="-25" dirty="0">
                <a:solidFill>
                  <a:srgbClr val="001848"/>
                </a:solidFill>
                <a:latin typeface="Century Gothic" panose="020B0502020202020204" pitchFamily="34" charset="0"/>
                <a:ea typeface="Cambria" panose="02040503050406030204" pitchFamily="18" charset="0"/>
                <a:cs typeface="Angsana New" panose="02020603050405020304" pitchFamily="18" charset="-34"/>
              </a:rPr>
              <a:t>arborization in process </a:t>
            </a:r>
            <a:r>
              <a:rPr lang="en-US" sz="1700" b="1" i="1" spc="-25" dirty="0">
                <a:solidFill>
                  <a:srgbClr val="001848"/>
                </a:solidFill>
                <a:latin typeface="Century Gothic" panose="020B0502020202020204" pitchFamily="34" charset="0"/>
                <a:ea typeface="Cambria" panose="02040503050406030204" pitchFamily="18" charset="0"/>
                <a:cs typeface="Angsana New" panose="02020603050405020304" pitchFamily="18" charset="-34"/>
              </a:rPr>
              <a:t>(after the NJ ACEs Action plan was released)</a:t>
            </a:r>
            <a:endParaRPr lang="en-US" sz="1700" b="1" i="1" spc="-20" dirty="0">
              <a:solidFill>
                <a:srgbClr val="001848"/>
              </a:solidFill>
              <a:latin typeface="Century Gothic" panose="020B0502020202020204" pitchFamily="34" charset="0"/>
              <a:ea typeface="Cambria" panose="02040503050406030204" pitchFamily="18" charset="0"/>
              <a:cs typeface="Angsana New" panose="02020603050405020304" pitchFamily="18" charset="-34"/>
            </a:endParaRPr>
          </a:p>
        </p:txBody>
      </p:sp>
      <p:cxnSp>
        <p:nvCxnSpPr>
          <p:cNvPr id="7" name="Straight Connector 6">
            <a:extLst>
              <a:ext uri="{FF2B5EF4-FFF2-40B4-BE49-F238E27FC236}">
                <a16:creationId xmlns:a16="http://schemas.microsoft.com/office/drawing/2014/main" id="{BFE27E99-105F-4CB7-8D24-DA10C91196C4}"/>
              </a:ext>
            </a:extLst>
          </p:cNvPr>
          <p:cNvCxnSpPr/>
          <p:nvPr/>
        </p:nvCxnSpPr>
        <p:spPr>
          <a:xfrm>
            <a:off x="5638800" y="2724150"/>
            <a:ext cx="3352800" cy="0"/>
          </a:xfrm>
          <a:prstGeom prst="line">
            <a:avLst/>
          </a:prstGeom>
          <a:ln w="12700">
            <a:solidFill>
              <a:srgbClr val="001848"/>
            </a:solidFill>
          </a:ln>
        </p:spPr>
        <p:style>
          <a:lnRef idx="1">
            <a:schemeClr val="accent1"/>
          </a:lnRef>
          <a:fillRef idx="0">
            <a:schemeClr val="accent1"/>
          </a:fillRef>
          <a:effectRef idx="0">
            <a:schemeClr val="accent1"/>
          </a:effectRef>
          <a:fontRef idx="minor">
            <a:schemeClr val="tx1"/>
          </a:fontRef>
        </p:style>
      </p:cxnSp>
      <p:sp>
        <p:nvSpPr>
          <p:cNvPr id="9" name="object 2">
            <a:extLst>
              <a:ext uri="{FF2B5EF4-FFF2-40B4-BE49-F238E27FC236}">
                <a16:creationId xmlns:a16="http://schemas.microsoft.com/office/drawing/2014/main" id="{F0B6AEAE-A621-4611-8FE6-E539A9976F3A}"/>
              </a:ext>
            </a:extLst>
          </p:cNvPr>
          <p:cNvSpPr txBox="1">
            <a:spLocks/>
          </p:cNvSpPr>
          <p:nvPr/>
        </p:nvSpPr>
        <p:spPr>
          <a:xfrm>
            <a:off x="5550300" y="3028950"/>
            <a:ext cx="3736633" cy="1432871"/>
          </a:xfrm>
          <a:prstGeom prst="rect">
            <a:avLst/>
          </a:prstGeom>
        </p:spPr>
        <p:txBody>
          <a:bodyPr vert="horz" wrap="square" lIns="0" tIns="16933" rIns="0" bIns="0" rtlCol="0">
            <a:spAutoFit/>
          </a:bodyPr>
          <a:lstStyle>
            <a:lvl1pPr>
              <a:defRPr sz="3300" b="0" i="0">
                <a:solidFill>
                  <a:schemeClr val="tx1"/>
                </a:solidFill>
                <a:latin typeface="Calibri Light"/>
                <a:ea typeface="+mj-ea"/>
                <a:cs typeface="Calibri Light"/>
              </a:defRPr>
            </a:lvl1pPr>
          </a:lstStyle>
          <a:p>
            <a:r>
              <a:rPr lang="en-US" sz="1800" kern="0" spc="-27" dirty="0">
                <a:solidFill>
                  <a:schemeClr val="bg1"/>
                </a:solidFill>
                <a:latin typeface="Verdana Pro Light" panose="020B0604020202020204" pitchFamily="34" charset="0"/>
                <a:ea typeface="Batang" panose="02030600000101010101" pitchFamily="18" charset="-127"/>
                <a:cs typeface="Calibri Light" panose="020F0302020204030204" pitchFamily="34" charset="0"/>
              </a:rPr>
              <a:t>   </a:t>
            </a:r>
            <a:r>
              <a:rPr lang="en-US" sz="1800" kern="0" spc="-27" dirty="0">
                <a:solidFill>
                  <a:srgbClr val="00D661"/>
                </a:solidFill>
                <a:latin typeface="Verdana" panose="020B0604030504040204" pitchFamily="34" charset="0"/>
                <a:ea typeface="Verdana" panose="020B0604030504040204" pitchFamily="34" charset="0"/>
                <a:cs typeface="Calibri Light" panose="020F0302020204030204" pitchFamily="34" charset="0"/>
              </a:rPr>
              <a:t>L</a:t>
            </a:r>
            <a:r>
              <a:rPr lang="en-US" sz="1800" kern="0" spc="-150" dirty="0">
                <a:solidFill>
                  <a:srgbClr val="00D661"/>
                </a:solidFill>
                <a:latin typeface="Verdana" panose="020B0604030504040204" pitchFamily="34" charset="0"/>
                <a:ea typeface="Verdana" panose="020B0604030504040204" pitchFamily="34" charset="0"/>
                <a:cs typeface="Calibri Light" panose="020F0302020204030204" pitchFamily="34" charset="0"/>
              </a:rPr>
              <a:t>H</a:t>
            </a:r>
            <a:r>
              <a:rPr lang="en-US" sz="1800" kern="0" spc="-150" dirty="0">
                <a:solidFill>
                  <a:schemeClr val="bg1"/>
                </a:solidFill>
                <a:latin typeface="Verdana Pro Light" panose="020B0604020202020204" pitchFamily="34" charset="0"/>
                <a:ea typeface="Batang" panose="02030600000101010101" pitchFamily="18" charset="-127"/>
                <a:cs typeface="Calibri Light" panose="020F0302020204030204" pitchFamily="34" charset="0"/>
              </a:rPr>
              <a:t> </a:t>
            </a:r>
            <a:r>
              <a:rPr lang="en-US" sz="1800" kern="0" spc="-27" dirty="0">
                <a:solidFill>
                  <a:srgbClr val="001848"/>
                </a:solidFill>
                <a:latin typeface="Century Gothic" panose="020B0502020202020204" pitchFamily="34" charset="0"/>
                <a:ea typeface="Batang" panose="02030600000101010101" pitchFamily="18" charset="-127"/>
                <a:cs typeface="Calibri Light" panose="020F0302020204030204" pitchFamily="34" charset="0"/>
              </a:rPr>
              <a:t>= License Holders</a:t>
            </a:r>
          </a:p>
          <a:p>
            <a:r>
              <a:rPr lang="en-US" sz="1800" kern="0" spc="-93" dirty="0">
                <a:solidFill>
                  <a:schemeClr val="bg1"/>
                </a:solidFill>
                <a:latin typeface="Verdana Pro Light" panose="020B0604020202020204" pitchFamily="34" charset="0"/>
                <a:ea typeface="Batang" panose="02030600000101010101" pitchFamily="18" charset="-127"/>
                <a:cs typeface="Calibri Light" panose="020F0302020204030204" pitchFamily="34" charset="0"/>
              </a:rPr>
              <a:t>    </a:t>
            </a:r>
            <a:r>
              <a:rPr lang="en-US" sz="1800" kern="0" spc="-93" dirty="0">
                <a:solidFill>
                  <a:schemeClr val="accent3">
                    <a:lumMod val="60000"/>
                    <a:lumOff val="40000"/>
                  </a:schemeClr>
                </a:solidFill>
                <a:latin typeface="Verdana Pro Light" panose="020B0604020202020204" pitchFamily="34" charset="0"/>
                <a:ea typeface="Batang" panose="02030600000101010101" pitchFamily="18" charset="-127"/>
                <a:cs typeface="Calibri Light" panose="020F0302020204030204" pitchFamily="34" charset="0"/>
              </a:rPr>
              <a:t> </a:t>
            </a:r>
            <a:r>
              <a:rPr lang="en-US" sz="1800" kern="0" spc="-27" dirty="0">
                <a:solidFill>
                  <a:srgbClr val="7030A0"/>
                </a:solidFill>
                <a:latin typeface="Verdana" panose="020B0604030504040204" pitchFamily="34" charset="0"/>
                <a:ea typeface="Verdana" panose="020B0604030504040204" pitchFamily="34" charset="0"/>
                <a:cs typeface="Calibri Light" panose="020F0302020204030204" pitchFamily="34" charset="0"/>
              </a:rPr>
              <a:t>T</a:t>
            </a:r>
            <a:r>
              <a:rPr lang="en-US" sz="1800" kern="0" spc="-27" dirty="0">
                <a:solidFill>
                  <a:schemeClr val="accent3">
                    <a:lumMod val="60000"/>
                    <a:lumOff val="40000"/>
                  </a:schemeClr>
                </a:solidFill>
                <a:latin typeface="Verdana Pro Light" panose="020B0604020202020204" pitchFamily="34" charset="0"/>
                <a:ea typeface="Batang" panose="02030600000101010101" pitchFamily="18" charset="-127"/>
                <a:cs typeface="Calibri Light" panose="020F0302020204030204" pitchFamily="34" charset="0"/>
              </a:rPr>
              <a:t> </a:t>
            </a:r>
            <a:r>
              <a:rPr lang="en-US" sz="1800" kern="0" spc="-27" dirty="0">
                <a:solidFill>
                  <a:srgbClr val="001848"/>
                </a:solidFill>
                <a:latin typeface="Century Gothic" panose="020B0502020202020204" pitchFamily="34" charset="0"/>
                <a:ea typeface="Batang" panose="02030600000101010101" pitchFamily="18" charset="-127"/>
                <a:cs typeface="Calibri Light" panose="020F0302020204030204" pitchFamily="34" charset="0"/>
              </a:rPr>
              <a:t>= Trainer</a:t>
            </a:r>
          </a:p>
          <a:p>
            <a:r>
              <a:rPr lang="en-US" sz="1800" kern="0" spc="-93" dirty="0">
                <a:solidFill>
                  <a:schemeClr val="bg1"/>
                </a:solidFill>
                <a:latin typeface="Verdana Pro Light" panose="020B0604020202020204" pitchFamily="34" charset="0"/>
                <a:ea typeface="Batang" panose="02030600000101010101" pitchFamily="18" charset="-127"/>
                <a:cs typeface="Calibri Light" panose="020F0302020204030204" pitchFamily="34" charset="0"/>
              </a:rPr>
              <a:t>     </a:t>
            </a:r>
            <a:r>
              <a:rPr lang="en-US" sz="1800" kern="0" spc="-27" dirty="0">
                <a:solidFill>
                  <a:srgbClr val="FF0000"/>
                </a:solidFill>
                <a:latin typeface="Verdana" panose="020B0604030504040204" pitchFamily="34" charset="0"/>
                <a:ea typeface="Verdana" panose="020B0604030504040204" pitchFamily="34" charset="0"/>
                <a:cs typeface="Calibri Light" panose="020F0302020204030204" pitchFamily="34" charset="0"/>
              </a:rPr>
              <a:t>P</a:t>
            </a:r>
            <a:r>
              <a:rPr lang="en-US" sz="1800" kern="0" spc="-27" dirty="0">
                <a:solidFill>
                  <a:schemeClr val="bg1"/>
                </a:solidFill>
                <a:latin typeface="Verdana Pro Light" panose="020B0604020202020204" pitchFamily="34" charset="0"/>
                <a:ea typeface="Batang" panose="02030600000101010101" pitchFamily="18" charset="-127"/>
                <a:cs typeface="Calibri Light" panose="020F0302020204030204" pitchFamily="34" charset="0"/>
              </a:rPr>
              <a:t> </a:t>
            </a:r>
            <a:r>
              <a:rPr lang="en-US" sz="1800" kern="0" spc="-27" dirty="0">
                <a:solidFill>
                  <a:srgbClr val="001848"/>
                </a:solidFill>
                <a:latin typeface="Century Gothic" panose="020B0502020202020204" pitchFamily="34" charset="0"/>
                <a:ea typeface="Batang" panose="02030600000101010101" pitchFamily="18" charset="-127"/>
                <a:cs typeface="Calibri Light" panose="020F0302020204030204" pitchFamily="34" charset="0"/>
              </a:rPr>
              <a:t>= Presenter</a:t>
            </a:r>
          </a:p>
          <a:p>
            <a:r>
              <a:rPr lang="en-US" sz="1800" kern="0" spc="-27" dirty="0">
                <a:solidFill>
                  <a:srgbClr val="001848"/>
                </a:solidFill>
                <a:latin typeface="Verdana Pro Light" panose="020B0604020202020204" pitchFamily="34" charset="0"/>
                <a:ea typeface="Batang" panose="02030600000101010101" pitchFamily="18" charset="-127"/>
                <a:cs typeface="Calibri Light" panose="020F0302020204030204" pitchFamily="34" charset="0"/>
              </a:rPr>
              <a:t>       </a:t>
            </a:r>
            <a:r>
              <a:rPr lang="en-US" sz="1800" kern="0" spc="-27" dirty="0">
                <a:solidFill>
                  <a:srgbClr val="001848"/>
                </a:solidFill>
                <a:latin typeface="Century Gothic" panose="020B0502020202020204" pitchFamily="34" charset="0"/>
                <a:ea typeface="Batang" panose="02030600000101010101" pitchFamily="18" charset="-127"/>
                <a:cs typeface="Calibri Light" panose="020F0302020204030204" pitchFamily="34" charset="0"/>
              </a:rPr>
              <a:t>= </a:t>
            </a:r>
            <a:r>
              <a:rPr lang="en-US" sz="1600" kern="0" spc="-27" dirty="0">
                <a:solidFill>
                  <a:srgbClr val="001848"/>
                </a:solidFill>
                <a:latin typeface="Century Gothic" panose="020B0502020202020204" pitchFamily="34" charset="0"/>
                <a:ea typeface="Batang" panose="02030600000101010101" pitchFamily="18" charset="-127"/>
                <a:cs typeface="Calibri Light" panose="020F0302020204030204" pitchFamily="34" charset="0"/>
              </a:rPr>
              <a:t>Community Individuals </a:t>
            </a:r>
          </a:p>
          <a:p>
            <a:r>
              <a:rPr lang="en-US" sz="1800" kern="0" spc="-27" dirty="0">
                <a:solidFill>
                  <a:srgbClr val="001848"/>
                </a:solidFill>
                <a:latin typeface="Century Gothic" panose="020B0502020202020204" pitchFamily="34" charset="0"/>
                <a:ea typeface="Batang" panose="02030600000101010101" pitchFamily="18" charset="-127"/>
                <a:cs typeface="Calibri Light" panose="020F0302020204030204" pitchFamily="34" charset="0"/>
              </a:rPr>
              <a:t>          and Organizations</a:t>
            </a:r>
          </a:p>
        </p:txBody>
      </p:sp>
      <p:pic>
        <p:nvPicPr>
          <p:cNvPr id="11" name="Graphic 10">
            <a:extLst>
              <a:ext uri="{FF2B5EF4-FFF2-40B4-BE49-F238E27FC236}">
                <a16:creationId xmlns:a16="http://schemas.microsoft.com/office/drawing/2014/main" id="{1222D4A2-171A-4919-8090-ECC4E1EB87C9}"/>
              </a:ext>
            </a:extLst>
          </p:cNvPr>
          <p:cNvPicPr>
            <a:picLocks noChangeAspect="1"/>
          </p:cNvPicPr>
          <p:nvPr/>
        </p:nvPicPr>
        <p:blipFill>
          <a:blip r:embed="rId3">
            <a:extLst>
              <a:ext uri="{96DAC541-7B7A-43D3-8B79-37D633B846F1}">
                <asvg:svgBlip xmlns:asvg="http://schemas.microsoft.com/office/drawing/2016/SVG/main" r:embed="rId9"/>
              </a:ext>
            </a:extLst>
          </a:blip>
          <a:stretch>
            <a:fillRect/>
          </a:stretch>
        </p:blipFill>
        <p:spPr>
          <a:xfrm>
            <a:off x="5791200" y="3898908"/>
            <a:ext cx="259762" cy="268984"/>
          </a:xfrm>
          <a:prstGeom prst="rect">
            <a:avLst/>
          </a:prstGeom>
        </p:spPr>
      </p:pic>
      <p:sp>
        <p:nvSpPr>
          <p:cNvPr id="17" name="object 2">
            <a:extLst>
              <a:ext uri="{FF2B5EF4-FFF2-40B4-BE49-F238E27FC236}">
                <a16:creationId xmlns:a16="http://schemas.microsoft.com/office/drawing/2014/main" id="{0E749E3F-9EFB-4C66-A4EC-81C71A774EF3}"/>
              </a:ext>
            </a:extLst>
          </p:cNvPr>
          <p:cNvSpPr txBox="1">
            <a:spLocks/>
          </p:cNvSpPr>
          <p:nvPr/>
        </p:nvSpPr>
        <p:spPr>
          <a:xfrm>
            <a:off x="1028231" y="669046"/>
            <a:ext cx="1181974" cy="505267"/>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pPr algn="ctr"/>
            <a:r>
              <a:rPr lang="en-US" sz="1600" b="1" kern="0" spc="-25" dirty="0">
                <a:solidFill>
                  <a:schemeClr val="accent1">
                    <a:lumMod val="75000"/>
                  </a:schemeClr>
                </a:solidFill>
                <a:latin typeface="Verdana" panose="020B0604030504040204" pitchFamily="34" charset="0"/>
                <a:ea typeface="Verdana" panose="020B0604030504040204" pitchFamily="34" charset="0"/>
                <a:cs typeface="Calibri Light" panose="020F0302020204030204" pitchFamily="34" charset="0"/>
              </a:rPr>
              <a:t>ACE Interface</a:t>
            </a:r>
            <a:endParaRPr lang="en-US" sz="1600" kern="0" spc="-20" dirty="0">
              <a:solidFill>
                <a:schemeClr val="accent1">
                  <a:lumMod val="75000"/>
                </a:schemeClr>
              </a:solidFill>
              <a:latin typeface="Verdana" panose="020B0604030504040204" pitchFamily="34" charset="0"/>
              <a:ea typeface="Verdana" panose="020B0604030504040204" pitchFamily="34" charset="0"/>
              <a:cs typeface="Calibri Light" panose="020F0302020204030204" pitchFamily="34" charset="0"/>
            </a:endParaRPr>
          </a:p>
        </p:txBody>
      </p:sp>
      <p:sp>
        <p:nvSpPr>
          <p:cNvPr id="18" name="object 2">
            <a:extLst>
              <a:ext uri="{FF2B5EF4-FFF2-40B4-BE49-F238E27FC236}">
                <a16:creationId xmlns:a16="http://schemas.microsoft.com/office/drawing/2014/main" id="{260BB9AB-6ACB-4005-B27C-22979C232A69}"/>
              </a:ext>
            </a:extLst>
          </p:cNvPr>
          <p:cNvSpPr txBox="1">
            <a:spLocks/>
          </p:cNvSpPr>
          <p:nvPr/>
        </p:nvSpPr>
        <p:spPr>
          <a:xfrm>
            <a:off x="413977" y="1368619"/>
            <a:ext cx="598716" cy="259045"/>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r>
              <a:rPr lang="en-US" sz="1600" b="1" kern="0" spc="-25" dirty="0">
                <a:solidFill>
                  <a:schemeClr val="accent1">
                    <a:lumMod val="75000"/>
                  </a:schemeClr>
                </a:solidFill>
                <a:latin typeface="Verdana" panose="020B0604030504040204" pitchFamily="34" charset="0"/>
                <a:ea typeface="Verdana" panose="020B0604030504040204" pitchFamily="34" charset="0"/>
                <a:cs typeface="Calibri Light" panose="020F0302020204030204" pitchFamily="34" charset="0"/>
              </a:rPr>
              <a:t>OOR</a:t>
            </a:r>
            <a:endParaRPr lang="en-US" sz="1600" kern="0" spc="-20" dirty="0">
              <a:solidFill>
                <a:schemeClr val="accent1">
                  <a:lumMod val="75000"/>
                </a:schemeClr>
              </a:solidFill>
              <a:latin typeface="Verdana" panose="020B0604030504040204" pitchFamily="34" charset="0"/>
              <a:ea typeface="Verdana" panose="020B0604030504040204" pitchFamily="34" charset="0"/>
              <a:cs typeface="Calibri Light" panose="020F0302020204030204" pitchFamily="34" charset="0"/>
            </a:endParaRPr>
          </a:p>
        </p:txBody>
      </p:sp>
      <p:cxnSp>
        <p:nvCxnSpPr>
          <p:cNvPr id="85" name="Straight Connector 84">
            <a:extLst>
              <a:ext uri="{FF2B5EF4-FFF2-40B4-BE49-F238E27FC236}">
                <a16:creationId xmlns:a16="http://schemas.microsoft.com/office/drawing/2014/main" id="{C7B77279-D42F-47E7-AD69-7F840F0CCFE1}"/>
              </a:ext>
            </a:extLst>
          </p:cNvPr>
          <p:cNvCxnSpPr>
            <a:cxnSpLocks/>
          </p:cNvCxnSpPr>
          <p:nvPr/>
        </p:nvCxnSpPr>
        <p:spPr>
          <a:xfrm flipH="1">
            <a:off x="747267" y="1161983"/>
            <a:ext cx="298210" cy="206636"/>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7" name="Group 176">
            <a:extLst>
              <a:ext uri="{FF2B5EF4-FFF2-40B4-BE49-F238E27FC236}">
                <a16:creationId xmlns:a16="http://schemas.microsoft.com/office/drawing/2014/main" id="{249C8F3E-E963-4031-B229-C6A92207BA5C}"/>
              </a:ext>
            </a:extLst>
          </p:cNvPr>
          <p:cNvGrpSpPr/>
          <p:nvPr/>
        </p:nvGrpSpPr>
        <p:grpSpPr>
          <a:xfrm>
            <a:off x="3886200" y="4468691"/>
            <a:ext cx="1091412" cy="619876"/>
            <a:chOff x="7623831" y="4279301"/>
            <a:chExt cx="1377829" cy="782549"/>
          </a:xfrm>
        </p:grpSpPr>
        <p:sp>
          <p:nvSpPr>
            <p:cNvPr id="178" name="Rectangle 177">
              <a:extLst>
                <a:ext uri="{FF2B5EF4-FFF2-40B4-BE49-F238E27FC236}">
                  <a16:creationId xmlns:a16="http://schemas.microsoft.com/office/drawing/2014/main" id="{156A3993-4CAE-4577-8B2F-2CA608DB7143}"/>
                </a:ext>
              </a:extLst>
            </p:cNvPr>
            <p:cNvSpPr/>
            <p:nvPr/>
          </p:nvSpPr>
          <p:spPr>
            <a:xfrm>
              <a:off x="8543902" y="4441976"/>
              <a:ext cx="170447" cy="457201"/>
            </a:xfrm>
            <a:prstGeom prst="rect">
              <a:avLst/>
            </a:prstGeom>
            <a:solidFill>
              <a:srgbClr val="05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9" name="Picture 178" descr="Graphical user interface&#10;&#10;Description automatically generated">
              <a:extLst>
                <a:ext uri="{FF2B5EF4-FFF2-40B4-BE49-F238E27FC236}">
                  <a16:creationId xmlns:a16="http://schemas.microsoft.com/office/drawing/2014/main" id="{1A355171-FB65-44F6-9EBF-7E749ECD4B8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4236" t="22572" r="-1739" b="23217"/>
            <a:stretch/>
          </p:blipFill>
          <p:spPr>
            <a:xfrm>
              <a:off x="7623831" y="4441976"/>
              <a:ext cx="996271" cy="457201"/>
            </a:xfrm>
            <a:prstGeom prst="rect">
              <a:avLst/>
            </a:prstGeom>
          </p:spPr>
        </p:pic>
        <p:pic>
          <p:nvPicPr>
            <p:cNvPr id="180" name="Picture 179" descr="Icon&#10;&#10;Description automatically generated">
              <a:extLst>
                <a:ext uri="{FF2B5EF4-FFF2-40B4-BE49-F238E27FC236}">
                  <a16:creationId xmlns:a16="http://schemas.microsoft.com/office/drawing/2014/main" id="{905B727B-59A2-42C0-BE19-5CE529FC1BB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493003" y="4279301"/>
              <a:ext cx="508657" cy="782549"/>
            </a:xfrm>
            <a:prstGeom prst="rect">
              <a:avLst/>
            </a:prstGeom>
          </p:spPr>
        </p:pic>
      </p:grpSp>
    </p:spTree>
    <p:extLst>
      <p:ext uri="{BB962C8B-B14F-4D97-AF65-F5344CB8AC3E}">
        <p14:creationId xmlns:p14="http://schemas.microsoft.com/office/powerpoint/2010/main" val="3811314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14A4953-BC05-49F2-812F-F98DBA27B32D}"/>
              </a:ext>
            </a:extLst>
          </p:cNvPr>
          <p:cNvSpPr/>
          <p:nvPr/>
        </p:nvSpPr>
        <p:spPr>
          <a:xfrm>
            <a:off x="0" y="0"/>
            <a:ext cx="9144000" cy="51435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5" name="Picture 4">
            <a:extLst>
              <a:ext uri="{FF2B5EF4-FFF2-40B4-BE49-F238E27FC236}">
                <a16:creationId xmlns:a16="http://schemas.microsoft.com/office/drawing/2014/main" id="{3DED9E64-AC89-4CDB-813F-B66C5C876F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 y="0"/>
            <a:ext cx="9143999" cy="5143499"/>
          </a:xfrm>
          <a:prstGeom prst="rect">
            <a:avLst/>
          </a:prstGeom>
          <a:solidFill>
            <a:schemeClr val="bg1"/>
          </a:solidFill>
        </p:spPr>
      </p:pic>
      <p:sp>
        <p:nvSpPr>
          <p:cNvPr id="8" name="TextBox 7">
            <a:extLst>
              <a:ext uri="{FF2B5EF4-FFF2-40B4-BE49-F238E27FC236}">
                <a16:creationId xmlns:a16="http://schemas.microsoft.com/office/drawing/2014/main" id="{6AC87650-192A-4EC1-9F87-9DA586F8B720}"/>
              </a:ext>
            </a:extLst>
          </p:cNvPr>
          <p:cNvSpPr txBox="1"/>
          <p:nvPr/>
        </p:nvSpPr>
        <p:spPr>
          <a:xfrm>
            <a:off x="176834" y="3457501"/>
            <a:ext cx="2514600" cy="1015663"/>
          </a:xfrm>
          <a:prstGeom prst="rect">
            <a:avLst/>
          </a:prstGeom>
          <a:noFill/>
        </p:spPr>
        <p:txBody>
          <a:bodyPr wrap="square" rtlCol="0">
            <a:spAutoFit/>
          </a:bodyPr>
          <a:lstStyle/>
          <a:p>
            <a:r>
              <a:rPr lang="en-US" sz="1500" dirty="0">
                <a:latin typeface="+mj-lt"/>
              </a:rPr>
              <a:t>VISION: To engage New Jersey Communities to imagine and co-create healing, supportive, thriving futures.</a:t>
            </a:r>
          </a:p>
        </p:txBody>
      </p:sp>
      <p:sp>
        <p:nvSpPr>
          <p:cNvPr id="9" name="TextBox 8">
            <a:extLst>
              <a:ext uri="{FF2B5EF4-FFF2-40B4-BE49-F238E27FC236}">
                <a16:creationId xmlns:a16="http://schemas.microsoft.com/office/drawing/2014/main" id="{2ED064CA-89E5-487C-BF51-363FAC3C9ACD}"/>
              </a:ext>
            </a:extLst>
          </p:cNvPr>
          <p:cNvSpPr txBox="1"/>
          <p:nvPr/>
        </p:nvSpPr>
        <p:spPr>
          <a:xfrm>
            <a:off x="176834" y="219754"/>
            <a:ext cx="2801316" cy="1986826"/>
          </a:xfrm>
          <a:prstGeom prst="rect">
            <a:avLst/>
          </a:prstGeom>
          <a:noFill/>
        </p:spPr>
        <p:txBody>
          <a:bodyPr wrap="square" rtlCol="0">
            <a:spAutoFit/>
          </a:bodyPr>
          <a:lstStyle/>
          <a:p>
            <a:pPr>
              <a:lnSpc>
                <a:spcPts val="3000"/>
              </a:lnSpc>
            </a:pPr>
            <a:r>
              <a:rPr lang="en-US" sz="2400" b="1" dirty="0">
                <a:ln w="12700">
                  <a:noFill/>
                </a:ln>
                <a:solidFill>
                  <a:srgbClr val="001848"/>
                </a:solidFill>
                <a:effectLst>
                  <a:outerShdw blurRad="25400" dist="12700" dir="2700000" algn="tl" rotWithShape="0">
                    <a:prstClr val="black">
                      <a:alpha val="60000"/>
                    </a:prstClr>
                  </a:outerShdw>
                </a:effectLst>
                <a:latin typeface="Century Gothic" panose="020B0502020202020204" pitchFamily="34" charset="0"/>
              </a:rPr>
              <a:t>Healing NJ </a:t>
            </a:r>
            <a:r>
              <a:rPr lang="en-US" sz="2400" b="1" spc="-15" dirty="0">
                <a:ln w="12700">
                  <a:noFill/>
                </a:ln>
                <a:solidFill>
                  <a:srgbClr val="001848"/>
                </a:solidFill>
                <a:effectLst>
                  <a:outerShdw blurRad="25400" dist="12700" dir="2700000" algn="tl" rotWithShape="0">
                    <a:prstClr val="black">
                      <a:alpha val="60000"/>
                    </a:prstClr>
                  </a:outerShdw>
                </a:effectLst>
                <a:latin typeface="Century Gothic" panose="020B0502020202020204" pitchFamily="34" charset="0"/>
              </a:rPr>
              <a:t>Together (HNJT) </a:t>
            </a:r>
            <a:r>
              <a:rPr lang="en-US" sz="2400" b="1" dirty="0">
                <a:ln w="12700">
                  <a:noFill/>
                </a:ln>
                <a:solidFill>
                  <a:srgbClr val="001848"/>
                </a:solidFill>
                <a:effectLst>
                  <a:outerShdw blurRad="25400" dist="12700" dir="2700000" algn="tl" rotWithShape="0">
                    <a:prstClr val="black">
                      <a:alpha val="60000"/>
                    </a:prstClr>
                  </a:outerShdw>
                </a:effectLst>
                <a:latin typeface="Century Gothic" panose="020B0502020202020204" pitchFamily="34" charset="0"/>
              </a:rPr>
              <a:t>now, a flower from the OOR greenhouse.</a:t>
            </a:r>
          </a:p>
        </p:txBody>
      </p:sp>
      <p:sp>
        <p:nvSpPr>
          <p:cNvPr id="7" name="TextBox 6">
            <a:extLst>
              <a:ext uri="{FF2B5EF4-FFF2-40B4-BE49-F238E27FC236}">
                <a16:creationId xmlns:a16="http://schemas.microsoft.com/office/drawing/2014/main" id="{A2F04D30-7019-4FA9-B7DD-C69858AC520C}"/>
              </a:ext>
            </a:extLst>
          </p:cNvPr>
          <p:cNvSpPr txBox="1"/>
          <p:nvPr/>
        </p:nvSpPr>
        <p:spPr>
          <a:xfrm>
            <a:off x="6515099" y="771095"/>
            <a:ext cx="1811986" cy="462114"/>
          </a:xfrm>
          <a:prstGeom prst="rect">
            <a:avLst/>
          </a:prstGeom>
          <a:noFill/>
        </p:spPr>
        <p:txBody>
          <a:bodyPr wrap="square" rtlCol="0">
            <a:spAutoFit/>
          </a:bodyPr>
          <a:lstStyle/>
          <a:p>
            <a:pPr>
              <a:lnSpc>
                <a:spcPts val="3000"/>
              </a:lnSpc>
            </a:pPr>
            <a:r>
              <a:rPr lang="en-US" sz="2400" b="1" dirty="0">
                <a:ln w="12700">
                  <a:noFill/>
                </a:ln>
                <a:solidFill>
                  <a:srgbClr val="001848"/>
                </a:solidFill>
                <a:effectLst>
                  <a:outerShdw blurRad="25400" dist="12700" dir="2700000" algn="tl" rotWithShape="0">
                    <a:prstClr val="black">
                      <a:alpha val="60000"/>
                    </a:prstClr>
                  </a:outerShdw>
                </a:effectLst>
                <a:latin typeface="Century Gothic" panose="020B0502020202020204" pitchFamily="34" charset="0"/>
              </a:rPr>
              <a:t>pollinators</a:t>
            </a:r>
          </a:p>
        </p:txBody>
      </p:sp>
      <p:sp>
        <p:nvSpPr>
          <p:cNvPr id="10" name="TextBox 9">
            <a:extLst>
              <a:ext uri="{FF2B5EF4-FFF2-40B4-BE49-F238E27FC236}">
                <a16:creationId xmlns:a16="http://schemas.microsoft.com/office/drawing/2014/main" id="{C047D5B8-2961-45C1-B309-FA1F1479F253}"/>
              </a:ext>
            </a:extLst>
          </p:cNvPr>
          <p:cNvSpPr txBox="1"/>
          <p:nvPr/>
        </p:nvSpPr>
        <p:spPr>
          <a:xfrm>
            <a:off x="7040880" y="1377763"/>
            <a:ext cx="1811986" cy="300082"/>
          </a:xfrm>
          <a:prstGeom prst="rect">
            <a:avLst/>
          </a:prstGeom>
          <a:noFill/>
        </p:spPr>
        <p:txBody>
          <a:bodyPr wrap="square" rtlCol="0">
            <a:spAutoFit/>
          </a:bodyPr>
          <a:lstStyle/>
          <a:p>
            <a:r>
              <a:rPr lang="en-US" sz="1350" dirty="0">
                <a:latin typeface="+mj-lt"/>
              </a:rPr>
              <a:t>OOR staff</a:t>
            </a:r>
          </a:p>
        </p:txBody>
      </p:sp>
      <p:sp>
        <p:nvSpPr>
          <p:cNvPr id="11" name="TextBox 10">
            <a:extLst>
              <a:ext uri="{FF2B5EF4-FFF2-40B4-BE49-F238E27FC236}">
                <a16:creationId xmlns:a16="http://schemas.microsoft.com/office/drawing/2014/main" id="{DFEEC1A2-140F-423C-B567-59DAE0FD0BEF}"/>
              </a:ext>
            </a:extLst>
          </p:cNvPr>
          <p:cNvSpPr txBox="1"/>
          <p:nvPr/>
        </p:nvSpPr>
        <p:spPr>
          <a:xfrm>
            <a:off x="6515100" y="1879252"/>
            <a:ext cx="1811986" cy="715581"/>
          </a:xfrm>
          <a:prstGeom prst="rect">
            <a:avLst/>
          </a:prstGeom>
          <a:noFill/>
        </p:spPr>
        <p:txBody>
          <a:bodyPr wrap="square" rtlCol="0">
            <a:spAutoFit/>
          </a:bodyPr>
          <a:lstStyle/>
          <a:p>
            <a:r>
              <a:rPr lang="en-US" sz="1350" dirty="0">
                <a:latin typeface="+mj-lt"/>
              </a:rPr>
              <a:t>ACEs Interface presenters and trainers</a:t>
            </a:r>
          </a:p>
          <a:p>
            <a:endParaRPr lang="en-US" sz="1350" dirty="0">
              <a:latin typeface="+mj-lt"/>
            </a:endParaRPr>
          </a:p>
        </p:txBody>
      </p:sp>
      <p:sp>
        <p:nvSpPr>
          <p:cNvPr id="12" name="TextBox 11">
            <a:extLst>
              <a:ext uri="{FF2B5EF4-FFF2-40B4-BE49-F238E27FC236}">
                <a16:creationId xmlns:a16="http://schemas.microsoft.com/office/drawing/2014/main" id="{116F1F9F-79D8-4ACC-8ED8-8526C52ACF04}"/>
              </a:ext>
            </a:extLst>
          </p:cNvPr>
          <p:cNvSpPr txBox="1"/>
          <p:nvPr/>
        </p:nvSpPr>
        <p:spPr>
          <a:xfrm>
            <a:off x="7155180" y="2663638"/>
            <a:ext cx="1171906" cy="300082"/>
          </a:xfrm>
          <a:prstGeom prst="rect">
            <a:avLst/>
          </a:prstGeom>
          <a:noFill/>
        </p:spPr>
        <p:txBody>
          <a:bodyPr wrap="square" rtlCol="0">
            <a:spAutoFit/>
          </a:bodyPr>
          <a:lstStyle/>
          <a:p>
            <a:r>
              <a:rPr lang="en-US" sz="1350" dirty="0">
                <a:latin typeface="+mj-lt"/>
              </a:rPr>
              <a:t>Partners</a:t>
            </a:r>
          </a:p>
        </p:txBody>
      </p:sp>
      <p:sp>
        <p:nvSpPr>
          <p:cNvPr id="13" name="TextBox 12">
            <a:extLst>
              <a:ext uri="{FF2B5EF4-FFF2-40B4-BE49-F238E27FC236}">
                <a16:creationId xmlns:a16="http://schemas.microsoft.com/office/drawing/2014/main" id="{557D83D9-895B-4605-9ED8-BB1AE0DAD0CF}"/>
              </a:ext>
            </a:extLst>
          </p:cNvPr>
          <p:cNvSpPr txBox="1"/>
          <p:nvPr/>
        </p:nvSpPr>
        <p:spPr>
          <a:xfrm>
            <a:off x="3756660" y="1700482"/>
            <a:ext cx="1203960" cy="715581"/>
          </a:xfrm>
          <a:prstGeom prst="rect">
            <a:avLst/>
          </a:prstGeom>
          <a:noFill/>
        </p:spPr>
        <p:txBody>
          <a:bodyPr wrap="square" rtlCol="0">
            <a:spAutoFit/>
          </a:bodyPr>
          <a:lstStyle/>
          <a:p>
            <a:pPr algn="ctr"/>
            <a:r>
              <a:rPr lang="en-US" sz="1350" i="1" dirty="0"/>
              <a:t>Future seeds led by community</a:t>
            </a:r>
          </a:p>
        </p:txBody>
      </p:sp>
      <p:grpSp>
        <p:nvGrpSpPr>
          <p:cNvPr id="14" name="Group 13">
            <a:extLst>
              <a:ext uri="{FF2B5EF4-FFF2-40B4-BE49-F238E27FC236}">
                <a16:creationId xmlns:a16="http://schemas.microsoft.com/office/drawing/2014/main" id="{F51D4637-2F9A-4657-BEB9-84432AA31D74}"/>
              </a:ext>
            </a:extLst>
          </p:cNvPr>
          <p:cNvGrpSpPr/>
          <p:nvPr/>
        </p:nvGrpSpPr>
        <p:grpSpPr>
          <a:xfrm>
            <a:off x="7976388" y="57150"/>
            <a:ext cx="1091412" cy="619876"/>
            <a:chOff x="7623831" y="4279301"/>
            <a:chExt cx="1377829" cy="782549"/>
          </a:xfrm>
        </p:grpSpPr>
        <p:sp>
          <p:nvSpPr>
            <p:cNvPr id="15" name="Rectangle 14">
              <a:extLst>
                <a:ext uri="{FF2B5EF4-FFF2-40B4-BE49-F238E27FC236}">
                  <a16:creationId xmlns:a16="http://schemas.microsoft.com/office/drawing/2014/main" id="{E62F20D1-3773-46BF-878C-65BF0997C227}"/>
                </a:ext>
              </a:extLst>
            </p:cNvPr>
            <p:cNvSpPr/>
            <p:nvPr/>
          </p:nvSpPr>
          <p:spPr>
            <a:xfrm>
              <a:off x="8543902" y="4441976"/>
              <a:ext cx="170447" cy="457201"/>
            </a:xfrm>
            <a:prstGeom prst="rect">
              <a:avLst/>
            </a:prstGeom>
            <a:solidFill>
              <a:srgbClr val="05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Graphical user interface&#10;&#10;Description automatically generated">
              <a:extLst>
                <a:ext uri="{FF2B5EF4-FFF2-40B4-BE49-F238E27FC236}">
                  <a16:creationId xmlns:a16="http://schemas.microsoft.com/office/drawing/2014/main" id="{B2A5DEA4-C872-45E4-AABF-A76F461BE5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236" t="22572" r="-1739" b="23217"/>
            <a:stretch/>
          </p:blipFill>
          <p:spPr>
            <a:xfrm>
              <a:off x="7623831" y="4441976"/>
              <a:ext cx="996271" cy="457201"/>
            </a:xfrm>
            <a:prstGeom prst="rect">
              <a:avLst/>
            </a:prstGeom>
          </p:spPr>
        </p:pic>
        <p:pic>
          <p:nvPicPr>
            <p:cNvPr id="17" name="Picture 16" descr="Icon&#10;&#10;Description automatically generated">
              <a:extLst>
                <a:ext uri="{FF2B5EF4-FFF2-40B4-BE49-F238E27FC236}">
                  <a16:creationId xmlns:a16="http://schemas.microsoft.com/office/drawing/2014/main" id="{5101992D-3539-4E91-96B0-C32728F3B2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3003" y="4279301"/>
              <a:ext cx="508657" cy="782549"/>
            </a:xfrm>
            <a:prstGeom prst="rect">
              <a:avLst/>
            </a:prstGeom>
          </p:spPr>
        </p:pic>
      </p:grpSp>
    </p:spTree>
    <p:extLst>
      <p:ext uri="{BB962C8B-B14F-4D97-AF65-F5344CB8AC3E}">
        <p14:creationId xmlns:p14="http://schemas.microsoft.com/office/powerpoint/2010/main" val="2643449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14A4953-BC05-49F2-812F-F98DBA27B32D}"/>
              </a:ext>
            </a:extLst>
          </p:cNvPr>
          <p:cNvSpPr/>
          <p:nvPr/>
        </p:nvSpPr>
        <p:spPr>
          <a:xfrm>
            <a:off x="0" y="0"/>
            <a:ext cx="9144000" cy="51435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5" name="Picture 4">
            <a:extLst>
              <a:ext uri="{FF2B5EF4-FFF2-40B4-BE49-F238E27FC236}">
                <a16:creationId xmlns:a16="http://schemas.microsoft.com/office/drawing/2014/main" id="{3DED9E64-AC89-4CDB-813F-B66C5C876F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 y="1"/>
            <a:ext cx="9143994" cy="5143496"/>
          </a:xfrm>
          <a:prstGeom prst="rect">
            <a:avLst/>
          </a:prstGeom>
          <a:solidFill>
            <a:schemeClr val="bg1"/>
          </a:solidFill>
        </p:spPr>
      </p:pic>
      <p:sp>
        <p:nvSpPr>
          <p:cNvPr id="11" name="TextBox 10">
            <a:extLst>
              <a:ext uri="{FF2B5EF4-FFF2-40B4-BE49-F238E27FC236}">
                <a16:creationId xmlns:a16="http://schemas.microsoft.com/office/drawing/2014/main" id="{5C056999-2A9A-4289-8436-F8779250642E}"/>
              </a:ext>
            </a:extLst>
          </p:cNvPr>
          <p:cNvSpPr txBox="1"/>
          <p:nvPr/>
        </p:nvSpPr>
        <p:spPr>
          <a:xfrm>
            <a:off x="2546651" y="4041992"/>
            <a:ext cx="2598420" cy="300082"/>
          </a:xfrm>
          <a:prstGeom prst="rect">
            <a:avLst/>
          </a:prstGeom>
          <a:noFill/>
        </p:spPr>
        <p:txBody>
          <a:bodyPr wrap="square" rtlCol="0">
            <a:spAutoFit/>
          </a:bodyPr>
          <a:lstStyle/>
          <a:p>
            <a:r>
              <a:rPr lang="en-US" sz="1350" i="1" dirty="0"/>
              <a:t>Future seeds led by community</a:t>
            </a:r>
          </a:p>
        </p:txBody>
      </p:sp>
      <p:sp>
        <p:nvSpPr>
          <p:cNvPr id="15" name="TextBox 14">
            <a:extLst>
              <a:ext uri="{FF2B5EF4-FFF2-40B4-BE49-F238E27FC236}">
                <a16:creationId xmlns:a16="http://schemas.microsoft.com/office/drawing/2014/main" id="{9D704F63-B9C0-4BC3-9923-8A459F2661D0}"/>
              </a:ext>
            </a:extLst>
          </p:cNvPr>
          <p:cNvSpPr txBox="1"/>
          <p:nvPr/>
        </p:nvSpPr>
        <p:spPr>
          <a:xfrm>
            <a:off x="6515100" y="1879252"/>
            <a:ext cx="1811986" cy="715581"/>
          </a:xfrm>
          <a:prstGeom prst="rect">
            <a:avLst/>
          </a:prstGeom>
          <a:noFill/>
        </p:spPr>
        <p:txBody>
          <a:bodyPr wrap="square" rtlCol="0">
            <a:spAutoFit/>
          </a:bodyPr>
          <a:lstStyle/>
          <a:p>
            <a:r>
              <a:rPr lang="en-US" sz="1350" dirty="0">
                <a:latin typeface="+mj-lt"/>
              </a:rPr>
              <a:t>ACEs Interface presenters and trainers</a:t>
            </a:r>
          </a:p>
          <a:p>
            <a:endParaRPr lang="en-US" sz="1350" dirty="0">
              <a:latin typeface="+mj-lt"/>
            </a:endParaRPr>
          </a:p>
        </p:txBody>
      </p:sp>
      <p:sp>
        <p:nvSpPr>
          <p:cNvPr id="16" name="TextBox 15">
            <a:extLst>
              <a:ext uri="{FF2B5EF4-FFF2-40B4-BE49-F238E27FC236}">
                <a16:creationId xmlns:a16="http://schemas.microsoft.com/office/drawing/2014/main" id="{461E79C5-1435-4591-B2A6-C2BA56F14547}"/>
              </a:ext>
            </a:extLst>
          </p:cNvPr>
          <p:cNvSpPr txBox="1"/>
          <p:nvPr/>
        </p:nvSpPr>
        <p:spPr>
          <a:xfrm>
            <a:off x="7155180" y="2663638"/>
            <a:ext cx="1171906" cy="300082"/>
          </a:xfrm>
          <a:prstGeom prst="rect">
            <a:avLst/>
          </a:prstGeom>
          <a:noFill/>
        </p:spPr>
        <p:txBody>
          <a:bodyPr wrap="square" rtlCol="0">
            <a:spAutoFit/>
          </a:bodyPr>
          <a:lstStyle/>
          <a:p>
            <a:r>
              <a:rPr lang="en-US" sz="1350" dirty="0">
                <a:latin typeface="+mj-lt"/>
              </a:rPr>
              <a:t>Partners</a:t>
            </a:r>
          </a:p>
        </p:txBody>
      </p:sp>
      <p:sp>
        <p:nvSpPr>
          <p:cNvPr id="17" name="TextBox 16">
            <a:extLst>
              <a:ext uri="{FF2B5EF4-FFF2-40B4-BE49-F238E27FC236}">
                <a16:creationId xmlns:a16="http://schemas.microsoft.com/office/drawing/2014/main" id="{51347A14-CDC3-45FA-B16D-2776F7A92428}"/>
              </a:ext>
            </a:extLst>
          </p:cNvPr>
          <p:cNvSpPr txBox="1"/>
          <p:nvPr/>
        </p:nvSpPr>
        <p:spPr>
          <a:xfrm>
            <a:off x="7040880" y="1377763"/>
            <a:ext cx="1811986" cy="300082"/>
          </a:xfrm>
          <a:prstGeom prst="rect">
            <a:avLst/>
          </a:prstGeom>
          <a:noFill/>
        </p:spPr>
        <p:txBody>
          <a:bodyPr wrap="square" rtlCol="0">
            <a:spAutoFit/>
          </a:bodyPr>
          <a:lstStyle/>
          <a:p>
            <a:r>
              <a:rPr lang="en-US" sz="1350" dirty="0">
                <a:latin typeface="+mj-lt"/>
              </a:rPr>
              <a:t>OOR staff</a:t>
            </a:r>
          </a:p>
        </p:txBody>
      </p:sp>
      <p:sp>
        <p:nvSpPr>
          <p:cNvPr id="10" name="TextBox 9">
            <a:extLst>
              <a:ext uri="{FF2B5EF4-FFF2-40B4-BE49-F238E27FC236}">
                <a16:creationId xmlns:a16="http://schemas.microsoft.com/office/drawing/2014/main" id="{BFCD16A4-D351-447D-A039-0A3D6F5AE12C}"/>
              </a:ext>
            </a:extLst>
          </p:cNvPr>
          <p:cNvSpPr txBox="1"/>
          <p:nvPr/>
        </p:nvSpPr>
        <p:spPr>
          <a:xfrm>
            <a:off x="176835" y="219754"/>
            <a:ext cx="2739785" cy="1636602"/>
          </a:xfrm>
          <a:prstGeom prst="rect">
            <a:avLst/>
          </a:prstGeom>
          <a:noFill/>
        </p:spPr>
        <p:txBody>
          <a:bodyPr wrap="square" rtlCol="0">
            <a:spAutoFit/>
          </a:bodyPr>
          <a:lstStyle/>
          <a:p>
            <a:pPr>
              <a:lnSpc>
                <a:spcPts val="3000"/>
              </a:lnSpc>
            </a:pPr>
            <a:r>
              <a:rPr lang="en-US" sz="2800" b="1" dirty="0">
                <a:ln w="12700">
                  <a:noFill/>
                </a:ln>
                <a:solidFill>
                  <a:srgbClr val="001848"/>
                </a:solidFill>
                <a:effectLst>
                  <a:outerShdw blurRad="25400" dist="12700" dir="2700000" algn="tl" rotWithShape="0">
                    <a:prstClr val="black">
                      <a:alpha val="60000"/>
                    </a:prstClr>
                  </a:outerShdw>
                </a:effectLst>
                <a:latin typeface="Century Gothic" panose="020B0502020202020204" pitchFamily="34" charset="0"/>
              </a:rPr>
              <a:t>HNJT now, </a:t>
            </a:r>
          </a:p>
          <a:p>
            <a:pPr>
              <a:lnSpc>
                <a:spcPts val="3000"/>
              </a:lnSpc>
            </a:pPr>
            <a:r>
              <a:rPr lang="en-US" sz="2800" b="1" dirty="0">
                <a:ln w="12700">
                  <a:noFill/>
                </a:ln>
                <a:solidFill>
                  <a:srgbClr val="001848"/>
                </a:solidFill>
                <a:effectLst>
                  <a:outerShdw blurRad="25400" dist="12700" dir="2700000" algn="tl" rotWithShape="0">
                    <a:prstClr val="black">
                      <a:alpha val="60000"/>
                    </a:prstClr>
                  </a:outerShdw>
                </a:effectLst>
                <a:latin typeface="Century Gothic" panose="020B0502020202020204" pitchFamily="34" charset="0"/>
              </a:rPr>
              <a:t>a flower from </a:t>
            </a:r>
          </a:p>
          <a:p>
            <a:pPr>
              <a:lnSpc>
                <a:spcPts val="3000"/>
              </a:lnSpc>
            </a:pPr>
            <a:r>
              <a:rPr lang="en-US" sz="2800" b="1" dirty="0">
                <a:ln w="12700">
                  <a:noFill/>
                </a:ln>
                <a:solidFill>
                  <a:srgbClr val="001848"/>
                </a:solidFill>
                <a:effectLst>
                  <a:outerShdw blurRad="25400" dist="12700" dir="2700000" algn="tl" rotWithShape="0">
                    <a:prstClr val="black">
                      <a:alpha val="60000"/>
                    </a:prstClr>
                  </a:outerShdw>
                </a:effectLst>
                <a:latin typeface="Century Gothic" panose="020B0502020202020204" pitchFamily="34" charset="0"/>
              </a:rPr>
              <a:t>the OOR greenhouse.</a:t>
            </a:r>
          </a:p>
        </p:txBody>
      </p:sp>
      <p:sp>
        <p:nvSpPr>
          <p:cNvPr id="14" name="TextBox 13">
            <a:extLst>
              <a:ext uri="{FF2B5EF4-FFF2-40B4-BE49-F238E27FC236}">
                <a16:creationId xmlns:a16="http://schemas.microsoft.com/office/drawing/2014/main" id="{9C6389D7-01D6-4E0B-A7A8-5E4AC6F456B3}"/>
              </a:ext>
            </a:extLst>
          </p:cNvPr>
          <p:cNvSpPr txBox="1"/>
          <p:nvPr/>
        </p:nvSpPr>
        <p:spPr>
          <a:xfrm>
            <a:off x="6515099" y="771095"/>
            <a:ext cx="1811986" cy="462114"/>
          </a:xfrm>
          <a:prstGeom prst="rect">
            <a:avLst/>
          </a:prstGeom>
          <a:noFill/>
        </p:spPr>
        <p:txBody>
          <a:bodyPr wrap="square" rtlCol="0">
            <a:spAutoFit/>
          </a:bodyPr>
          <a:lstStyle/>
          <a:p>
            <a:pPr>
              <a:lnSpc>
                <a:spcPts val="3000"/>
              </a:lnSpc>
            </a:pPr>
            <a:r>
              <a:rPr lang="en-US" sz="2400" b="1" dirty="0">
                <a:ln w="12700">
                  <a:noFill/>
                </a:ln>
                <a:solidFill>
                  <a:srgbClr val="001848"/>
                </a:solidFill>
                <a:effectLst>
                  <a:outerShdw blurRad="25400" dist="12700" dir="2700000" algn="tl" rotWithShape="0">
                    <a:prstClr val="black">
                      <a:alpha val="60000"/>
                    </a:prstClr>
                  </a:outerShdw>
                </a:effectLst>
                <a:latin typeface="Century Gothic" panose="020B0502020202020204" pitchFamily="34" charset="0"/>
              </a:rPr>
              <a:t>pollinators</a:t>
            </a:r>
          </a:p>
        </p:txBody>
      </p:sp>
      <p:grpSp>
        <p:nvGrpSpPr>
          <p:cNvPr id="18" name="Group 17">
            <a:extLst>
              <a:ext uri="{FF2B5EF4-FFF2-40B4-BE49-F238E27FC236}">
                <a16:creationId xmlns:a16="http://schemas.microsoft.com/office/drawing/2014/main" id="{F7222E57-A724-4183-B04A-F8AA08144237}"/>
              </a:ext>
            </a:extLst>
          </p:cNvPr>
          <p:cNvGrpSpPr/>
          <p:nvPr/>
        </p:nvGrpSpPr>
        <p:grpSpPr>
          <a:xfrm>
            <a:off x="7976388" y="57150"/>
            <a:ext cx="1091412" cy="619876"/>
            <a:chOff x="7623831" y="4279301"/>
            <a:chExt cx="1377829" cy="782549"/>
          </a:xfrm>
        </p:grpSpPr>
        <p:sp>
          <p:nvSpPr>
            <p:cNvPr id="19" name="Rectangle 18">
              <a:extLst>
                <a:ext uri="{FF2B5EF4-FFF2-40B4-BE49-F238E27FC236}">
                  <a16:creationId xmlns:a16="http://schemas.microsoft.com/office/drawing/2014/main" id="{697B17E0-14BF-47BA-8B12-06B2CED969D8}"/>
                </a:ext>
              </a:extLst>
            </p:cNvPr>
            <p:cNvSpPr/>
            <p:nvPr/>
          </p:nvSpPr>
          <p:spPr>
            <a:xfrm>
              <a:off x="8543902" y="4441976"/>
              <a:ext cx="170447" cy="457201"/>
            </a:xfrm>
            <a:prstGeom prst="rect">
              <a:avLst/>
            </a:prstGeom>
            <a:solidFill>
              <a:srgbClr val="05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Graphical user interface&#10;&#10;Description automatically generated">
              <a:extLst>
                <a:ext uri="{FF2B5EF4-FFF2-40B4-BE49-F238E27FC236}">
                  <a16:creationId xmlns:a16="http://schemas.microsoft.com/office/drawing/2014/main" id="{C7DA7DF7-F21E-43F8-99F9-5F24F6C280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236" t="22572" r="-1739" b="23217"/>
            <a:stretch/>
          </p:blipFill>
          <p:spPr>
            <a:xfrm>
              <a:off x="7623831" y="4441976"/>
              <a:ext cx="996271" cy="457201"/>
            </a:xfrm>
            <a:prstGeom prst="rect">
              <a:avLst/>
            </a:prstGeom>
          </p:spPr>
        </p:pic>
        <p:pic>
          <p:nvPicPr>
            <p:cNvPr id="21" name="Picture 20" descr="Icon&#10;&#10;Description automatically generated">
              <a:extLst>
                <a:ext uri="{FF2B5EF4-FFF2-40B4-BE49-F238E27FC236}">
                  <a16:creationId xmlns:a16="http://schemas.microsoft.com/office/drawing/2014/main" id="{9D0346A8-DA60-4895-AD87-19EAA39BEF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3003" y="4279301"/>
              <a:ext cx="508657" cy="782549"/>
            </a:xfrm>
            <a:prstGeom prst="rect">
              <a:avLst/>
            </a:prstGeom>
          </p:spPr>
        </p:pic>
      </p:grpSp>
    </p:spTree>
    <p:extLst>
      <p:ext uri="{BB962C8B-B14F-4D97-AF65-F5344CB8AC3E}">
        <p14:creationId xmlns:p14="http://schemas.microsoft.com/office/powerpoint/2010/main" val="1148678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14A4953-BC05-49F2-812F-F98DBA27B32D}"/>
              </a:ext>
            </a:extLst>
          </p:cNvPr>
          <p:cNvSpPr/>
          <p:nvPr/>
        </p:nvSpPr>
        <p:spPr>
          <a:xfrm>
            <a:off x="0" y="0"/>
            <a:ext cx="9144000" cy="51435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5" name="Picture 4">
            <a:extLst>
              <a:ext uri="{FF2B5EF4-FFF2-40B4-BE49-F238E27FC236}">
                <a16:creationId xmlns:a16="http://schemas.microsoft.com/office/drawing/2014/main" id="{3DED9E64-AC89-4CDB-813F-B66C5C876F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 y="1"/>
            <a:ext cx="9143994" cy="5143496"/>
          </a:xfrm>
          <a:prstGeom prst="rect">
            <a:avLst/>
          </a:prstGeom>
          <a:solidFill>
            <a:schemeClr val="bg1"/>
          </a:solidFill>
        </p:spPr>
      </p:pic>
      <p:sp>
        <p:nvSpPr>
          <p:cNvPr id="15" name="TextBox 14">
            <a:extLst>
              <a:ext uri="{FF2B5EF4-FFF2-40B4-BE49-F238E27FC236}">
                <a16:creationId xmlns:a16="http://schemas.microsoft.com/office/drawing/2014/main" id="{9D704F63-B9C0-4BC3-9923-8A459F2661D0}"/>
              </a:ext>
            </a:extLst>
          </p:cNvPr>
          <p:cNvSpPr txBox="1"/>
          <p:nvPr/>
        </p:nvSpPr>
        <p:spPr>
          <a:xfrm>
            <a:off x="6515100" y="1879252"/>
            <a:ext cx="1811986" cy="715581"/>
          </a:xfrm>
          <a:prstGeom prst="rect">
            <a:avLst/>
          </a:prstGeom>
          <a:noFill/>
        </p:spPr>
        <p:txBody>
          <a:bodyPr wrap="square" rtlCol="0">
            <a:spAutoFit/>
          </a:bodyPr>
          <a:lstStyle/>
          <a:p>
            <a:r>
              <a:rPr lang="en-US" sz="1350" dirty="0">
                <a:latin typeface="+mj-lt"/>
              </a:rPr>
              <a:t>ACEs Interface presenters and trainers</a:t>
            </a:r>
          </a:p>
          <a:p>
            <a:endParaRPr lang="en-US" sz="1350" dirty="0">
              <a:latin typeface="+mj-lt"/>
            </a:endParaRPr>
          </a:p>
        </p:txBody>
      </p:sp>
      <p:sp>
        <p:nvSpPr>
          <p:cNvPr id="16" name="TextBox 15">
            <a:extLst>
              <a:ext uri="{FF2B5EF4-FFF2-40B4-BE49-F238E27FC236}">
                <a16:creationId xmlns:a16="http://schemas.microsoft.com/office/drawing/2014/main" id="{461E79C5-1435-4591-B2A6-C2BA56F14547}"/>
              </a:ext>
            </a:extLst>
          </p:cNvPr>
          <p:cNvSpPr txBox="1"/>
          <p:nvPr/>
        </p:nvSpPr>
        <p:spPr>
          <a:xfrm>
            <a:off x="7155180" y="2663638"/>
            <a:ext cx="1171906" cy="300082"/>
          </a:xfrm>
          <a:prstGeom prst="rect">
            <a:avLst/>
          </a:prstGeom>
          <a:noFill/>
        </p:spPr>
        <p:txBody>
          <a:bodyPr wrap="square" rtlCol="0">
            <a:spAutoFit/>
          </a:bodyPr>
          <a:lstStyle/>
          <a:p>
            <a:r>
              <a:rPr lang="en-US" sz="1350" dirty="0">
                <a:latin typeface="+mj-lt"/>
              </a:rPr>
              <a:t>Partners</a:t>
            </a:r>
          </a:p>
        </p:txBody>
      </p:sp>
      <p:sp>
        <p:nvSpPr>
          <p:cNvPr id="17" name="TextBox 16">
            <a:extLst>
              <a:ext uri="{FF2B5EF4-FFF2-40B4-BE49-F238E27FC236}">
                <a16:creationId xmlns:a16="http://schemas.microsoft.com/office/drawing/2014/main" id="{51347A14-CDC3-45FA-B16D-2776F7A92428}"/>
              </a:ext>
            </a:extLst>
          </p:cNvPr>
          <p:cNvSpPr txBox="1"/>
          <p:nvPr/>
        </p:nvSpPr>
        <p:spPr>
          <a:xfrm>
            <a:off x="7040880" y="1377763"/>
            <a:ext cx="1811986" cy="300082"/>
          </a:xfrm>
          <a:prstGeom prst="rect">
            <a:avLst/>
          </a:prstGeom>
          <a:noFill/>
        </p:spPr>
        <p:txBody>
          <a:bodyPr wrap="square" rtlCol="0">
            <a:spAutoFit/>
          </a:bodyPr>
          <a:lstStyle/>
          <a:p>
            <a:r>
              <a:rPr lang="en-US" sz="1350" dirty="0">
                <a:latin typeface="+mj-lt"/>
              </a:rPr>
              <a:t>OOR staff</a:t>
            </a:r>
          </a:p>
        </p:txBody>
      </p:sp>
      <p:sp>
        <p:nvSpPr>
          <p:cNvPr id="9" name="TextBox 8">
            <a:extLst>
              <a:ext uri="{FF2B5EF4-FFF2-40B4-BE49-F238E27FC236}">
                <a16:creationId xmlns:a16="http://schemas.microsoft.com/office/drawing/2014/main" id="{E545D4C0-B7D8-4B8D-A8A9-273940F22F5A}"/>
              </a:ext>
            </a:extLst>
          </p:cNvPr>
          <p:cNvSpPr txBox="1"/>
          <p:nvPr/>
        </p:nvSpPr>
        <p:spPr>
          <a:xfrm>
            <a:off x="176835" y="219754"/>
            <a:ext cx="2739785" cy="1636602"/>
          </a:xfrm>
          <a:prstGeom prst="rect">
            <a:avLst/>
          </a:prstGeom>
          <a:noFill/>
        </p:spPr>
        <p:txBody>
          <a:bodyPr wrap="square" rtlCol="0">
            <a:spAutoFit/>
          </a:bodyPr>
          <a:lstStyle/>
          <a:p>
            <a:pPr>
              <a:lnSpc>
                <a:spcPts val="3000"/>
              </a:lnSpc>
            </a:pPr>
            <a:r>
              <a:rPr lang="en-US" sz="2800" b="1" dirty="0">
                <a:ln w="12700">
                  <a:noFill/>
                </a:ln>
                <a:solidFill>
                  <a:srgbClr val="001848"/>
                </a:solidFill>
                <a:effectLst>
                  <a:outerShdw blurRad="25400" dist="12700" dir="2700000" algn="tl" rotWithShape="0">
                    <a:prstClr val="black">
                      <a:alpha val="60000"/>
                    </a:prstClr>
                  </a:outerShdw>
                </a:effectLst>
                <a:latin typeface="Century Gothic" panose="020B0502020202020204" pitchFamily="34" charset="0"/>
              </a:rPr>
              <a:t>HNJT now, </a:t>
            </a:r>
          </a:p>
          <a:p>
            <a:pPr>
              <a:lnSpc>
                <a:spcPts val="3000"/>
              </a:lnSpc>
            </a:pPr>
            <a:r>
              <a:rPr lang="en-US" sz="2800" b="1" dirty="0">
                <a:ln w="12700">
                  <a:noFill/>
                </a:ln>
                <a:solidFill>
                  <a:srgbClr val="001848"/>
                </a:solidFill>
                <a:effectLst>
                  <a:outerShdw blurRad="25400" dist="12700" dir="2700000" algn="tl" rotWithShape="0">
                    <a:prstClr val="black">
                      <a:alpha val="60000"/>
                    </a:prstClr>
                  </a:outerShdw>
                </a:effectLst>
                <a:latin typeface="Century Gothic" panose="020B0502020202020204" pitchFamily="34" charset="0"/>
              </a:rPr>
              <a:t>a flower from </a:t>
            </a:r>
          </a:p>
          <a:p>
            <a:pPr>
              <a:lnSpc>
                <a:spcPts val="3000"/>
              </a:lnSpc>
            </a:pPr>
            <a:r>
              <a:rPr lang="en-US" sz="2800" b="1" dirty="0">
                <a:ln w="12700">
                  <a:noFill/>
                </a:ln>
                <a:solidFill>
                  <a:srgbClr val="001848"/>
                </a:solidFill>
                <a:effectLst>
                  <a:outerShdw blurRad="25400" dist="12700" dir="2700000" algn="tl" rotWithShape="0">
                    <a:prstClr val="black">
                      <a:alpha val="60000"/>
                    </a:prstClr>
                  </a:outerShdw>
                </a:effectLst>
                <a:latin typeface="Century Gothic" panose="020B0502020202020204" pitchFamily="34" charset="0"/>
              </a:rPr>
              <a:t>the OOR greenhouse.</a:t>
            </a:r>
          </a:p>
        </p:txBody>
      </p:sp>
      <p:sp>
        <p:nvSpPr>
          <p:cNvPr id="11" name="TextBox 10">
            <a:extLst>
              <a:ext uri="{FF2B5EF4-FFF2-40B4-BE49-F238E27FC236}">
                <a16:creationId xmlns:a16="http://schemas.microsoft.com/office/drawing/2014/main" id="{CCE8AC17-99BF-445A-83ED-4E6DE9D2D939}"/>
              </a:ext>
            </a:extLst>
          </p:cNvPr>
          <p:cNvSpPr txBox="1"/>
          <p:nvPr/>
        </p:nvSpPr>
        <p:spPr>
          <a:xfrm>
            <a:off x="6515099" y="771095"/>
            <a:ext cx="1811986" cy="462114"/>
          </a:xfrm>
          <a:prstGeom prst="rect">
            <a:avLst/>
          </a:prstGeom>
          <a:noFill/>
        </p:spPr>
        <p:txBody>
          <a:bodyPr wrap="square" rtlCol="0">
            <a:spAutoFit/>
          </a:bodyPr>
          <a:lstStyle/>
          <a:p>
            <a:pPr>
              <a:lnSpc>
                <a:spcPts val="3000"/>
              </a:lnSpc>
            </a:pPr>
            <a:r>
              <a:rPr lang="en-US" sz="2400" b="1" dirty="0">
                <a:ln w="12700">
                  <a:noFill/>
                </a:ln>
                <a:solidFill>
                  <a:srgbClr val="001848"/>
                </a:solidFill>
                <a:effectLst>
                  <a:outerShdw blurRad="25400" dist="12700" dir="2700000" algn="tl" rotWithShape="0">
                    <a:prstClr val="black">
                      <a:alpha val="60000"/>
                    </a:prstClr>
                  </a:outerShdw>
                </a:effectLst>
                <a:latin typeface="Century Gothic" panose="020B0502020202020204" pitchFamily="34" charset="0"/>
              </a:rPr>
              <a:t>pollinators</a:t>
            </a:r>
          </a:p>
        </p:txBody>
      </p:sp>
      <p:grpSp>
        <p:nvGrpSpPr>
          <p:cNvPr id="12" name="Group 11">
            <a:extLst>
              <a:ext uri="{FF2B5EF4-FFF2-40B4-BE49-F238E27FC236}">
                <a16:creationId xmlns:a16="http://schemas.microsoft.com/office/drawing/2014/main" id="{82B277BA-8AF0-478E-A1CB-3824EA08737D}"/>
              </a:ext>
            </a:extLst>
          </p:cNvPr>
          <p:cNvGrpSpPr/>
          <p:nvPr/>
        </p:nvGrpSpPr>
        <p:grpSpPr>
          <a:xfrm>
            <a:off x="7976388" y="57150"/>
            <a:ext cx="1091412" cy="619876"/>
            <a:chOff x="7623831" y="4279301"/>
            <a:chExt cx="1377829" cy="782549"/>
          </a:xfrm>
        </p:grpSpPr>
        <p:sp>
          <p:nvSpPr>
            <p:cNvPr id="14" name="Rectangle 13">
              <a:extLst>
                <a:ext uri="{FF2B5EF4-FFF2-40B4-BE49-F238E27FC236}">
                  <a16:creationId xmlns:a16="http://schemas.microsoft.com/office/drawing/2014/main" id="{FF7C3A36-43F6-4D23-A15D-BA5034301D92}"/>
                </a:ext>
              </a:extLst>
            </p:cNvPr>
            <p:cNvSpPr/>
            <p:nvPr/>
          </p:nvSpPr>
          <p:spPr>
            <a:xfrm>
              <a:off x="8543902" y="4441976"/>
              <a:ext cx="170447" cy="457201"/>
            </a:xfrm>
            <a:prstGeom prst="rect">
              <a:avLst/>
            </a:prstGeom>
            <a:solidFill>
              <a:srgbClr val="05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Graphical user interface&#10;&#10;Description automatically generated">
              <a:extLst>
                <a:ext uri="{FF2B5EF4-FFF2-40B4-BE49-F238E27FC236}">
                  <a16:creationId xmlns:a16="http://schemas.microsoft.com/office/drawing/2014/main" id="{D4FD91AB-963B-408C-BF42-7CE04D7203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236" t="22572" r="-1739" b="23217"/>
            <a:stretch/>
          </p:blipFill>
          <p:spPr>
            <a:xfrm>
              <a:off x="7623831" y="4441976"/>
              <a:ext cx="996271" cy="457201"/>
            </a:xfrm>
            <a:prstGeom prst="rect">
              <a:avLst/>
            </a:prstGeom>
          </p:spPr>
        </p:pic>
        <p:pic>
          <p:nvPicPr>
            <p:cNvPr id="19" name="Picture 18" descr="Icon&#10;&#10;Description automatically generated">
              <a:extLst>
                <a:ext uri="{FF2B5EF4-FFF2-40B4-BE49-F238E27FC236}">
                  <a16:creationId xmlns:a16="http://schemas.microsoft.com/office/drawing/2014/main" id="{1DAE5E06-3596-43B0-8956-98CC39B79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3003" y="4279301"/>
              <a:ext cx="508657" cy="782549"/>
            </a:xfrm>
            <a:prstGeom prst="rect">
              <a:avLst/>
            </a:prstGeom>
          </p:spPr>
        </p:pic>
      </p:grpSp>
    </p:spTree>
    <p:extLst>
      <p:ext uri="{BB962C8B-B14F-4D97-AF65-F5344CB8AC3E}">
        <p14:creationId xmlns:p14="http://schemas.microsoft.com/office/powerpoint/2010/main" val="298926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3A3981-00C1-4CAC-AF21-61596BDCB0C9}"/>
              </a:ext>
            </a:extLst>
          </p:cNvPr>
          <p:cNvSpPr/>
          <p:nvPr/>
        </p:nvSpPr>
        <p:spPr>
          <a:xfrm>
            <a:off x="0" y="0"/>
            <a:ext cx="5486400" cy="5143500"/>
          </a:xfrm>
          <a:prstGeom prst="rect">
            <a:avLst/>
          </a:prstGeom>
          <a:solidFill>
            <a:srgbClr val="DDBC5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5562600" y="3270295"/>
            <a:ext cx="3505200" cy="520655"/>
          </a:xfrm>
          <a:prstGeom prst="rect">
            <a:avLst/>
          </a:prstGeom>
        </p:spPr>
        <p:txBody>
          <a:bodyPr vert="horz" wrap="square" lIns="0" tIns="12700" rIns="0" bIns="0" rtlCol="0">
            <a:spAutoFit/>
          </a:bodyPr>
          <a:lstStyle/>
          <a:p>
            <a:pPr algn="ctr"/>
            <a:r>
              <a:rPr lang="en-US" sz="1200" b="1" spc="-25" dirty="0">
                <a:solidFill>
                  <a:srgbClr val="001848"/>
                </a:solidFill>
                <a:latin typeface="Century Gothic" panose="020B0502020202020204" pitchFamily="34" charset="0"/>
                <a:ea typeface="Cambria" panose="02040503050406030204" pitchFamily="18" charset="0"/>
                <a:cs typeface="Angsana New" panose="02020603050405020304" pitchFamily="18" charset="-34"/>
              </a:rPr>
              <a:t>Dave Ellis, Executive Director </a:t>
            </a:r>
            <a:br>
              <a:rPr lang="en-US" sz="1400" b="1" spc="-25" dirty="0">
                <a:solidFill>
                  <a:srgbClr val="001848"/>
                </a:solidFill>
                <a:latin typeface="Century Gothic" panose="020B0502020202020204" pitchFamily="34" charset="0"/>
                <a:ea typeface="Cambria" panose="02040503050406030204" pitchFamily="18" charset="0"/>
                <a:cs typeface="Angsana New" panose="02020603050405020304" pitchFamily="18" charset="-34"/>
              </a:rPr>
            </a:br>
            <a:r>
              <a:rPr lang="en-US" sz="1100" b="1" spc="-25" dirty="0">
                <a:solidFill>
                  <a:srgbClr val="001848"/>
                </a:solidFill>
                <a:latin typeface="Century Gothic" panose="020B0502020202020204" pitchFamily="34" charset="0"/>
                <a:ea typeface="Cambria" panose="02040503050406030204" pitchFamily="18" charset="0"/>
                <a:cs typeface="Angsana New" panose="02020603050405020304" pitchFamily="18" charset="-34"/>
              </a:rPr>
              <a:t>OFFICE OF RESILIENCE</a:t>
            </a:r>
            <a:br>
              <a:rPr lang="en-US" sz="1200" i="1" spc="-25" dirty="0">
                <a:solidFill>
                  <a:srgbClr val="001848"/>
                </a:solidFill>
                <a:latin typeface="Century Gothic" panose="020B0502020202020204" pitchFamily="34" charset="0"/>
                <a:ea typeface="Cambria" panose="02040503050406030204" pitchFamily="18" charset="0"/>
                <a:cs typeface="Angsana New" panose="02020603050405020304" pitchFamily="18" charset="-34"/>
              </a:rPr>
            </a:br>
            <a:r>
              <a:rPr lang="en-US" sz="1000" i="1" spc="-25" dirty="0">
                <a:solidFill>
                  <a:srgbClr val="001848"/>
                </a:solidFill>
                <a:latin typeface="Century Gothic" panose="020B0502020202020204" pitchFamily="34" charset="0"/>
                <a:ea typeface="Cambria" panose="02040503050406030204" pitchFamily="18" charset="0"/>
                <a:cs typeface="Angsana New" panose="02020603050405020304" pitchFamily="18" charset="-34"/>
              </a:rPr>
              <a:t>NJ Department of Children and Families </a:t>
            </a:r>
            <a:endParaRPr lang="en-US" sz="1000" i="1" spc="-20" dirty="0">
              <a:solidFill>
                <a:srgbClr val="001848"/>
              </a:solidFill>
              <a:latin typeface="Century Gothic" panose="020B0502020202020204" pitchFamily="34" charset="0"/>
              <a:ea typeface="Cambria" panose="02040503050406030204" pitchFamily="18" charset="0"/>
              <a:cs typeface="Angsana New" panose="02020603050405020304" pitchFamily="18" charset="-34"/>
            </a:endParaRPr>
          </a:p>
        </p:txBody>
      </p:sp>
      <p:grpSp>
        <p:nvGrpSpPr>
          <p:cNvPr id="12" name="Group 11">
            <a:extLst>
              <a:ext uri="{FF2B5EF4-FFF2-40B4-BE49-F238E27FC236}">
                <a16:creationId xmlns:a16="http://schemas.microsoft.com/office/drawing/2014/main" id="{76CAD0EC-D856-47B6-83FA-69A9A3861D56}"/>
              </a:ext>
            </a:extLst>
          </p:cNvPr>
          <p:cNvGrpSpPr/>
          <p:nvPr/>
        </p:nvGrpSpPr>
        <p:grpSpPr>
          <a:xfrm>
            <a:off x="3886200" y="4468691"/>
            <a:ext cx="1091412" cy="619876"/>
            <a:chOff x="7623831" y="4279301"/>
            <a:chExt cx="1377829" cy="782549"/>
          </a:xfrm>
        </p:grpSpPr>
        <p:sp>
          <p:nvSpPr>
            <p:cNvPr id="13" name="Rectangle 12">
              <a:extLst>
                <a:ext uri="{FF2B5EF4-FFF2-40B4-BE49-F238E27FC236}">
                  <a16:creationId xmlns:a16="http://schemas.microsoft.com/office/drawing/2014/main" id="{86821180-D997-478C-A32E-318EC80D654F}"/>
                </a:ext>
              </a:extLst>
            </p:cNvPr>
            <p:cNvSpPr/>
            <p:nvPr/>
          </p:nvSpPr>
          <p:spPr>
            <a:xfrm>
              <a:off x="8543902" y="4441976"/>
              <a:ext cx="170447" cy="457201"/>
            </a:xfrm>
            <a:prstGeom prst="rect">
              <a:avLst/>
            </a:prstGeom>
            <a:solidFill>
              <a:srgbClr val="05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Graphical user interface&#10;&#10;Description automatically generated">
              <a:extLst>
                <a:ext uri="{FF2B5EF4-FFF2-40B4-BE49-F238E27FC236}">
                  <a16:creationId xmlns:a16="http://schemas.microsoft.com/office/drawing/2014/main" id="{AC12BAF8-8A59-446A-B621-E5EC6B3AFD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236" t="22572" r="-1739" b="23217"/>
            <a:stretch/>
          </p:blipFill>
          <p:spPr>
            <a:xfrm>
              <a:off x="7623831" y="4441976"/>
              <a:ext cx="996271" cy="457201"/>
            </a:xfrm>
            <a:prstGeom prst="rect">
              <a:avLst/>
            </a:prstGeom>
          </p:spPr>
        </p:pic>
        <p:pic>
          <p:nvPicPr>
            <p:cNvPr id="15" name="Picture 14" descr="Icon&#10;&#10;Description automatically generated">
              <a:extLst>
                <a:ext uri="{FF2B5EF4-FFF2-40B4-BE49-F238E27FC236}">
                  <a16:creationId xmlns:a16="http://schemas.microsoft.com/office/drawing/2014/main" id="{F89A504F-0FD0-4D09-84DB-5288ABEF38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3003" y="4279301"/>
              <a:ext cx="508657" cy="782549"/>
            </a:xfrm>
            <a:prstGeom prst="rect">
              <a:avLst/>
            </a:prstGeom>
          </p:spPr>
        </p:pic>
      </p:grpSp>
      <p:pic>
        <p:nvPicPr>
          <p:cNvPr id="16" name="Picture 2" descr="Dave Ellis">
            <a:extLst>
              <a:ext uri="{FF2B5EF4-FFF2-40B4-BE49-F238E27FC236}">
                <a16:creationId xmlns:a16="http://schemas.microsoft.com/office/drawing/2014/main" id="{54EB3F8F-8888-4D70-9F96-8AD5CE607D36}"/>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8645"/>
          <a:stretch/>
        </p:blipFill>
        <p:spPr bwMode="auto">
          <a:xfrm>
            <a:off x="6515966" y="1261181"/>
            <a:ext cx="1598468" cy="1655762"/>
          </a:xfrm>
          <a:prstGeom prst="rect">
            <a:avLst/>
          </a:prstGeom>
          <a:solidFill>
            <a:srgbClr val="FFFFFF">
              <a:shade val="85000"/>
            </a:srgbClr>
          </a:solidFill>
          <a:ln w="381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cxnSp>
        <p:nvCxnSpPr>
          <p:cNvPr id="18" name="Straight Connector 17">
            <a:extLst>
              <a:ext uri="{FF2B5EF4-FFF2-40B4-BE49-F238E27FC236}">
                <a16:creationId xmlns:a16="http://schemas.microsoft.com/office/drawing/2014/main" id="{74422AF9-F414-4906-8102-C0744B62EEAB}"/>
              </a:ext>
            </a:extLst>
          </p:cNvPr>
          <p:cNvCxnSpPr>
            <a:cxnSpLocks/>
          </p:cNvCxnSpPr>
          <p:nvPr/>
        </p:nvCxnSpPr>
        <p:spPr>
          <a:xfrm>
            <a:off x="381000" y="3446276"/>
            <a:ext cx="4724400" cy="0"/>
          </a:xfrm>
          <a:prstGeom prst="line">
            <a:avLst/>
          </a:prstGeom>
          <a:ln w="12700">
            <a:solidFill>
              <a:srgbClr val="001848"/>
            </a:solidFill>
          </a:ln>
        </p:spPr>
        <p:style>
          <a:lnRef idx="1">
            <a:schemeClr val="accent1"/>
          </a:lnRef>
          <a:fillRef idx="0">
            <a:schemeClr val="accent1"/>
          </a:fillRef>
          <a:effectRef idx="0">
            <a:schemeClr val="accent1"/>
          </a:effectRef>
          <a:fontRef idx="minor">
            <a:schemeClr val="tx1"/>
          </a:fontRef>
        </p:style>
      </p:cxnSp>
      <p:sp>
        <p:nvSpPr>
          <p:cNvPr id="19" name="object 2">
            <a:extLst>
              <a:ext uri="{FF2B5EF4-FFF2-40B4-BE49-F238E27FC236}">
                <a16:creationId xmlns:a16="http://schemas.microsoft.com/office/drawing/2014/main" id="{02055112-E9CA-4748-A62E-7C46574B14EF}"/>
              </a:ext>
            </a:extLst>
          </p:cNvPr>
          <p:cNvSpPr txBox="1">
            <a:spLocks/>
          </p:cNvSpPr>
          <p:nvPr/>
        </p:nvSpPr>
        <p:spPr>
          <a:xfrm>
            <a:off x="381000" y="1504950"/>
            <a:ext cx="4724400" cy="1736373"/>
          </a:xfrm>
          <a:prstGeom prst="rect">
            <a:avLst/>
          </a:prstGeom>
        </p:spPr>
        <p:txBody>
          <a:bodyPr vert="horz" wrap="square" lIns="0" tIns="12700" rIns="0" bIns="0" rtlCol="0">
            <a:spAutoFit/>
          </a:bodyPr>
          <a:lstStyle>
            <a:lvl1pPr>
              <a:defRPr sz="3300" b="0" i="0">
                <a:solidFill>
                  <a:schemeClr val="tx1"/>
                </a:solidFill>
                <a:latin typeface="Calibri Light"/>
                <a:ea typeface="+mj-ea"/>
                <a:cs typeface="Calibri Light"/>
              </a:defRPr>
            </a:lvl1pPr>
          </a:lstStyle>
          <a:p>
            <a:pPr algn="ctr">
              <a:lnSpc>
                <a:spcPct val="100000"/>
              </a:lnSpc>
            </a:pPr>
            <a:r>
              <a:rPr lang="en-US" sz="1600" dirty="0">
                <a:solidFill>
                  <a:srgbClr val="001848"/>
                </a:solidFill>
                <a:latin typeface="Century Gothic" panose="020B0502020202020204" pitchFamily="34" charset="0"/>
              </a:rPr>
              <a:t>“New Jersey is a leader across the nation in identifying ACEs as a public health crisis in need of attention and intervention. It’s only through awareness that we can begin to heal and build resilience in our communities. I’m thankful for the breadth of partners we have committed to the hard, heart work ahead of us.” </a:t>
            </a:r>
          </a:p>
        </p:txBody>
      </p:sp>
    </p:spTree>
    <p:extLst>
      <p:ext uri="{BB962C8B-B14F-4D97-AF65-F5344CB8AC3E}">
        <p14:creationId xmlns:p14="http://schemas.microsoft.com/office/powerpoint/2010/main" val="1357766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867</TotalTime>
  <Words>1251</Words>
  <Application>Microsoft Macintosh PowerPoint</Application>
  <PresentationFormat>On-screen Show (16:9)</PresentationFormat>
  <Paragraphs>145</Paragraphs>
  <Slides>19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Calibri Light</vt:lpstr>
      <vt:lpstr>Century Gothic</vt:lpstr>
      <vt:lpstr>Times New Roman</vt:lpstr>
      <vt:lpstr>Verdana</vt:lpstr>
      <vt:lpstr>Verdana Pro Light</vt:lpstr>
      <vt:lpstr>Wingdings</vt:lpstr>
      <vt:lpstr>Office Theme</vt:lpstr>
      <vt:lpstr>State Actions to Address ACES</vt:lpstr>
      <vt:lpstr>Emergent NEAR Science Education before the NJ ACES Action Plan</vt:lpstr>
      <vt:lpstr>Community Capacity Development</vt:lpstr>
      <vt:lpstr>5 CORE STRATEGIES</vt:lpstr>
      <vt:lpstr>NEAR Science Education and activity branching/ arborization in process (after the NJ ACEs Action plan was released)</vt:lpstr>
      <vt:lpstr>PowerPoint Presentation</vt:lpstr>
      <vt:lpstr>PowerPoint Presentation</vt:lpstr>
      <vt:lpstr>PowerPoint Presentation</vt:lpstr>
      <vt:lpstr>Dave Ellis, Executive Director  OFFICE OF RESILIENCE NJ Department of Children and Families </vt:lpstr>
      <vt:lpstr>PowerPoint Presentation</vt:lpstr>
      <vt:lpstr>PowerPoint Presentation</vt:lpstr>
      <vt:lpstr>PowerPoint Presentation</vt:lpstr>
      <vt:lpstr>PowerPoint Presentation</vt:lpstr>
      <vt:lpstr>PowerPoint Presentation</vt:lpstr>
      <vt:lpstr>PowerPoint Presentation</vt:lpstr>
      <vt:lpstr>Future Vision: Strengthened &amp; Pruned Pathways, Coordinated Effort </vt:lpstr>
      <vt:lpstr>PowerPoint Presentation</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House Early Childhood Finance &amp; Policy Committee</dc:title>
  <dc:creator>Dave Ellis</dc:creator>
  <cp:lastModifiedBy>Microsoft Office User</cp:lastModifiedBy>
  <cp:revision>87</cp:revision>
  <dcterms:created xsi:type="dcterms:W3CDTF">2021-01-25T16:09:30Z</dcterms:created>
  <dcterms:modified xsi:type="dcterms:W3CDTF">2022-05-17T19:35:04Z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2021-01-19T00:00:00Z</vt:filetime>
  </property>
  <property fmtid="{D5CDD505-2E9C-101B-9397-08002B2CF9AE}" pid="3" name="Creator">
    <vt:lpwstr>Microsoft® PowerPoint® for Microsoft 365</vt:lpwstr>
  </property>
  <property fmtid="{D5CDD505-2E9C-101B-9397-08002B2CF9AE}" pid="4" name="LastSaved">
    <vt:filetime>2021-01-25T00:00:00Z</vt:filetime>
  </property>
</Properties>
</file>