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92" r:id="rId2"/>
    <p:sldId id="256" r:id="rId3"/>
    <p:sldId id="291" r:id="rId4"/>
    <p:sldId id="29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8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3EDEF7-5260-1E45-9E02-C93B5DB3F4A5}" type="datetimeFigureOut">
              <a:rPr lang="en-US" smtClean="0"/>
              <a:t>4/22/22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498D23-D0CD-2F43-99B8-02C64F23D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730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4850" y="1154113"/>
            <a:ext cx="5540375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B44F6F-8C9A-48C7-B20D-F582D41D774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858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12F2C-624C-4F6B-8BD5-7DFC0ADEFD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437A9B-2204-4CAD-A90B-3BECE2B4A1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D8BCC1-8D95-4176-8AFF-98127062C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5C62B-5421-49F1-8662-E8F6007E0572}" type="datetimeFigureOut">
              <a:rPr lang="en-US" smtClean="0"/>
              <a:t>4/22/22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60B41D-1993-4438-B66D-68533B385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EB7B6E-781B-4027-A6DF-68F13C7BA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25F6A-1673-4679-8A83-DAAB237BF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967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E11B5-79A7-4AFA-B2F9-B2E166137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C77455-6B7A-4310-A914-3875713E9F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4399CE-9A3F-4047-8EB2-0F9D95773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5C62B-5421-49F1-8662-E8F6007E0572}" type="datetimeFigureOut">
              <a:rPr lang="en-US" smtClean="0"/>
              <a:t>4/22/22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A6D0A6-B3D4-480D-9A38-CDA6A7704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3D46D1-B244-45D6-BE6E-8460082E7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25F6A-1673-4679-8A83-DAAB237BF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959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D57C649-9108-4ABC-BA44-EBDEB32A03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E2EBA9-82B4-471B-AED3-FF32659DD4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98282C-F002-4A33-9E77-DEEBE348D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5C62B-5421-49F1-8662-E8F6007E0572}" type="datetimeFigureOut">
              <a:rPr lang="en-US" smtClean="0"/>
              <a:t>4/22/22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A4BD5D-27D0-492B-BB6C-DEAA0DDE2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B43D69-0BAD-4B73-9784-EDD36747F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25F6A-1673-4679-8A83-DAAB237BF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1937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2"/>
          </p:nvPr>
        </p:nvSpPr>
        <p:spPr>
          <a:xfrm>
            <a:off x="613835" y="1905000"/>
            <a:ext cx="10981268" cy="41814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8019CB-BD28-4A31-88F7-66139003A167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9575830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75801-8A29-4305-8639-D99E54656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D4CAA6-F866-49A9-9AA3-CAF470ED72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0B4D2A-E855-428A-8FD3-55C0D7068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5C62B-5421-49F1-8662-E8F6007E0572}" type="datetimeFigureOut">
              <a:rPr lang="en-US" smtClean="0"/>
              <a:t>4/22/22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76421A-E73C-4D18-9AB7-4E600A807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12F1A4-B54E-4BC8-B31E-C0176024A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25F6A-1673-4679-8A83-DAAB237BF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091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A241F-8D03-4D69-8874-486569F94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DA4BE7-091B-46BB-B8A1-6F754BBC05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5C7EAA-F2B9-4FDB-9E44-6701322FD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5C62B-5421-49F1-8662-E8F6007E0572}" type="datetimeFigureOut">
              <a:rPr lang="en-US" smtClean="0"/>
              <a:t>4/22/22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F88886-82F3-45EE-AF90-6FE48356E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ED6E5B-10F4-470F-A9BA-9145A20FF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25F6A-1673-4679-8A83-DAAB237BF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259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F61B4C-2170-4C25-8540-77A17AF99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9FA5CB-E49B-4349-A9E9-92FEF0B76C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A8E734-EDDA-41FB-AAF1-AE60707AED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3E103A-380D-42AC-9EDB-46F1B1F6B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5C62B-5421-49F1-8662-E8F6007E0572}" type="datetimeFigureOut">
              <a:rPr lang="en-US" smtClean="0"/>
              <a:t>4/22/22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4AB709-4E1E-4F63-84C9-AC41C1E29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15AB27-5896-4D76-8873-AC1283367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25F6A-1673-4679-8A83-DAAB237BF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147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4306C-C900-44CC-9DA5-55A2E9A31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69E49D-8FEF-41EC-A83B-E0F43E4506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E90CC5-7D52-463C-86AC-D708AD27DB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2B7CFD-CD7A-46B4-A884-403B155B91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938EC7-E9B1-4804-A1B5-D51011ADF5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722BCA-C643-44EB-8976-A20724216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5C62B-5421-49F1-8662-E8F6007E0572}" type="datetimeFigureOut">
              <a:rPr lang="en-US" smtClean="0"/>
              <a:t>4/22/22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215CC9A-90C4-417E-9E16-CBE3221CC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AB6638B-DE78-49CE-96DD-D684F60C7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25F6A-1673-4679-8A83-DAAB237BF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062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C0CA2-CBC6-4F82-AB9A-1F854D166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11D215-4694-4ECA-B963-585DD4F85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5C62B-5421-49F1-8662-E8F6007E0572}" type="datetimeFigureOut">
              <a:rPr lang="en-US" smtClean="0"/>
              <a:t>4/22/22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EC5B6F-E824-4BD1-925B-321F3BA1F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5B6F1F-FA63-42D3-988A-91BB4C307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25F6A-1673-4679-8A83-DAAB237BF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116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6740E3-107B-4DA0-AF3B-B1518BC6F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5C62B-5421-49F1-8662-E8F6007E0572}" type="datetimeFigureOut">
              <a:rPr lang="en-US" smtClean="0"/>
              <a:t>4/22/22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4DE2D7-BD6F-4C10-B677-CD4E7A7D7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1FB311-AA36-44B7-A3B9-608256544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25F6A-1673-4679-8A83-DAAB237BF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780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736CF-DA73-47CA-B310-21CF66908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44D4B9-B2FE-43F0-9B2D-6B419DEBC1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466769-77F2-434C-A116-D80B1A4F12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5DDE6F-D4D2-4108-9846-8CBB56DBB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5C62B-5421-49F1-8662-E8F6007E0572}" type="datetimeFigureOut">
              <a:rPr lang="en-US" smtClean="0"/>
              <a:t>4/22/22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42FA4A-476C-46D0-BA20-A4BF84A52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AB2B11-32A1-4A3E-A15F-6DC113026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25F6A-1673-4679-8A83-DAAB237BF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832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E83A9-4AF8-4A6E-882E-0572ECC29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8A5CEC-2DA3-4F48-8287-642F834450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185B63-CF8A-4BB5-9FFA-CF3BE6F60C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3FD980-34BF-4E6C-A68F-9888C9B97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5C62B-5421-49F1-8662-E8F6007E0572}" type="datetimeFigureOut">
              <a:rPr lang="en-US" smtClean="0"/>
              <a:t>4/22/22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84CA88-06AB-4843-9293-942592EF4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C93C36-0F20-41A4-952C-58F86D9ED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25F6A-1673-4679-8A83-DAAB237BF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39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B6DFAA-9C78-4443-87B5-0997602CE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4A44D6-5F16-400F-870F-66AE535D3F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40658A-C6C8-4B76-B8F0-23F840740B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5C62B-5421-49F1-8662-E8F6007E0572}" type="datetimeFigureOut">
              <a:rPr lang="en-US" smtClean="0"/>
              <a:t>4/22/22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5D1EC8-CE96-4A75-B0D2-83D409B550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CC32B-2AE1-48AD-B8D1-626F89DEAD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C25F6A-1673-4679-8A83-DAAB237BF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016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111B2-E126-57E3-C968-E7DAB3DBC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8897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b="1" dirty="0">
                <a:latin typeface="Gill Sans SemiBold" charset="0"/>
                <a:ea typeface="Gill Sans SemiBold" charset="0"/>
                <a:cs typeface="Gill Sans SemiBold" charset="0"/>
              </a:rPr>
              <a:t>Toxic Stress: </a:t>
            </a:r>
            <a:r>
              <a:rPr lang="en-US" b="1" dirty="0">
                <a:latin typeface="Gill Sans SemiBold" charset="0"/>
                <a:ea typeface="Gill Sans SemiBold" charset="0"/>
                <a:cs typeface="Gill Sans SemiBold" charset="0"/>
              </a:rPr>
              <a:t>Impact of Adverse Childhood Experiences on Mental Health and Chronic Disease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993990-DDE8-4767-2D69-333F747051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60157"/>
            <a:ext cx="10515600" cy="3316805"/>
          </a:xfrm>
        </p:spPr>
        <p:txBody>
          <a:bodyPr/>
          <a:lstStyle/>
          <a:p>
            <a:pPr marL="0" indent="0" algn="ctr">
              <a:buNone/>
            </a:pPr>
            <a:endParaRPr lang="en-US" sz="3200" b="1" dirty="0"/>
          </a:p>
          <a:p>
            <a:pPr marL="0" indent="0" algn="ctr">
              <a:buNone/>
            </a:pPr>
            <a:r>
              <a:rPr lang="en-US" sz="3200" b="1" dirty="0"/>
              <a:t>Connecting ACEs data with </a:t>
            </a:r>
            <a:r>
              <a:rPr lang="en-US" b="1" dirty="0"/>
              <a:t>with chronic diseases and their risk factors.</a:t>
            </a:r>
          </a:p>
          <a:p>
            <a:pPr marL="0" indent="0" algn="ctr">
              <a:buNone/>
            </a:pPr>
            <a:endParaRPr lang="en-US" sz="3200" b="1" dirty="0"/>
          </a:p>
          <a:p>
            <a:pPr marL="0" indent="0" algn="ctr">
              <a:buNone/>
            </a:pPr>
            <a:r>
              <a:rPr lang="en-US" sz="3200" b="1" dirty="0"/>
              <a:t>James Marks, MD, MPH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293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E35E51A-74CD-468A-8C5F-79BC2EF84B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011" y="-241905"/>
            <a:ext cx="1173597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602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57261-864F-5C6A-9D90-4B0DFA6CC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+mn-lt"/>
              </a:rPr>
              <a:t>ACES and State Chronic Disease Directors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E4C4D9-A1E2-950C-BFF6-18E94994232D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96080" y="1841878"/>
            <a:ext cx="10981268" cy="4181475"/>
          </a:xfrm>
        </p:spPr>
        <p:txBody>
          <a:bodyPr/>
          <a:lstStyle/>
          <a:p>
            <a:r>
              <a:rPr lang="en-US" b="1" dirty="0"/>
              <a:t>States have data to connect ACES prevalence with CD and their risk factors.</a:t>
            </a:r>
          </a:p>
          <a:p>
            <a:r>
              <a:rPr lang="en-US" b="1" dirty="0"/>
              <a:t>Information on </a:t>
            </a:r>
            <a:r>
              <a:rPr lang="en-US" b="1"/>
              <a:t>key strategies/partners:</a:t>
            </a:r>
            <a:endParaRPr lang="en-US" b="1" dirty="0"/>
          </a:p>
          <a:p>
            <a:pPr lvl="1"/>
            <a:r>
              <a:rPr lang="en-US" b="1" dirty="0"/>
              <a:t>Communities (home visiting),  </a:t>
            </a:r>
          </a:p>
          <a:p>
            <a:pPr lvl="1"/>
            <a:r>
              <a:rPr lang="en-US" b="1" dirty="0"/>
              <a:t>VA (PTSD, depression)</a:t>
            </a:r>
          </a:p>
          <a:p>
            <a:pPr lvl="1"/>
            <a:r>
              <a:rPr lang="en-US" b="1" dirty="0"/>
              <a:t>Addiction (tobacco, alcohol, opioids)</a:t>
            </a:r>
          </a:p>
          <a:p>
            <a:pPr lvl="1"/>
            <a:r>
              <a:rPr lang="en-US" b="1" dirty="0"/>
              <a:t>Injuries (abuse )</a:t>
            </a:r>
          </a:p>
          <a:p>
            <a:r>
              <a:rPr lang="en-US" b="1" dirty="0"/>
              <a:t>Convening and connecting with partners inside and outside HD</a:t>
            </a:r>
          </a:p>
          <a:p>
            <a:pPr marL="0" indent="0">
              <a:buNone/>
            </a:pPr>
            <a:r>
              <a:rPr lang="en-US" b="1" dirty="0"/>
              <a:t> 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76525178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b="1" dirty="0">
                <a:latin typeface="+mn-lt"/>
              </a:rPr>
              <a:t>Major elements needed to catalyze change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1799545" y="2185989"/>
            <a:ext cx="7378984" cy="79880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rtl="0" eaLnBrk="1" fontAlgn="base" hangingPunct="1">
              <a:spcBef>
                <a:spcPts val="1200"/>
              </a:spcBef>
              <a:spcAft>
                <a:spcPts val="600"/>
              </a:spcAft>
              <a:buClrTx/>
              <a:buSzPct val="115000"/>
              <a:buFont typeface="Arial" pitchFamily="34" charset="0"/>
              <a:buNone/>
              <a:tabLst/>
              <a:defRPr lang="en-US" sz="22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1752" indent="-301752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accent4"/>
              </a:buClr>
              <a:buSzPct val="90000"/>
              <a:buFont typeface="Wingdings" pitchFamily="2" charset="2"/>
              <a:buChar char="n"/>
              <a:tabLst>
                <a:tab pos="301752" algn="l"/>
              </a:tabLst>
              <a:defRPr sz="2000">
                <a:solidFill>
                  <a:schemeClr val="tx1"/>
                </a:solidFill>
                <a:latin typeface="+mn-lt"/>
              </a:defRPr>
            </a:lvl2pPr>
            <a:lvl3pPr marL="571500" indent="-228600" algn="l" rtl="0" eaLnBrk="1" fontAlgn="base" hangingPunct="1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15000"/>
              <a:buFont typeface="Arial" pitchFamily="34" charset="0"/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857250" indent="-228600" algn="l" rtl="0" eaLnBrk="1" fontAlgn="base" hangingPunct="1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15000"/>
              <a:buFont typeface="Arial" pitchFamily="34" charset="0"/>
              <a:buChar char="–"/>
              <a:tabLst/>
              <a:defRPr sz="1400">
                <a:solidFill>
                  <a:schemeClr val="tx1"/>
                </a:solidFill>
                <a:latin typeface="+mn-lt"/>
              </a:defRPr>
            </a:lvl4pPr>
            <a:lvl5pPr marL="1023938" indent="-169863" algn="l" rtl="0" eaLnBrk="1" fontAlgn="base" hangingPunct="1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057400" indent="-228600" algn="l" rtl="0" eaLnBrk="1" fontAlgn="base" hangingPunct="1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Verdana" pitchFamily="34" charset="0"/>
              <a:buChar char="◦"/>
              <a:defRPr sz="1400">
                <a:solidFill>
                  <a:schemeClr val="tx1"/>
                </a:solidFill>
                <a:latin typeface="+mn-lt"/>
              </a:defRPr>
            </a:lvl6pPr>
            <a:lvl7pPr marL="2514600" indent="-228600" algn="l" rtl="0" eaLnBrk="1" fontAlgn="base" hangingPunct="1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Verdana" pitchFamily="34" charset="0"/>
              <a:buChar char="◦"/>
              <a:defRPr sz="1400">
                <a:solidFill>
                  <a:schemeClr val="tx1"/>
                </a:solidFill>
                <a:latin typeface="+mn-lt"/>
              </a:defRPr>
            </a:lvl7pPr>
            <a:lvl8pPr marL="2971800" indent="-228600" algn="l" rtl="0" eaLnBrk="1" fontAlgn="base" hangingPunct="1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Verdana" pitchFamily="34" charset="0"/>
              <a:buChar char="◦"/>
              <a:defRPr sz="1400">
                <a:solidFill>
                  <a:schemeClr val="tx1"/>
                </a:solidFill>
                <a:latin typeface="+mn-lt"/>
              </a:defRPr>
            </a:lvl8pPr>
            <a:lvl9pPr marL="3429000" indent="-228600" algn="l" rtl="0" eaLnBrk="1" fontAlgn="base" hangingPunct="1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Verdana" pitchFamily="34" charset="0"/>
              <a:buChar char="◦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spcBef>
                <a:spcPts val="750"/>
              </a:spcBef>
            </a:pPr>
            <a:r>
              <a:rPr lang="en-US" sz="2100" b="1" kern="0" dirty="0">
                <a:latin typeface="Arial" pitchFamily="34" charset="0"/>
                <a:cs typeface="Arial" pitchFamily="34" charset="0"/>
              </a:rPr>
              <a:t>Leadership and relationships</a:t>
            </a:r>
          </a:p>
          <a:p>
            <a:pPr lvl="1">
              <a:spcBef>
                <a:spcPts val="750"/>
              </a:spcBef>
            </a:pPr>
            <a:r>
              <a:rPr lang="en-US" sz="2100" b="1" kern="0" dirty="0">
                <a:latin typeface="Arial" pitchFamily="34" charset="0"/>
                <a:cs typeface="Arial" pitchFamily="34" charset="0"/>
              </a:rPr>
              <a:t>Big picture strategy</a:t>
            </a:r>
          </a:p>
          <a:p>
            <a:pPr lvl="1">
              <a:spcBef>
                <a:spcPts val="750"/>
              </a:spcBef>
            </a:pPr>
            <a:r>
              <a:rPr lang="en-US" sz="2100" b="1" kern="0" dirty="0">
                <a:latin typeface="Arial" pitchFamily="34" charset="0"/>
                <a:cs typeface="Arial" pitchFamily="34" charset="0"/>
              </a:rPr>
              <a:t>Surprising allies and unusual messengers</a:t>
            </a:r>
          </a:p>
          <a:p>
            <a:pPr lvl="1">
              <a:spcBef>
                <a:spcPts val="750"/>
              </a:spcBef>
            </a:pPr>
            <a:r>
              <a:rPr lang="en-US" sz="2100" b="1" kern="0" dirty="0">
                <a:latin typeface="Arial" pitchFamily="34" charset="0"/>
                <a:cs typeface="Arial" pitchFamily="34" charset="0"/>
              </a:rPr>
              <a:t>Information and examples of best practices</a:t>
            </a:r>
          </a:p>
          <a:p>
            <a:pPr marL="0" lvl="1" indent="0">
              <a:spcBef>
                <a:spcPts val="750"/>
              </a:spcBef>
              <a:buNone/>
            </a:pPr>
            <a:endParaRPr lang="en-US" sz="2100" kern="0" dirty="0">
              <a:latin typeface="Arial" pitchFamily="34" charset="0"/>
              <a:cs typeface="Arial" pitchFamily="34" charset="0"/>
            </a:endParaRPr>
          </a:p>
          <a:p>
            <a:endParaRPr lang="en-US" sz="1650" kern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3001567" y="4182739"/>
            <a:ext cx="6176963" cy="34638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rtl="0" eaLnBrk="1" fontAlgn="base" hangingPunct="1">
              <a:spcBef>
                <a:spcPts val="1200"/>
              </a:spcBef>
              <a:spcAft>
                <a:spcPts val="600"/>
              </a:spcAft>
              <a:buClrTx/>
              <a:buSzPct val="115000"/>
              <a:buFont typeface="Arial" pitchFamily="34" charset="0"/>
              <a:buNone/>
              <a:tabLst/>
              <a:defRPr lang="en-US" sz="22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1752" indent="-301752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accent4"/>
              </a:buClr>
              <a:buSzPct val="90000"/>
              <a:buFont typeface="Wingdings" pitchFamily="2" charset="2"/>
              <a:buChar char="n"/>
              <a:tabLst>
                <a:tab pos="301752" algn="l"/>
              </a:tabLst>
              <a:defRPr sz="2000">
                <a:solidFill>
                  <a:schemeClr val="tx1"/>
                </a:solidFill>
                <a:latin typeface="+mn-lt"/>
              </a:defRPr>
            </a:lvl2pPr>
            <a:lvl3pPr marL="571500" indent="-228600" algn="l" rtl="0" eaLnBrk="1" fontAlgn="base" hangingPunct="1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15000"/>
              <a:buFont typeface="Arial" pitchFamily="34" charset="0"/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857250" indent="-228600" algn="l" rtl="0" eaLnBrk="1" fontAlgn="base" hangingPunct="1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15000"/>
              <a:buFont typeface="Arial" pitchFamily="34" charset="0"/>
              <a:buChar char="–"/>
              <a:tabLst/>
              <a:defRPr sz="1400">
                <a:solidFill>
                  <a:schemeClr val="tx1"/>
                </a:solidFill>
                <a:latin typeface="+mn-lt"/>
              </a:defRPr>
            </a:lvl4pPr>
            <a:lvl5pPr marL="1023938" indent="-169863" algn="l" rtl="0" eaLnBrk="1" fontAlgn="base" hangingPunct="1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057400" indent="-228600" algn="l" rtl="0" eaLnBrk="1" fontAlgn="base" hangingPunct="1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Verdana" pitchFamily="34" charset="0"/>
              <a:buChar char="◦"/>
              <a:defRPr sz="1400">
                <a:solidFill>
                  <a:schemeClr val="tx1"/>
                </a:solidFill>
                <a:latin typeface="+mn-lt"/>
              </a:defRPr>
            </a:lvl6pPr>
            <a:lvl7pPr marL="2514600" indent="-228600" algn="l" rtl="0" eaLnBrk="1" fontAlgn="base" hangingPunct="1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Verdana" pitchFamily="34" charset="0"/>
              <a:buChar char="◦"/>
              <a:defRPr sz="1400">
                <a:solidFill>
                  <a:schemeClr val="tx1"/>
                </a:solidFill>
                <a:latin typeface="+mn-lt"/>
              </a:defRPr>
            </a:lvl7pPr>
            <a:lvl8pPr marL="2971800" indent="-228600" algn="l" rtl="0" eaLnBrk="1" fontAlgn="base" hangingPunct="1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Verdana" pitchFamily="34" charset="0"/>
              <a:buChar char="◦"/>
              <a:defRPr sz="1400">
                <a:solidFill>
                  <a:schemeClr val="tx1"/>
                </a:solidFill>
                <a:latin typeface="+mn-lt"/>
              </a:defRPr>
            </a:lvl8pPr>
            <a:lvl9pPr marL="3429000" indent="-228600" algn="l" rtl="0" eaLnBrk="1" fontAlgn="base" hangingPunct="1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Verdana" pitchFamily="34" charset="0"/>
              <a:buChar char="◦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sz="16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ontent Placeholder 3"/>
          <p:cNvSpPr txBox="1">
            <a:spLocks/>
          </p:cNvSpPr>
          <p:nvPr/>
        </p:nvSpPr>
        <p:spPr>
          <a:xfrm>
            <a:off x="3001567" y="4713000"/>
            <a:ext cx="6176963" cy="34638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rtl="0" eaLnBrk="1" fontAlgn="base" hangingPunct="1">
              <a:spcBef>
                <a:spcPts val="1200"/>
              </a:spcBef>
              <a:spcAft>
                <a:spcPts val="600"/>
              </a:spcAft>
              <a:buClrTx/>
              <a:buSzPct val="115000"/>
              <a:buFont typeface="Arial" pitchFamily="34" charset="0"/>
              <a:buNone/>
              <a:tabLst/>
              <a:defRPr lang="en-US" sz="22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1752" indent="-301752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accent4"/>
              </a:buClr>
              <a:buSzPct val="90000"/>
              <a:buFont typeface="Wingdings" pitchFamily="2" charset="2"/>
              <a:buChar char="n"/>
              <a:tabLst>
                <a:tab pos="301752" algn="l"/>
              </a:tabLst>
              <a:defRPr sz="2000">
                <a:solidFill>
                  <a:schemeClr val="tx1"/>
                </a:solidFill>
                <a:latin typeface="+mn-lt"/>
              </a:defRPr>
            </a:lvl2pPr>
            <a:lvl3pPr marL="571500" indent="-228600" algn="l" rtl="0" eaLnBrk="1" fontAlgn="base" hangingPunct="1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15000"/>
              <a:buFont typeface="Arial" pitchFamily="34" charset="0"/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857250" indent="-228600" algn="l" rtl="0" eaLnBrk="1" fontAlgn="base" hangingPunct="1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15000"/>
              <a:buFont typeface="Arial" pitchFamily="34" charset="0"/>
              <a:buChar char="–"/>
              <a:tabLst/>
              <a:defRPr sz="1400">
                <a:solidFill>
                  <a:schemeClr val="tx1"/>
                </a:solidFill>
                <a:latin typeface="+mn-lt"/>
              </a:defRPr>
            </a:lvl4pPr>
            <a:lvl5pPr marL="1023938" indent="-169863" algn="l" rtl="0" eaLnBrk="1" fontAlgn="base" hangingPunct="1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057400" indent="-228600" algn="l" rtl="0" eaLnBrk="1" fontAlgn="base" hangingPunct="1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Verdana" pitchFamily="34" charset="0"/>
              <a:buChar char="◦"/>
              <a:defRPr sz="1400">
                <a:solidFill>
                  <a:schemeClr val="tx1"/>
                </a:solidFill>
                <a:latin typeface="+mn-lt"/>
              </a:defRPr>
            </a:lvl6pPr>
            <a:lvl7pPr marL="2514600" indent="-228600" algn="l" rtl="0" eaLnBrk="1" fontAlgn="base" hangingPunct="1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Verdana" pitchFamily="34" charset="0"/>
              <a:buChar char="◦"/>
              <a:defRPr sz="1400">
                <a:solidFill>
                  <a:schemeClr val="tx1"/>
                </a:solidFill>
                <a:latin typeface="+mn-lt"/>
              </a:defRPr>
            </a:lvl7pPr>
            <a:lvl8pPr marL="2971800" indent="-228600" algn="l" rtl="0" eaLnBrk="1" fontAlgn="base" hangingPunct="1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Verdana" pitchFamily="34" charset="0"/>
              <a:buChar char="◦"/>
              <a:defRPr sz="1400">
                <a:solidFill>
                  <a:schemeClr val="tx1"/>
                </a:solidFill>
                <a:latin typeface="+mn-lt"/>
              </a:defRPr>
            </a:lvl8pPr>
            <a:lvl9pPr marL="3429000" indent="-228600" algn="l" rtl="0" eaLnBrk="1" fontAlgn="base" hangingPunct="1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Verdana" pitchFamily="34" charset="0"/>
              <a:buChar char="◦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spcBef>
                <a:spcPts val="750"/>
              </a:spcBef>
            </a:pPr>
            <a:endParaRPr lang="en-US" sz="2100" dirty="0">
              <a:latin typeface="Arial" pitchFamily="34" charset="0"/>
              <a:cs typeface="Arial" pitchFamily="34" charset="0"/>
            </a:endParaRPr>
          </a:p>
          <a:p>
            <a:endParaRPr lang="en-US" sz="165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8270748"/>
      </p:ext>
    </p:extLst>
  </p:cSld>
  <p:clrMapOvr>
    <a:masterClrMapping/>
  </p:clrMapOvr>
  <p:transition spd="slow">
    <p:cover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116</Words>
  <Application>Microsoft Macintosh PowerPoint</Application>
  <PresentationFormat>Widescreen</PresentationFormat>
  <Paragraphs>20</Paragraphs>
  <Slides>4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Gill Sans SemiBold</vt:lpstr>
      <vt:lpstr>Wingdings</vt:lpstr>
      <vt:lpstr>Office Theme</vt:lpstr>
      <vt:lpstr>Toxic Stress: Impact of Adverse Childhood Experiences on Mental Health and Chronic Disease</vt:lpstr>
      <vt:lpstr>PowerPoint Presentation</vt:lpstr>
      <vt:lpstr>ACES and State Chronic Disease Directors</vt:lpstr>
      <vt:lpstr>Major elements needed to catalyze change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Rebecca Drewette-Card</dc:creator>
  <cp:lastModifiedBy>Microsoft Office User</cp:lastModifiedBy>
  <cp:revision>8</cp:revision>
  <cp:lastPrinted>2022-04-20T12:21:16Z</cp:lastPrinted>
  <dcterms:created xsi:type="dcterms:W3CDTF">2022-03-18T13:44:17Z</dcterms:created>
  <dcterms:modified xsi:type="dcterms:W3CDTF">2022-04-22T14:38:28Z</dcterms:modified>
</cp:coreProperties>
</file>