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62" r:id="rId4"/>
    <p:sldId id="263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78BE21"/>
    <a:srgbClr val="5D295F"/>
    <a:srgbClr val="0D5257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hughek1\Desktop\1.24.20_Scopes_Grant_Da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hughek1\Desktop\1.24.20_Scopes_Grant_Dat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data2gr\grhomes\HPCD\hughek1\Work\Program\--%20Scopes\--%20Systems%20Change\Clinic%20Feedback%20Template\9.7.21_Update_Scopes_Grant_Dat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2gr\grhomes\HPCD\hughek1\Work\Program\--%20Scopes\--%20Systems%20Change\Clinic%20Feedback%20Template\8.2.21_Scopes_Grant_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2gr\grhomes\HPCD\hughek1\Work\Program\--%20Scopes\--%20Systems%20Change\Clinic%20Feedback%20Template\8.2.21_Scopes_Grant_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ata2gr\grhomes\HPCD\hughek1\Work\Program\--%20Scopes\--%20Systems%20Change\Clinic%20Feedback%20Template\8.2.21_Scopes_Grant_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BRFSS!$G$34</c:f>
              <c:strCache>
                <c:ptCount val="1"/>
                <c:pt idx="0">
                  <c:v>MN</c:v>
                </c:pt>
              </c:strCache>
            </c:strRef>
          </c:tx>
          <c:spPr>
            <a:ln w="28575" cap="rnd">
              <a:solidFill>
                <a:srgbClr val="78BE2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8BE21"/>
              </a:solidFill>
              <a:ln w="9525">
                <a:noFill/>
              </a:ln>
              <a:effectLst/>
            </c:spPr>
          </c:marker>
          <c:dLbls>
            <c:dLbl>
              <c:idx val="3"/>
              <c:layout>
                <c:manualLayout>
                  <c:x val="-5.7325550912634152E-2"/>
                  <c:y val="-6.42101377952755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FA-4693-B60E-8711D44D591C}"/>
                </c:ext>
              </c:extLst>
            </c:dLbl>
            <c:dLbl>
              <c:idx val="5"/>
              <c:layout>
                <c:manualLayout>
                  <c:x val="-5.130870374055236E-2"/>
                  <c:y val="-5.3793471128608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FA-4693-B60E-8711D44D5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BRFSS!$H$33:$K$33</c:f>
              <c:numCache>
                <c:formatCode>General</c:formatCode>
                <c:ptCount val="4"/>
                <c:pt idx="0">
                  <c:v>2012</c:v>
                </c:pt>
                <c:pt idx="1">
                  <c:v>2014</c:v>
                </c:pt>
                <c:pt idx="2">
                  <c:v>2016</c:v>
                </c:pt>
                <c:pt idx="3">
                  <c:v>2018</c:v>
                </c:pt>
              </c:numCache>
            </c:numRef>
          </c:cat>
          <c:val>
            <c:numRef>
              <c:f>BRFSS!$H$34:$K$34</c:f>
              <c:numCache>
                <c:formatCode>0%</c:formatCode>
                <c:ptCount val="4"/>
                <c:pt idx="0">
                  <c:v>0.699418247752707</c:v>
                </c:pt>
                <c:pt idx="1">
                  <c:v>0.71414189075795098</c:v>
                </c:pt>
                <c:pt idx="2">
                  <c:v>0.73497155737324205</c:v>
                </c:pt>
                <c:pt idx="3">
                  <c:v>0.73611093694220797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FA-4693-B60E-8711D44D591C}"/>
            </c:ext>
          </c:extLst>
        </c:ser>
        <c:ser>
          <c:idx val="1"/>
          <c:order val="1"/>
          <c:tx>
            <c:strRef>
              <c:f>BRFSS!$G$35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rgbClr val="00386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3865"/>
              </a:solidFill>
              <a:ln w="9525">
                <a:noFill/>
              </a:ln>
              <a:effectLst/>
            </c:spPr>
          </c:marker>
          <c:dLbls>
            <c:dLbl>
              <c:idx val="1"/>
              <c:layout>
                <c:manualLayout>
                  <c:x val="-5.7325550912634117E-2"/>
                  <c:y val="5.7265693350831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FA-4693-B60E-8711D44D591C}"/>
                </c:ext>
              </c:extLst>
            </c:dLbl>
            <c:dLbl>
              <c:idx val="3"/>
              <c:layout>
                <c:manualLayout>
                  <c:x val="-4.9303088016525012E-2"/>
                  <c:y val="0.105876804461942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FA-4693-B60E-8711D44D59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386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BRFSS!$H$33:$K$33</c:f>
              <c:numCache>
                <c:formatCode>General</c:formatCode>
                <c:ptCount val="4"/>
                <c:pt idx="0">
                  <c:v>2012</c:v>
                </c:pt>
                <c:pt idx="1">
                  <c:v>2014</c:v>
                </c:pt>
                <c:pt idx="2">
                  <c:v>2016</c:v>
                </c:pt>
                <c:pt idx="3">
                  <c:v>2018</c:v>
                </c:pt>
              </c:numCache>
            </c:numRef>
          </c:cat>
          <c:val>
            <c:numRef>
              <c:f>BRFSS!$H$35:$K$35</c:f>
              <c:numCache>
                <c:formatCode>0%</c:formatCode>
                <c:ptCount val="4"/>
                <c:pt idx="0">
                  <c:v>0.64400000000000002</c:v>
                </c:pt>
                <c:pt idx="1">
                  <c:v>0.66100000000000003</c:v>
                </c:pt>
                <c:pt idx="2">
                  <c:v>0.67600000000000005</c:v>
                </c:pt>
                <c:pt idx="3">
                  <c:v>0.69299999999999995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3FA-4693-B60E-8711D44D591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8949568"/>
        <c:axId val="488948912"/>
      </c:lineChart>
      <c:catAx>
        <c:axId val="48894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948912"/>
        <c:crosses val="autoZero"/>
        <c:auto val="1"/>
        <c:lblAlgn val="ctr"/>
        <c:lblOffset val="100"/>
        <c:noMultiLvlLbl val="0"/>
      </c:catAx>
      <c:valAx>
        <c:axId val="488948912"/>
        <c:scaling>
          <c:orientation val="minMax"/>
          <c:max val="0.8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894956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3865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003865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BRFSS!$G$43:$G$47</c:f>
              <c:strCache>
                <c:ptCount val="5"/>
                <c:pt idx="0">
                  <c:v>White</c:v>
                </c:pt>
                <c:pt idx="1">
                  <c:v>AA/Black</c:v>
                </c:pt>
                <c:pt idx="2">
                  <c:v>Hispanic*</c:v>
                </c:pt>
                <c:pt idx="3">
                  <c:v>Asian/PI</c:v>
                </c:pt>
                <c:pt idx="4">
                  <c:v>AI</c:v>
                </c:pt>
              </c:strCache>
            </c:strRef>
          </c:cat>
          <c:val>
            <c:numRef>
              <c:f>BRFSS!$H$43:$H$47</c:f>
              <c:numCache>
                <c:formatCode>0.00%</c:formatCode>
                <c:ptCount val="5"/>
                <c:pt idx="0">
                  <c:v>0.75075360215209097</c:v>
                </c:pt>
                <c:pt idx="1">
                  <c:v>0.65923802429768996</c:v>
                </c:pt>
                <c:pt idx="2">
                  <c:v>0.56356016456612201</c:v>
                </c:pt>
                <c:pt idx="3">
                  <c:v>0.48157340762474798</c:v>
                </c:pt>
                <c:pt idx="4">
                  <c:v>0.52419254462881104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75-42E1-B08B-C4A16343C87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100"/>
        <c:axId val="444564072"/>
        <c:axId val="358210976"/>
      </c:barChart>
      <c:catAx>
        <c:axId val="44456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210976"/>
        <c:crosses val="autoZero"/>
        <c:auto val="1"/>
        <c:lblAlgn val="ctr"/>
        <c:lblOffset val="100"/>
        <c:noMultiLvlLbl val="0"/>
      </c:catAx>
      <c:valAx>
        <c:axId val="358210976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444564072"/>
        <c:crosses val="autoZero"/>
        <c:crossBetween val="between"/>
        <c:majorUnit val="0.3000000000000000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'Cancer Registry'!$P$4</c:f>
              <c:strCache>
                <c:ptCount val="1"/>
                <c:pt idx="0">
                  <c:v>Incidence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8BE2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84-423D-BFD7-8D2409CDC7D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386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E84-423D-BFD7-8D2409CDC7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'Cancer Registry'!$O$5:$O$13</c:f>
              <c:strCache>
                <c:ptCount val="9"/>
                <c:pt idx="0">
                  <c:v>MN</c:v>
                </c:pt>
                <c:pt idx="1">
                  <c:v>AI/AN</c:v>
                </c:pt>
                <c:pt idx="2">
                  <c:v>Asian/PI</c:v>
                </c:pt>
                <c:pt idx="3">
                  <c:v>AA/Black</c:v>
                </c:pt>
                <c:pt idx="4">
                  <c:v>Hispanic*</c:v>
                </c:pt>
                <c:pt idx="5">
                  <c:v>White</c:v>
                </c:pt>
                <c:pt idx="7">
                  <c:v>Male</c:v>
                </c:pt>
                <c:pt idx="8">
                  <c:v>Female</c:v>
                </c:pt>
              </c:strCache>
            </c:strRef>
          </c:cat>
          <c:val>
            <c:numRef>
              <c:f>'Cancer Registry'!$P$5:$P$13</c:f>
              <c:numCache>
                <c:formatCode>0.0</c:formatCode>
                <c:ptCount val="9"/>
                <c:pt idx="0">
                  <c:v>37.6</c:v>
                </c:pt>
                <c:pt idx="1">
                  <c:v>62.7</c:v>
                </c:pt>
                <c:pt idx="2">
                  <c:v>30.4</c:v>
                </c:pt>
                <c:pt idx="3">
                  <c:v>38.200000000000003</c:v>
                </c:pt>
                <c:pt idx="4">
                  <c:v>37</c:v>
                </c:pt>
                <c:pt idx="5">
                  <c:v>37.299999999999997</c:v>
                </c:pt>
                <c:pt idx="7">
                  <c:v>42.2</c:v>
                </c:pt>
                <c:pt idx="8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84-423D-BFD7-8D2409CDC7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6"/>
        <c:overlap val="100"/>
        <c:axId val="444564072"/>
        <c:axId val="358210976"/>
      </c:barChart>
      <c:catAx>
        <c:axId val="444564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210976"/>
        <c:crosses val="autoZero"/>
        <c:auto val="1"/>
        <c:lblAlgn val="ctr"/>
        <c:lblOffset val="100"/>
        <c:noMultiLvlLbl val="0"/>
      </c:catAx>
      <c:valAx>
        <c:axId val="35821097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44456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'CBARs for Graphics'!$A$8</c:f>
              <c:strCache>
                <c:ptCount val="1"/>
                <c:pt idx="0">
                  <c:v>Lake Superior Community Health Center</c:v>
                </c:pt>
              </c:strCache>
            </c:strRef>
          </c:tx>
          <c:spPr>
            <a:ln w="28575" cap="rnd">
              <a:solidFill>
                <a:srgbClr val="00386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386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'CBARs for Graphics'!$B$7:$C$7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'CBARs for Graphics'!$B$8:$C$8</c:f>
              <c:numCache>
                <c:formatCode>0%</c:formatCode>
                <c:ptCount val="2"/>
                <c:pt idx="0">
                  <c:v>0.4824</c:v>
                </c:pt>
                <c:pt idx="1">
                  <c:v>0.54179999999999995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05-4E49-B0EC-D4B3DC2DFF1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23438304"/>
        <c:axId val="1523438720"/>
        <c:extLst>
          <c:ext xmlns:c15="http://schemas.microsoft.com/office/drawing/2012/chart" uri="{02D57815-91ED-43cb-92C2-25804820EDAC}">
            <c15:filteredLine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'CBARs for Graphics'!$A$9</c15:sqref>
                        </c15:formulaRef>
                      </c:ext>
                    </c:extLst>
                    <c:strCache>
                      <c:ptCount val="1"/>
                      <c:pt idx="0">
                        <c:v>Native American Community Clinic</c:v>
                      </c:pt>
                    </c:strCache>
                  </c:strRef>
                </c:tx>
                <c:spPr>
                  <a:ln w="28575" cap="rnd">
                    <a:solidFill>
                      <a:srgbClr val="78BE2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rgbClr val="003865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'CBARs for Graphics'!$B$7:$C$7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2020</c:v>
                      </c:pt>
                      <c:pt idx="1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'CBARs for Graphics'!$B$9:$C$9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0.2298</c:v>
                      </c:pt>
                      <c:pt idx="1">
                        <c:v>0.2727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2B05-4E49-B0EC-D4B3DC2DFF17}"/>
                  </c:ext>
                </c:extLst>
              </c15:ser>
            </c15:filteredLineSeries>
            <c15:filteredLin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'CBARs for Graphics'!$A$10</c15:sqref>
                        </c15:formulaRef>
                      </c:ext>
                    </c:extLst>
                    <c:strCache>
                      <c:ptCount val="1"/>
                      <c:pt idx="0">
                        <c:v>Southside Medical Clinic</c:v>
                      </c:pt>
                    </c:strCache>
                  </c:strRef>
                </c:tx>
                <c:spPr>
                  <a:ln w="28575" cap="rnd">
                    <a:solidFill>
                      <a:srgbClr val="003865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rgbClr val="003865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'CBARs for Graphics'!$B$7:$C$7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2020</c:v>
                      </c:pt>
                      <c:pt idx="1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'CBARs for Graphics'!$B$10:$C$10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0.47060000000000002</c:v>
                      </c:pt>
                      <c:pt idx="1">
                        <c:v>0.60570000000000002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B05-4E49-B0EC-D4B3DC2DFF17}"/>
                  </c:ext>
                </c:extLst>
              </c15:ser>
            </c15:filteredLineSeries>
          </c:ext>
        </c:extLst>
      </c:lineChart>
      <c:catAx>
        <c:axId val="152343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438720"/>
        <c:crosses val="autoZero"/>
        <c:auto val="1"/>
        <c:lblAlgn val="ctr"/>
        <c:lblOffset val="100"/>
        <c:noMultiLvlLbl val="0"/>
      </c:catAx>
      <c:valAx>
        <c:axId val="1523438720"/>
        <c:scaling>
          <c:orientation val="minMax"/>
          <c:max val="0.60000000000000009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43830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'CBARs for Graphics'!$A$8</c:f>
              <c:strCache>
                <c:ptCount val="1"/>
                <c:pt idx="0">
                  <c:v>Lake Superior Community Health Center</c:v>
                </c:pt>
              </c:strCache>
            </c:strRef>
          </c:tx>
          <c:spPr>
            <a:ln w="28575" cap="rnd">
              <a:solidFill>
                <a:srgbClr val="00386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386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'CBARs for Graphics'!$B$7:$C$7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'CBARs for Graphics'!$B$8:$C$8</c:f>
              <c:numCache>
                <c:formatCode>0%</c:formatCode>
                <c:ptCount val="2"/>
                <c:pt idx="0">
                  <c:v>0.4824</c:v>
                </c:pt>
                <c:pt idx="1">
                  <c:v>0.54179999999999995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48-4528-AEAE-5A014B2E346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23438304"/>
        <c:axId val="1523438720"/>
        <c:extLst>
          <c:ext xmlns:c15="http://schemas.microsoft.com/office/drawing/2012/chart" uri="{02D57815-91ED-43cb-92C2-25804820EDAC}">
            <c15:filteredLine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'CBARs for Graphics'!$A$9</c15:sqref>
                        </c15:formulaRef>
                      </c:ext>
                    </c:extLst>
                    <c:strCache>
                      <c:ptCount val="1"/>
                      <c:pt idx="0">
                        <c:v>Native American Community Clinic</c:v>
                      </c:pt>
                    </c:strCache>
                  </c:strRef>
                </c:tx>
                <c:spPr>
                  <a:ln w="28575" cap="rnd">
                    <a:solidFill>
                      <a:srgbClr val="78BE2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rgbClr val="003865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'CBARs for Graphics'!$B$7:$C$7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2020</c:v>
                      </c:pt>
                      <c:pt idx="1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'CBARs for Graphics'!$B$9:$C$9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0.2298</c:v>
                      </c:pt>
                      <c:pt idx="1">
                        <c:v>0.2727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B148-4528-AEAE-5A014B2E3462}"/>
                  </c:ext>
                </c:extLst>
              </c15:ser>
            </c15:filteredLineSeries>
            <c15:filteredLin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'CBARs for Graphics'!$A$10</c15:sqref>
                        </c15:formulaRef>
                      </c:ext>
                    </c:extLst>
                    <c:strCache>
                      <c:ptCount val="1"/>
                      <c:pt idx="0">
                        <c:v>Southside Medical Clinic</c:v>
                      </c:pt>
                    </c:strCache>
                  </c:strRef>
                </c:tx>
                <c:spPr>
                  <a:ln w="28575" cap="rnd">
                    <a:solidFill>
                      <a:srgbClr val="003865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rgbClr val="003865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'CBARs for Graphics'!$B$7:$C$7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2020</c:v>
                      </c:pt>
                      <c:pt idx="1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'CBARs for Graphics'!$B$10:$C$10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0.47060000000000002</c:v>
                      </c:pt>
                      <c:pt idx="1">
                        <c:v>0.60570000000000002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148-4528-AEAE-5A014B2E3462}"/>
                  </c:ext>
                </c:extLst>
              </c15:ser>
            </c15:filteredLineSeries>
          </c:ext>
        </c:extLst>
      </c:lineChart>
      <c:catAx>
        <c:axId val="152343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438720"/>
        <c:crosses val="autoZero"/>
        <c:auto val="1"/>
        <c:lblAlgn val="ctr"/>
        <c:lblOffset val="100"/>
        <c:noMultiLvlLbl val="0"/>
      </c:catAx>
      <c:valAx>
        <c:axId val="1523438720"/>
        <c:scaling>
          <c:orientation val="minMax"/>
          <c:max val="0.60000000000000009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43830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'CBARs for Graphics'!$A$8</c:f>
              <c:strCache>
                <c:ptCount val="1"/>
                <c:pt idx="0">
                  <c:v>Lake Superior Community Health Center</c:v>
                </c:pt>
              </c:strCache>
            </c:strRef>
          </c:tx>
          <c:spPr>
            <a:ln w="28575" cap="rnd">
              <a:solidFill>
                <a:srgbClr val="00386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386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'CBARs for Graphics'!$B$7:$C$7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'CBARs for Graphics'!$B$8:$C$8</c:f>
              <c:numCache>
                <c:formatCode>0%</c:formatCode>
                <c:ptCount val="2"/>
                <c:pt idx="0">
                  <c:v>0.4824</c:v>
                </c:pt>
                <c:pt idx="1">
                  <c:v>0.54179999999999995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82-4A55-9D10-F340573BAE8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23438304"/>
        <c:axId val="1523438720"/>
        <c:extLst>
          <c:ext xmlns:c15="http://schemas.microsoft.com/office/drawing/2012/chart" uri="{02D57815-91ED-43cb-92C2-25804820EDAC}">
            <c15:filteredLine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'CBARs for Graphics'!$A$9</c15:sqref>
                        </c15:formulaRef>
                      </c:ext>
                    </c:extLst>
                    <c:strCache>
                      <c:ptCount val="1"/>
                      <c:pt idx="0">
                        <c:v>Native American Community Clinic</c:v>
                      </c:pt>
                    </c:strCache>
                  </c:strRef>
                </c:tx>
                <c:spPr>
                  <a:ln w="28575" cap="rnd">
                    <a:solidFill>
                      <a:srgbClr val="78BE2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rgbClr val="003865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'CBARs for Graphics'!$B$7:$C$7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2020</c:v>
                      </c:pt>
                      <c:pt idx="1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'CBARs for Graphics'!$B$9:$C$9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0.2298</c:v>
                      </c:pt>
                      <c:pt idx="1">
                        <c:v>0.2727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B882-4A55-9D10-F340573BAE86}"/>
                  </c:ext>
                </c:extLst>
              </c15:ser>
            </c15:filteredLineSeries>
            <c15:filteredLin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'CBARs for Graphics'!$A$10</c15:sqref>
                        </c15:formulaRef>
                      </c:ext>
                    </c:extLst>
                    <c:strCache>
                      <c:ptCount val="1"/>
                      <c:pt idx="0">
                        <c:v>Southside Medical Clinic</c:v>
                      </c:pt>
                    </c:strCache>
                  </c:strRef>
                </c:tx>
                <c:spPr>
                  <a:ln w="28575" cap="rnd">
                    <a:solidFill>
                      <a:srgbClr val="003865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0" i="0" u="none" strike="noStrike" kern="1200" baseline="0">
                          <a:solidFill>
                            <a:srgbClr val="003865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'CBARs for Graphics'!$B$7:$C$7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2020</c:v>
                      </c:pt>
                      <c:pt idx="1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'CBARs for Graphics'!$B$10:$C$10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0.47060000000000002</c:v>
                      </c:pt>
                      <c:pt idx="1">
                        <c:v>0.60570000000000002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882-4A55-9D10-F340573BAE86}"/>
                  </c:ext>
                </c:extLst>
              </c15:ser>
            </c15:filteredLineSeries>
          </c:ext>
        </c:extLst>
      </c:lineChart>
      <c:catAx>
        <c:axId val="152343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438720"/>
        <c:crosses val="autoZero"/>
        <c:auto val="1"/>
        <c:lblAlgn val="ctr"/>
        <c:lblOffset val="100"/>
        <c:noMultiLvlLbl val="0"/>
      </c:catAx>
      <c:valAx>
        <c:axId val="1523438720"/>
        <c:scaling>
          <c:orientation val="minMax"/>
          <c:max val="0.60000000000000009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43830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7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1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4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8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1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8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9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07142" y="1994909"/>
            <a:ext cx="3514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3865"/>
                </a:solidFill>
                <a:latin typeface="+mj-lt"/>
              </a:rPr>
              <a:t>MN and US CRC Screening Rates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1491" y="3983090"/>
            <a:ext cx="3514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3865"/>
                </a:solidFill>
                <a:latin typeface="+mj-lt"/>
              </a:rPr>
              <a:t>MN CRC Screening Rates 2018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4569" y="9560856"/>
            <a:ext cx="768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3865"/>
                </a:solidFill>
                <a:latin typeface="+mj-lt"/>
              </a:rPr>
              <a:t>Cancer incidence and mortality data: MCRS 2014 – 2018   </a:t>
            </a:r>
            <a:r>
              <a:rPr lang="en-US" sz="900" b="0" i="0" dirty="0">
                <a:solidFill>
                  <a:srgbClr val="003865"/>
                </a:solidFill>
                <a:effectLst/>
                <a:latin typeface="Roboto" panose="02000000000000000000" pitchFamily="2" charset="0"/>
              </a:rPr>
              <a:t>• </a:t>
            </a:r>
            <a:r>
              <a:rPr lang="en-US" sz="900" b="0" i="0" dirty="0">
                <a:solidFill>
                  <a:srgbClr val="003865"/>
                </a:solidFill>
                <a:effectLst/>
                <a:latin typeface="+mj-lt"/>
              </a:rPr>
              <a:t>  </a:t>
            </a:r>
            <a:r>
              <a:rPr lang="en-US" sz="900" dirty="0">
                <a:solidFill>
                  <a:srgbClr val="003865"/>
                </a:solidFill>
                <a:latin typeface="+mj-lt"/>
              </a:rPr>
              <a:t>CRC screening data: BRFSS 2012 – 2018</a:t>
            </a:r>
          </a:p>
          <a:p>
            <a:r>
              <a:rPr lang="en-US" sz="900" dirty="0">
                <a:solidFill>
                  <a:srgbClr val="003865"/>
                </a:solidFill>
                <a:latin typeface="+mj-lt"/>
              </a:rPr>
              <a:t>Hispanic overlaps other categories and includes all races</a:t>
            </a:r>
          </a:p>
        </p:txBody>
      </p:sp>
      <p:sp>
        <p:nvSpPr>
          <p:cNvPr id="33" name="Rounded Rectangle 20">
            <a:extLst>
              <a:ext uri="{FF2B5EF4-FFF2-40B4-BE49-F238E27FC236}">
                <a16:creationId xmlns:a16="http://schemas.microsoft.com/office/drawing/2014/main" id="{61FD3A97-5BA4-4256-BFCF-6395783D5C4E}"/>
              </a:ext>
            </a:extLst>
          </p:cNvPr>
          <p:cNvSpPr/>
          <p:nvPr/>
        </p:nvSpPr>
        <p:spPr>
          <a:xfrm>
            <a:off x="613813" y="321607"/>
            <a:ext cx="6544774" cy="1469376"/>
          </a:xfrm>
          <a:prstGeom prst="roundRect">
            <a:avLst>
              <a:gd name="adj" fmla="val 37095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nip Diagonal Corner Rectangle 21">
            <a:extLst>
              <a:ext uri="{FF2B5EF4-FFF2-40B4-BE49-F238E27FC236}">
                <a16:creationId xmlns:a16="http://schemas.microsoft.com/office/drawing/2014/main" id="{5D09DA14-4593-4B46-8E92-F5D1EC9500BE}"/>
              </a:ext>
            </a:extLst>
          </p:cNvPr>
          <p:cNvSpPr/>
          <p:nvPr/>
        </p:nvSpPr>
        <p:spPr>
          <a:xfrm>
            <a:off x="613813" y="321608"/>
            <a:ext cx="6544774" cy="1469375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5862BC-63F3-41C9-A8A1-FD0E9C8A3B66}"/>
              </a:ext>
            </a:extLst>
          </p:cNvPr>
          <p:cNvSpPr txBox="1"/>
          <p:nvPr/>
        </p:nvSpPr>
        <p:spPr>
          <a:xfrm>
            <a:off x="997433" y="447653"/>
            <a:ext cx="46763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Sage Systems Change Program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MN Colorectal Cancer (CRC)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August 2021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4E21DA7-3DD7-4810-B149-7BC4B8348A34}"/>
              </a:ext>
            </a:extLst>
          </p:cNvPr>
          <p:cNvSpPr/>
          <p:nvPr/>
        </p:nvSpPr>
        <p:spPr>
          <a:xfrm>
            <a:off x="5731575" y="497629"/>
            <a:ext cx="1116064" cy="111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304" y="763823"/>
            <a:ext cx="864606" cy="594642"/>
          </a:xfrm>
          <a:prstGeom prst="rect">
            <a:avLst/>
          </a:prstGeom>
        </p:spPr>
      </p:pic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ACC41B75-76A5-405B-A51B-4CB3FCBC7F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187373"/>
              </p:ext>
            </p:extLst>
          </p:nvPr>
        </p:nvGraphicFramePr>
        <p:xfrm>
          <a:off x="3856265" y="2271421"/>
          <a:ext cx="3216528" cy="1753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0D2BBD5-705A-421C-AFA3-ABD49BA89F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757373"/>
              </p:ext>
            </p:extLst>
          </p:nvPr>
        </p:nvGraphicFramePr>
        <p:xfrm>
          <a:off x="544569" y="4040404"/>
          <a:ext cx="3330481" cy="1859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9F29E65B-A527-40C0-B328-307838928D5B}"/>
              </a:ext>
            </a:extLst>
          </p:cNvPr>
          <p:cNvSpPr txBox="1"/>
          <p:nvPr/>
        </p:nvSpPr>
        <p:spPr>
          <a:xfrm>
            <a:off x="613813" y="2150216"/>
            <a:ext cx="3093329" cy="1375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spc="-80" dirty="0">
                <a:solidFill>
                  <a:srgbClr val="003865"/>
                </a:solidFill>
              </a:rPr>
              <a:t>The National Colorectal Cancer Roundtable has set a goal of 80% CRC screening rate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276079-BA38-4967-A994-D9E3DE76679A}"/>
              </a:ext>
            </a:extLst>
          </p:cNvPr>
          <p:cNvSpPr txBox="1"/>
          <p:nvPr/>
        </p:nvSpPr>
        <p:spPr>
          <a:xfrm>
            <a:off x="3965400" y="4542934"/>
            <a:ext cx="3193187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spc="-80" dirty="0">
                <a:solidFill>
                  <a:srgbClr val="003865"/>
                </a:solidFill>
              </a:rPr>
              <a:t>There are disparities in CRC screening rates</a:t>
            </a:r>
          </a:p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354F12-135F-4F57-A3D3-6B1CF5682225}"/>
              </a:ext>
            </a:extLst>
          </p:cNvPr>
          <p:cNvSpPr txBox="1"/>
          <p:nvPr/>
        </p:nvSpPr>
        <p:spPr>
          <a:xfrm>
            <a:off x="3152353" y="6295366"/>
            <a:ext cx="4301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3865"/>
                </a:solidFill>
                <a:latin typeface="+mj-lt"/>
              </a:rPr>
              <a:t>MN CRC Incidence per 100,000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9123BCC-837F-46AD-B526-4C186C6D85AF}"/>
              </a:ext>
            </a:extLst>
          </p:cNvPr>
          <p:cNvSpPr txBox="1"/>
          <p:nvPr/>
        </p:nvSpPr>
        <p:spPr>
          <a:xfrm>
            <a:off x="613813" y="6609237"/>
            <a:ext cx="2229119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spc="-80" dirty="0">
                <a:solidFill>
                  <a:srgbClr val="003865"/>
                </a:solidFill>
              </a:rPr>
              <a:t>There are disparities in CRC incidence</a:t>
            </a:r>
          </a:p>
          <a:p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D3165D-34EB-488C-A130-E58C4BFC82FA}"/>
              </a:ext>
            </a:extLst>
          </p:cNvPr>
          <p:cNvSpPr txBox="1"/>
          <p:nvPr/>
        </p:nvSpPr>
        <p:spPr>
          <a:xfrm>
            <a:off x="613813" y="8531641"/>
            <a:ext cx="2229119" cy="68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8000" b="1" spc="-80" dirty="0">
                <a:solidFill>
                  <a:srgbClr val="78BE21"/>
                </a:solidFill>
              </a:rPr>
              <a:t>10</a:t>
            </a:r>
          </a:p>
          <a:p>
            <a:endParaRPr lang="en-US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8D72D7-E571-4DFF-84B6-BCF1CDD7036F}"/>
              </a:ext>
            </a:extLst>
          </p:cNvPr>
          <p:cNvSpPr txBox="1"/>
          <p:nvPr/>
        </p:nvSpPr>
        <p:spPr>
          <a:xfrm>
            <a:off x="586906" y="8876607"/>
            <a:ext cx="2670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865"/>
                </a:solidFill>
                <a:latin typeface="+mj-lt"/>
              </a:rPr>
              <a:t>MN colorectal cancer mortality</a:t>
            </a:r>
          </a:p>
          <a:p>
            <a:r>
              <a:rPr lang="en-US" sz="1400" dirty="0">
                <a:solidFill>
                  <a:srgbClr val="003865"/>
                </a:solidFill>
                <a:latin typeface="+mj-lt"/>
              </a:rPr>
              <a:t>per 100,000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B263FD-079D-433B-B06F-3127626A76C0}"/>
              </a:ext>
            </a:extLst>
          </p:cNvPr>
          <p:cNvSpPr txBox="1"/>
          <p:nvPr/>
        </p:nvSpPr>
        <p:spPr>
          <a:xfrm>
            <a:off x="3084739" y="8279613"/>
            <a:ext cx="4436772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spc="-80" dirty="0">
                <a:solidFill>
                  <a:srgbClr val="003865"/>
                </a:solidFill>
              </a:rPr>
              <a:t>American Indians are more than 2x more likely to die from CRC than non-Hispanic whites (AI rate: 26).</a:t>
            </a:r>
          </a:p>
          <a:p>
            <a:endParaRPr lang="en-US" dirty="0"/>
          </a:p>
        </p:txBody>
      </p:sp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773357"/>
              </p:ext>
            </p:extLst>
          </p:nvPr>
        </p:nvGraphicFramePr>
        <p:xfrm>
          <a:off x="2971800" y="6404829"/>
          <a:ext cx="4482098" cy="1555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8688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0">
            <a:extLst>
              <a:ext uri="{FF2B5EF4-FFF2-40B4-BE49-F238E27FC236}">
                <a16:creationId xmlns:a16="http://schemas.microsoft.com/office/drawing/2014/main" id="{FC173135-2DB3-4658-A50D-FFB61F90EB2E}"/>
              </a:ext>
            </a:extLst>
          </p:cNvPr>
          <p:cNvSpPr/>
          <p:nvPr/>
        </p:nvSpPr>
        <p:spPr>
          <a:xfrm>
            <a:off x="613813" y="321607"/>
            <a:ext cx="6544774" cy="1469376"/>
          </a:xfrm>
          <a:prstGeom prst="roundRect">
            <a:avLst>
              <a:gd name="adj" fmla="val 37095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Diagonal Corner Rectangle 21">
            <a:extLst>
              <a:ext uri="{FF2B5EF4-FFF2-40B4-BE49-F238E27FC236}">
                <a16:creationId xmlns:a16="http://schemas.microsoft.com/office/drawing/2014/main" id="{1823396D-C165-426F-8573-1A24D016CEFA}"/>
              </a:ext>
            </a:extLst>
          </p:cNvPr>
          <p:cNvSpPr/>
          <p:nvPr/>
        </p:nvSpPr>
        <p:spPr>
          <a:xfrm>
            <a:off x="613813" y="321608"/>
            <a:ext cx="6544774" cy="1469375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B64EE2-A9BC-492B-981B-C8A1FB9F1B35}"/>
              </a:ext>
            </a:extLst>
          </p:cNvPr>
          <p:cNvSpPr txBox="1"/>
          <p:nvPr/>
        </p:nvSpPr>
        <p:spPr>
          <a:xfrm>
            <a:off x="997432" y="447653"/>
            <a:ext cx="47939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Lake Superior Community Health Center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Colorectal Cancer - Year 1 Systems Change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4166589-7F9F-4307-8DF9-8C39AA6C7A12}"/>
              </a:ext>
            </a:extLst>
          </p:cNvPr>
          <p:cNvSpPr/>
          <p:nvPr/>
        </p:nvSpPr>
        <p:spPr>
          <a:xfrm>
            <a:off x="5731575" y="497629"/>
            <a:ext cx="1116064" cy="111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B30A9B-8ACE-41EB-BF1C-48EDE5F15AE6}"/>
              </a:ext>
            </a:extLst>
          </p:cNvPr>
          <p:cNvSpPr txBox="1"/>
          <p:nvPr/>
        </p:nvSpPr>
        <p:spPr>
          <a:xfrm>
            <a:off x="711687" y="7031374"/>
            <a:ext cx="3265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3865"/>
                </a:solidFill>
              </a:rPr>
              <a:t>CRC Screening Rates 50 - 74</a:t>
            </a:r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91073900-EC84-4D56-929E-12AE092BE8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942245"/>
              </p:ext>
            </p:extLst>
          </p:nvPr>
        </p:nvGraphicFramePr>
        <p:xfrm>
          <a:off x="613813" y="7568222"/>
          <a:ext cx="3132687" cy="1828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Picture 13" descr="A close-up of a tree&#10;&#10;Description automatically generated with medium confidence">
            <a:extLst>
              <a:ext uri="{FF2B5EF4-FFF2-40B4-BE49-F238E27FC236}">
                <a16:creationId xmlns:a16="http://schemas.microsoft.com/office/drawing/2014/main" id="{D09F49C6-EE9A-4B3A-8CE3-CAF7F300D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129" y="644382"/>
            <a:ext cx="646955" cy="822557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D9EADB4-0D6C-4AE4-A194-AA1275284467}"/>
              </a:ext>
            </a:extLst>
          </p:cNvPr>
          <p:cNvSpPr txBox="1"/>
          <p:nvPr/>
        </p:nvSpPr>
        <p:spPr>
          <a:xfrm>
            <a:off x="4224171" y="7845167"/>
            <a:ext cx="2229119" cy="597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6000" b="1" spc="-80" dirty="0">
                <a:solidFill>
                  <a:srgbClr val="78BE21"/>
                </a:solidFill>
              </a:rPr>
              <a:t>48%</a:t>
            </a:r>
          </a:p>
          <a:p>
            <a:endParaRPr lang="en-US" sz="12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54AF56-5140-462D-9863-5CE175741DD4}"/>
              </a:ext>
            </a:extLst>
          </p:cNvPr>
          <p:cNvSpPr txBox="1"/>
          <p:nvPr/>
        </p:nvSpPr>
        <p:spPr>
          <a:xfrm>
            <a:off x="5731575" y="7620746"/>
            <a:ext cx="165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865"/>
                </a:solidFill>
                <a:latin typeface="+mj-lt"/>
              </a:rPr>
              <a:t>Stool-based test return rate 2021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11BE05-659A-4528-859E-57B6EC4103C9}"/>
              </a:ext>
            </a:extLst>
          </p:cNvPr>
          <p:cNvSpPr txBox="1"/>
          <p:nvPr/>
        </p:nvSpPr>
        <p:spPr>
          <a:xfrm>
            <a:off x="711687" y="2466764"/>
            <a:ext cx="2229119" cy="68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8000" b="1" spc="-80" dirty="0">
                <a:solidFill>
                  <a:srgbClr val="78BE21"/>
                </a:solidFill>
              </a:rPr>
              <a:t>3 </a:t>
            </a:r>
          </a:p>
          <a:p>
            <a:endParaRPr lang="en-US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7FBA8C4-6D92-4424-90FB-FA586473F3A3}"/>
              </a:ext>
            </a:extLst>
          </p:cNvPr>
          <p:cNvSpPr txBox="1"/>
          <p:nvPr/>
        </p:nvSpPr>
        <p:spPr>
          <a:xfrm>
            <a:off x="853568" y="3300289"/>
            <a:ext cx="6001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865"/>
                </a:solidFill>
                <a:latin typeface="+mj-lt"/>
              </a:rPr>
              <a:t>Year 1 Notable Outcomes: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+mj-lt"/>
              </a:rPr>
              <a:t>Renewed partnership during COVID-19 pandemic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+mj-lt"/>
              </a:rPr>
              <a:t>Partnered in systems change for </a:t>
            </a:r>
            <a:r>
              <a:rPr lang="en-US" b="1" dirty="0">
                <a:solidFill>
                  <a:srgbClr val="003865"/>
                </a:solidFill>
                <a:latin typeface="+mj-lt"/>
              </a:rPr>
              <a:t>6 years</a:t>
            </a:r>
            <a:r>
              <a:rPr lang="en-US" dirty="0">
                <a:solidFill>
                  <a:srgbClr val="003865"/>
                </a:solidFill>
                <a:latin typeface="+mj-lt"/>
              </a:rPr>
              <a:t> and </a:t>
            </a:r>
            <a:r>
              <a:rPr lang="en-US" b="1" dirty="0">
                <a:solidFill>
                  <a:srgbClr val="003865"/>
                </a:solidFill>
                <a:latin typeface="+mj-lt"/>
              </a:rPr>
              <a:t>14% increase </a:t>
            </a:r>
            <a:r>
              <a:rPr lang="en-US" dirty="0">
                <a:solidFill>
                  <a:srgbClr val="003865"/>
                </a:solidFill>
                <a:latin typeface="+mj-lt"/>
              </a:rPr>
              <a:t>in CRC screening (2016 – 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+mj-lt"/>
              </a:rPr>
              <a:t>Previous experience and success implementing all EBIs to bring to future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+mj-lt"/>
              </a:rPr>
              <a:t>Is planning many EHR upgrades, and has dedicated QI and EHR staff to support process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D69D9B-E787-446D-B091-F35449751680}"/>
              </a:ext>
            </a:extLst>
          </p:cNvPr>
          <p:cNvSpPr/>
          <p:nvPr/>
        </p:nvSpPr>
        <p:spPr>
          <a:xfrm>
            <a:off x="621198" y="3120549"/>
            <a:ext cx="6544774" cy="2711898"/>
          </a:xfrm>
          <a:prstGeom prst="rect">
            <a:avLst/>
          </a:prstGeom>
          <a:noFill/>
          <a:ln w="38100">
            <a:solidFill>
              <a:srgbClr val="0038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3A14D55-6DA0-4342-8D94-17E37ADD644B}"/>
              </a:ext>
            </a:extLst>
          </p:cNvPr>
          <p:cNvSpPr txBox="1"/>
          <p:nvPr/>
        </p:nvSpPr>
        <p:spPr>
          <a:xfrm>
            <a:off x="1448287" y="1993968"/>
            <a:ext cx="571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865"/>
                </a:solidFill>
                <a:latin typeface="+mj-lt"/>
              </a:rPr>
              <a:t>Evidenced Based Interventions selected</a:t>
            </a:r>
            <a:r>
              <a:rPr lang="en-US" sz="1400" dirty="0">
                <a:solidFill>
                  <a:srgbClr val="003865"/>
                </a:solidFill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865"/>
                </a:solidFill>
                <a:latin typeface="+mj-lt"/>
              </a:rPr>
              <a:t>Provider Reminders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865"/>
                </a:solidFill>
                <a:latin typeface="+mj-lt"/>
              </a:rPr>
              <a:t>Reduction of Structural Barriers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865"/>
                </a:solidFill>
                <a:latin typeface="+mj-lt"/>
              </a:rPr>
              <a:t>Patient Reminders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F1B269-5061-49FC-B6BA-7C9EC07326F8}"/>
              </a:ext>
            </a:extLst>
          </p:cNvPr>
          <p:cNvSpPr/>
          <p:nvPr/>
        </p:nvSpPr>
        <p:spPr>
          <a:xfrm>
            <a:off x="621198" y="6063347"/>
            <a:ext cx="6544774" cy="646331"/>
          </a:xfrm>
          <a:prstGeom prst="rect">
            <a:avLst/>
          </a:prstGeom>
          <a:solidFill>
            <a:srgbClr val="003865"/>
          </a:solidFill>
          <a:ln w="38100">
            <a:solidFill>
              <a:srgbClr val="0038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180FDD-4D34-403B-8BAA-C9DA6CCACB23}"/>
              </a:ext>
            </a:extLst>
          </p:cNvPr>
          <p:cNvSpPr txBox="1"/>
          <p:nvPr/>
        </p:nvSpPr>
        <p:spPr>
          <a:xfrm>
            <a:off x="1132596" y="6190158"/>
            <a:ext cx="5575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GOAL: 5% CRC annual screening increase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3AC422-48EE-4500-ABEA-28F2198164C3}"/>
              </a:ext>
            </a:extLst>
          </p:cNvPr>
          <p:cNvSpPr txBox="1"/>
          <p:nvPr/>
        </p:nvSpPr>
        <p:spPr>
          <a:xfrm>
            <a:off x="4224171" y="8908293"/>
            <a:ext cx="2229119" cy="597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6000" b="1" spc="-80" dirty="0">
                <a:solidFill>
                  <a:srgbClr val="78BE21"/>
                </a:solidFill>
              </a:rPr>
              <a:t>44%</a:t>
            </a:r>
          </a:p>
          <a:p>
            <a:endParaRPr lang="en-US" sz="12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6E2F7D5-7245-4CD9-90EA-6BE21419D7F4}"/>
              </a:ext>
            </a:extLst>
          </p:cNvPr>
          <p:cNvSpPr txBox="1"/>
          <p:nvPr/>
        </p:nvSpPr>
        <p:spPr>
          <a:xfrm>
            <a:off x="5731576" y="8667187"/>
            <a:ext cx="1656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865"/>
                </a:solidFill>
                <a:latin typeface="+mj-lt"/>
              </a:rPr>
              <a:t>Colonoscopy completion rate 2021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A466E2F-AA22-408E-9876-A84F932868D9}"/>
              </a:ext>
            </a:extLst>
          </p:cNvPr>
          <p:cNvSpPr/>
          <p:nvPr/>
        </p:nvSpPr>
        <p:spPr>
          <a:xfrm>
            <a:off x="613813" y="6063347"/>
            <a:ext cx="6552159" cy="3673445"/>
          </a:xfrm>
          <a:prstGeom prst="rect">
            <a:avLst/>
          </a:prstGeom>
          <a:noFill/>
          <a:ln w="38100">
            <a:solidFill>
              <a:srgbClr val="78BE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0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0">
            <a:extLst>
              <a:ext uri="{FF2B5EF4-FFF2-40B4-BE49-F238E27FC236}">
                <a16:creationId xmlns:a16="http://schemas.microsoft.com/office/drawing/2014/main" id="{FC173135-2DB3-4658-A50D-FFB61F90EB2E}"/>
              </a:ext>
            </a:extLst>
          </p:cNvPr>
          <p:cNvSpPr/>
          <p:nvPr/>
        </p:nvSpPr>
        <p:spPr>
          <a:xfrm>
            <a:off x="613813" y="321607"/>
            <a:ext cx="6544774" cy="1469376"/>
          </a:xfrm>
          <a:prstGeom prst="roundRect">
            <a:avLst>
              <a:gd name="adj" fmla="val 37095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Diagonal Corner Rectangle 21">
            <a:extLst>
              <a:ext uri="{FF2B5EF4-FFF2-40B4-BE49-F238E27FC236}">
                <a16:creationId xmlns:a16="http://schemas.microsoft.com/office/drawing/2014/main" id="{1823396D-C165-426F-8573-1A24D016CEFA}"/>
              </a:ext>
            </a:extLst>
          </p:cNvPr>
          <p:cNvSpPr/>
          <p:nvPr/>
        </p:nvSpPr>
        <p:spPr>
          <a:xfrm>
            <a:off x="613813" y="321608"/>
            <a:ext cx="6544774" cy="1469375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B64EE2-A9BC-492B-981B-C8A1FB9F1B35}"/>
              </a:ext>
            </a:extLst>
          </p:cNvPr>
          <p:cNvSpPr txBox="1"/>
          <p:nvPr/>
        </p:nvSpPr>
        <p:spPr>
          <a:xfrm>
            <a:off x="997432" y="447653"/>
            <a:ext cx="47939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Native American Community Clinic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Colorectal Cancer - Year 1 Systems Change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4166589-7F9F-4307-8DF9-8C39AA6C7A12}"/>
              </a:ext>
            </a:extLst>
          </p:cNvPr>
          <p:cNvSpPr/>
          <p:nvPr/>
        </p:nvSpPr>
        <p:spPr>
          <a:xfrm>
            <a:off x="5731575" y="497629"/>
            <a:ext cx="1116064" cy="111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2C3BED33-293B-45C9-95DF-0C9AA115F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419" y="659762"/>
            <a:ext cx="872375" cy="87237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2331BD2-7220-4E61-8A11-5554A3061AB5}"/>
              </a:ext>
            </a:extLst>
          </p:cNvPr>
          <p:cNvSpPr txBox="1"/>
          <p:nvPr/>
        </p:nvSpPr>
        <p:spPr>
          <a:xfrm>
            <a:off x="632421" y="2514431"/>
            <a:ext cx="2229119" cy="68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8000" b="1" spc="-80" dirty="0">
                <a:solidFill>
                  <a:srgbClr val="78BE21"/>
                </a:solidFill>
              </a:rPr>
              <a:t>2 </a:t>
            </a:r>
          </a:p>
          <a:p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BA41C0-25E1-457A-8053-700D1669B4EF}"/>
              </a:ext>
            </a:extLst>
          </p:cNvPr>
          <p:cNvSpPr txBox="1"/>
          <p:nvPr/>
        </p:nvSpPr>
        <p:spPr>
          <a:xfrm>
            <a:off x="1369021" y="2041635"/>
            <a:ext cx="57103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865"/>
                </a:solidFill>
                <a:latin typeface="+mj-lt"/>
              </a:rPr>
              <a:t>Evidenced Based Interventions selected</a:t>
            </a:r>
            <a:r>
              <a:rPr lang="en-US" sz="1400" dirty="0">
                <a:solidFill>
                  <a:srgbClr val="003865"/>
                </a:solidFill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865"/>
                </a:solidFill>
                <a:latin typeface="+mj-lt"/>
              </a:rPr>
              <a:t>Reduction of Structural Barriers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865"/>
                </a:solidFill>
                <a:latin typeface="+mj-lt"/>
              </a:rPr>
              <a:t>Patient Reminders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13E660-8BD7-4B69-8B70-74DF576CA939}"/>
              </a:ext>
            </a:extLst>
          </p:cNvPr>
          <p:cNvSpPr txBox="1"/>
          <p:nvPr/>
        </p:nvSpPr>
        <p:spPr>
          <a:xfrm>
            <a:off x="711687" y="7031374"/>
            <a:ext cx="3265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3865"/>
                </a:solidFill>
              </a:rPr>
              <a:t>CRC Screening Rates 50 - 74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23833938-CD61-4922-9253-E15056040E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661653"/>
              </p:ext>
            </p:extLst>
          </p:nvPr>
        </p:nvGraphicFramePr>
        <p:xfrm>
          <a:off x="613813" y="7568222"/>
          <a:ext cx="3132687" cy="1828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CE5F0641-33D2-48D7-9ECB-AB3DA82A7B04}"/>
              </a:ext>
            </a:extLst>
          </p:cNvPr>
          <p:cNvSpPr txBox="1"/>
          <p:nvPr/>
        </p:nvSpPr>
        <p:spPr>
          <a:xfrm>
            <a:off x="4224171" y="7845167"/>
            <a:ext cx="2229119" cy="597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6000" b="1" spc="-80" dirty="0">
                <a:solidFill>
                  <a:srgbClr val="78BE21"/>
                </a:solidFill>
              </a:rPr>
              <a:t>48%</a:t>
            </a:r>
          </a:p>
          <a:p>
            <a:endParaRPr lang="en-US" sz="12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A11534-391E-4F98-8572-B6BEFD8676C0}"/>
              </a:ext>
            </a:extLst>
          </p:cNvPr>
          <p:cNvSpPr txBox="1"/>
          <p:nvPr/>
        </p:nvSpPr>
        <p:spPr>
          <a:xfrm>
            <a:off x="5731575" y="7620746"/>
            <a:ext cx="165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865"/>
                </a:solidFill>
                <a:latin typeface="+mj-lt"/>
              </a:rPr>
              <a:t>Stool-based test return rate 2021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904FF1-0BFE-463C-BF93-E2CC55170965}"/>
              </a:ext>
            </a:extLst>
          </p:cNvPr>
          <p:cNvSpPr txBox="1"/>
          <p:nvPr/>
        </p:nvSpPr>
        <p:spPr>
          <a:xfrm>
            <a:off x="853568" y="3300289"/>
            <a:ext cx="6001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865"/>
                </a:solidFill>
                <a:latin typeface="+mj-lt"/>
              </a:rPr>
              <a:t>Year 1 Notable Outcomes: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+mj-lt"/>
              </a:rPr>
              <a:t>Fill in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CBB053F-D59C-43B0-BBF2-8C91B3EFA805}"/>
              </a:ext>
            </a:extLst>
          </p:cNvPr>
          <p:cNvSpPr/>
          <p:nvPr/>
        </p:nvSpPr>
        <p:spPr>
          <a:xfrm>
            <a:off x="621198" y="3120549"/>
            <a:ext cx="6544774" cy="2711898"/>
          </a:xfrm>
          <a:prstGeom prst="rect">
            <a:avLst/>
          </a:prstGeom>
          <a:noFill/>
          <a:ln w="38100">
            <a:solidFill>
              <a:srgbClr val="0038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D8FA65-8049-4C0B-8CA2-B93A024DE62E}"/>
              </a:ext>
            </a:extLst>
          </p:cNvPr>
          <p:cNvSpPr/>
          <p:nvPr/>
        </p:nvSpPr>
        <p:spPr>
          <a:xfrm>
            <a:off x="621198" y="6063347"/>
            <a:ext cx="6544774" cy="646331"/>
          </a:xfrm>
          <a:prstGeom prst="rect">
            <a:avLst/>
          </a:prstGeom>
          <a:solidFill>
            <a:srgbClr val="003865"/>
          </a:solidFill>
          <a:ln w="38100">
            <a:solidFill>
              <a:srgbClr val="0038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E0BD28C-78D3-430E-8336-6527C1C85306}"/>
              </a:ext>
            </a:extLst>
          </p:cNvPr>
          <p:cNvSpPr txBox="1"/>
          <p:nvPr/>
        </p:nvSpPr>
        <p:spPr>
          <a:xfrm>
            <a:off x="1132596" y="6190158"/>
            <a:ext cx="5575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GOAL: 5% CRC annual screening increase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E31131-1701-4819-AB25-C8CC5CFF42EE}"/>
              </a:ext>
            </a:extLst>
          </p:cNvPr>
          <p:cNvSpPr txBox="1"/>
          <p:nvPr/>
        </p:nvSpPr>
        <p:spPr>
          <a:xfrm>
            <a:off x="4224171" y="8908293"/>
            <a:ext cx="2229119" cy="597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6000" b="1" spc="-80" dirty="0">
                <a:solidFill>
                  <a:srgbClr val="78BE21"/>
                </a:solidFill>
              </a:rPr>
              <a:t>44%</a:t>
            </a:r>
          </a:p>
          <a:p>
            <a:endParaRPr lang="en-US" sz="12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6C6EB0-D2B3-4E0A-9F73-0129D13AFD8A}"/>
              </a:ext>
            </a:extLst>
          </p:cNvPr>
          <p:cNvSpPr txBox="1"/>
          <p:nvPr/>
        </p:nvSpPr>
        <p:spPr>
          <a:xfrm>
            <a:off x="5731576" y="8667187"/>
            <a:ext cx="1656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865"/>
                </a:solidFill>
                <a:latin typeface="+mj-lt"/>
              </a:rPr>
              <a:t>Colonoscopy completion rate 2021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9B0B3A-5DE0-4352-95F7-2ED7B71D356D}"/>
              </a:ext>
            </a:extLst>
          </p:cNvPr>
          <p:cNvSpPr/>
          <p:nvPr/>
        </p:nvSpPr>
        <p:spPr>
          <a:xfrm>
            <a:off x="613813" y="6063347"/>
            <a:ext cx="6552159" cy="3673445"/>
          </a:xfrm>
          <a:prstGeom prst="rect">
            <a:avLst/>
          </a:prstGeom>
          <a:noFill/>
          <a:ln w="38100">
            <a:solidFill>
              <a:srgbClr val="78BE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5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0">
            <a:extLst>
              <a:ext uri="{FF2B5EF4-FFF2-40B4-BE49-F238E27FC236}">
                <a16:creationId xmlns:a16="http://schemas.microsoft.com/office/drawing/2014/main" id="{FC173135-2DB3-4658-A50D-FFB61F90EB2E}"/>
              </a:ext>
            </a:extLst>
          </p:cNvPr>
          <p:cNvSpPr/>
          <p:nvPr/>
        </p:nvSpPr>
        <p:spPr>
          <a:xfrm>
            <a:off x="613813" y="321607"/>
            <a:ext cx="6544774" cy="1469376"/>
          </a:xfrm>
          <a:prstGeom prst="roundRect">
            <a:avLst>
              <a:gd name="adj" fmla="val 37095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Diagonal Corner Rectangle 21">
            <a:extLst>
              <a:ext uri="{FF2B5EF4-FFF2-40B4-BE49-F238E27FC236}">
                <a16:creationId xmlns:a16="http://schemas.microsoft.com/office/drawing/2014/main" id="{1823396D-C165-426F-8573-1A24D016CEFA}"/>
              </a:ext>
            </a:extLst>
          </p:cNvPr>
          <p:cNvSpPr/>
          <p:nvPr/>
        </p:nvSpPr>
        <p:spPr>
          <a:xfrm>
            <a:off x="613813" y="321608"/>
            <a:ext cx="6544774" cy="1469375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B64EE2-A9BC-492B-981B-C8A1FB9F1B35}"/>
              </a:ext>
            </a:extLst>
          </p:cNvPr>
          <p:cNvSpPr txBox="1"/>
          <p:nvPr/>
        </p:nvSpPr>
        <p:spPr>
          <a:xfrm>
            <a:off x="997432" y="447653"/>
            <a:ext cx="47939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Southside Community Health Services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Colorectal Cancer - Year 1 Systems Change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4166589-7F9F-4307-8DF9-8C39AA6C7A12}"/>
              </a:ext>
            </a:extLst>
          </p:cNvPr>
          <p:cNvSpPr/>
          <p:nvPr/>
        </p:nvSpPr>
        <p:spPr>
          <a:xfrm>
            <a:off x="5731575" y="497629"/>
            <a:ext cx="1116064" cy="111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BCD8D2A-2BAA-4FEE-990F-1F787F0001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68" y="671467"/>
            <a:ext cx="783478" cy="78347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DD7C815-3DE8-4302-9F85-1667BF7137B7}"/>
              </a:ext>
            </a:extLst>
          </p:cNvPr>
          <p:cNvSpPr txBox="1"/>
          <p:nvPr/>
        </p:nvSpPr>
        <p:spPr>
          <a:xfrm>
            <a:off x="621198" y="2329480"/>
            <a:ext cx="2229119" cy="689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8000" b="1" spc="-80" dirty="0">
                <a:solidFill>
                  <a:srgbClr val="78BE21"/>
                </a:solidFill>
              </a:rPr>
              <a:t>4 </a:t>
            </a:r>
          </a:p>
          <a:p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154BDA-6CA1-4CFF-AD5B-D4C99BE3C8AE}"/>
              </a:ext>
            </a:extLst>
          </p:cNvPr>
          <p:cNvSpPr txBox="1"/>
          <p:nvPr/>
        </p:nvSpPr>
        <p:spPr>
          <a:xfrm>
            <a:off x="1357798" y="1856684"/>
            <a:ext cx="57103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865"/>
                </a:solidFill>
                <a:latin typeface="+mj-lt"/>
              </a:rPr>
              <a:t>Evidenced Based Interventions selected</a:t>
            </a:r>
            <a:r>
              <a:rPr lang="en-US" sz="1400" dirty="0">
                <a:solidFill>
                  <a:srgbClr val="003865"/>
                </a:solidFill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865"/>
                </a:solidFill>
                <a:latin typeface="+mj-lt"/>
              </a:rPr>
              <a:t>Provider Reminders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865"/>
                </a:solidFill>
                <a:latin typeface="+mj-lt"/>
              </a:rPr>
              <a:t>Provider Assessment and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865"/>
                </a:solidFill>
                <a:latin typeface="+mj-lt"/>
              </a:rPr>
              <a:t>Reduction of Structural Barriers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3865"/>
                </a:solidFill>
                <a:latin typeface="+mj-lt"/>
              </a:rPr>
              <a:t>Patient Reminders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FD73C3-2786-4088-B090-8676B9F5A042}"/>
              </a:ext>
            </a:extLst>
          </p:cNvPr>
          <p:cNvSpPr txBox="1"/>
          <p:nvPr/>
        </p:nvSpPr>
        <p:spPr>
          <a:xfrm>
            <a:off x="711687" y="7031374"/>
            <a:ext cx="3265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3865"/>
                </a:solidFill>
              </a:rPr>
              <a:t>CRC Screening Rates 50 - 74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22FFDC89-1A27-40D5-9798-11C4813803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661653"/>
              </p:ext>
            </p:extLst>
          </p:nvPr>
        </p:nvGraphicFramePr>
        <p:xfrm>
          <a:off x="613813" y="7568222"/>
          <a:ext cx="3132687" cy="1828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0485D04E-55FB-4D93-AED1-0A284AD4487A}"/>
              </a:ext>
            </a:extLst>
          </p:cNvPr>
          <p:cNvSpPr txBox="1"/>
          <p:nvPr/>
        </p:nvSpPr>
        <p:spPr>
          <a:xfrm>
            <a:off x="4224171" y="7845167"/>
            <a:ext cx="2229119" cy="597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6000" b="1" spc="-80" dirty="0">
                <a:solidFill>
                  <a:srgbClr val="78BE21"/>
                </a:solidFill>
              </a:rPr>
              <a:t>48%</a:t>
            </a:r>
          </a:p>
          <a:p>
            <a:endParaRPr lang="en-US" sz="12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FB1322-7542-44BB-B08C-26196FCB9C80}"/>
              </a:ext>
            </a:extLst>
          </p:cNvPr>
          <p:cNvSpPr txBox="1"/>
          <p:nvPr/>
        </p:nvSpPr>
        <p:spPr>
          <a:xfrm>
            <a:off x="5731575" y="7620746"/>
            <a:ext cx="165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865"/>
                </a:solidFill>
                <a:latin typeface="+mj-lt"/>
              </a:rPr>
              <a:t>Stool-based test return rate 2021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388652-93DB-4D56-BE02-9A2025A4AFA8}"/>
              </a:ext>
            </a:extLst>
          </p:cNvPr>
          <p:cNvSpPr txBox="1"/>
          <p:nvPr/>
        </p:nvSpPr>
        <p:spPr>
          <a:xfrm>
            <a:off x="853568" y="3300289"/>
            <a:ext cx="6001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865"/>
                </a:solidFill>
                <a:latin typeface="+mj-lt"/>
              </a:rPr>
              <a:t>Year 1 Notable Outcomes: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865"/>
                </a:solidFill>
                <a:latin typeface="+mj-lt"/>
              </a:rPr>
              <a:t>Fill in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43164C8-24C5-4C97-B43A-0C3B870FBAC0}"/>
              </a:ext>
            </a:extLst>
          </p:cNvPr>
          <p:cNvSpPr/>
          <p:nvPr/>
        </p:nvSpPr>
        <p:spPr>
          <a:xfrm>
            <a:off x="621198" y="3120549"/>
            <a:ext cx="6544774" cy="2711898"/>
          </a:xfrm>
          <a:prstGeom prst="rect">
            <a:avLst/>
          </a:prstGeom>
          <a:noFill/>
          <a:ln w="38100">
            <a:solidFill>
              <a:srgbClr val="0038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AC42783-2090-45E9-AA29-EE605D046E41}"/>
              </a:ext>
            </a:extLst>
          </p:cNvPr>
          <p:cNvSpPr/>
          <p:nvPr/>
        </p:nvSpPr>
        <p:spPr>
          <a:xfrm>
            <a:off x="621198" y="6063347"/>
            <a:ext cx="6544774" cy="646331"/>
          </a:xfrm>
          <a:prstGeom prst="rect">
            <a:avLst/>
          </a:prstGeom>
          <a:solidFill>
            <a:srgbClr val="003865"/>
          </a:solidFill>
          <a:ln w="38100">
            <a:solidFill>
              <a:srgbClr val="0038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F43E8C3-7424-4C54-A309-ADFE85D02156}"/>
              </a:ext>
            </a:extLst>
          </p:cNvPr>
          <p:cNvSpPr txBox="1"/>
          <p:nvPr/>
        </p:nvSpPr>
        <p:spPr>
          <a:xfrm>
            <a:off x="1132596" y="6190158"/>
            <a:ext cx="5575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GOAL: 5% CRC annual screening increase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FE688CA-1022-4575-BD45-1547E94BDD89}"/>
              </a:ext>
            </a:extLst>
          </p:cNvPr>
          <p:cNvSpPr txBox="1"/>
          <p:nvPr/>
        </p:nvSpPr>
        <p:spPr>
          <a:xfrm>
            <a:off x="4224171" y="8908293"/>
            <a:ext cx="2229119" cy="597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6000" b="1" spc="-80" dirty="0">
                <a:solidFill>
                  <a:srgbClr val="78BE21"/>
                </a:solidFill>
              </a:rPr>
              <a:t>44%</a:t>
            </a:r>
          </a:p>
          <a:p>
            <a:endParaRPr lang="en-US" sz="12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5674E5-2934-4140-9F25-57FC37F60B5B}"/>
              </a:ext>
            </a:extLst>
          </p:cNvPr>
          <p:cNvSpPr txBox="1"/>
          <p:nvPr/>
        </p:nvSpPr>
        <p:spPr>
          <a:xfrm>
            <a:off x="5731576" y="8667187"/>
            <a:ext cx="1656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865"/>
                </a:solidFill>
                <a:latin typeface="+mj-lt"/>
              </a:rPr>
              <a:t>Colonoscopy completion rate 2021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3F2E6A-77CF-4BCA-889B-4AFF57883AA6}"/>
              </a:ext>
            </a:extLst>
          </p:cNvPr>
          <p:cNvSpPr/>
          <p:nvPr/>
        </p:nvSpPr>
        <p:spPr>
          <a:xfrm>
            <a:off x="613813" y="6063347"/>
            <a:ext cx="6552159" cy="3673445"/>
          </a:xfrm>
          <a:prstGeom prst="rect">
            <a:avLst/>
          </a:prstGeom>
          <a:noFill/>
          <a:ln w="38100">
            <a:solidFill>
              <a:srgbClr val="78BE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9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4138</TotalTime>
  <Words>345</Words>
  <Application>Microsoft Office PowerPoint</Application>
  <PresentationFormat>Custom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Kelly.d (MDH)</dc:creator>
  <cp:lastModifiedBy>Nelson, Christina (MDH)</cp:lastModifiedBy>
  <cp:revision>170</cp:revision>
  <cp:lastPrinted>2018-10-22T19:31:05Z</cp:lastPrinted>
  <dcterms:created xsi:type="dcterms:W3CDTF">2017-07-20T21:19:54Z</dcterms:created>
  <dcterms:modified xsi:type="dcterms:W3CDTF">2021-09-23T00:11:17Z</dcterms:modified>
</cp:coreProperties>
</file>