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5"/>
  </p:notesMasterIdLst>
  <p:sldIdLst>
    <p:sldId id="310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EF300-A57A-4248-A594-7D7DE9F9471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387EA-DF0B-42C9-A7C1-78A3AD7D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7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7B1E85-34A4-4C5A-A082-8B699300D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32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6"/>
          </a:xfrm>
        </p:spPr>
        <p:txBody>
          <a:bodyPr/>
          <a:lstStyle/>
          <a:p>
            <a:r>
              <a:rPr lang="en-US" b="1" dirty="0"/>
              <a:t>BACKGROUND: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Funded by Centers for Disease Control and Prevention and the State Legislature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Funding Cycle: 2017-2022 (Year 4 of 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Funding Amount: $7,828,325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$6,000,000 (CDC)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$1,828,325 (GR-recurring)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/>
              <a:t>Purpose</a:t>
            </a:r>
            <a:r>
              <a:rPr lang="en-US" dirty="0"/>
              <a:t>:  To provide breast and cervical cancer screenings to women ages 50-64 who meet the program’s screening guidelines.  </a:t>
            </a:r>
          </a:p>
          <a:p>
            <a:endParaRPr lang="en-US" b="1" dirty="0"/>
          </a:p>
          <a:p>
            <a:r>
              <a:rPr lang="en-US" b="1" dirty="0"/>
              <a:t>PROGRAM OBJECTIVES: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Screen program eligible women for breast and cervical cancer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Increase breast and cervical cancer screenings in health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Refer non-program eligible women to community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Monitor, Report and Evaluate the program efforts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FBCCEDP has always been cost effective with the net cost being negative (meaning it saves more money than it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both breast and cervical cancer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State and all regions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2017-2018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2018-2019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six months of 2019-2020 (pre-COVID)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7B1E85-34A4-4C5A-A082-8B699300D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51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9000">
              <a:srgbClr val="00A0AF"/>
            </a:gs>
            <a:gs pos="37000">
              <a:srgbClr val="7ED0E0"/>
            </a:gs>
            <a:gs pos="100000">
              <a:srgbClr val="00A0AF"/>
            </a:gs>
            <a:gs pos="61000">
              <a:schemeClr val="accent1">
                <a:lumMod val="40000"/>
                <a:lumOff val="6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5314" y="2733710"/>
            <a:ext cx="9722461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84206" y="2822836"/>
            <a:ext cx="9260759" cy="137307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z="4800">
                <a:latin typeface="Arial Black" panose="020B0A04020102020204" pitchFamily="34" charset="0"/>
              </a:rPr>
              <a:t>Click to edit Master title style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59722" y="4394039"/>
            <a:ext cx="8479454" cy="111768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/>
              <a:t>Click to edit Master subtitle style</a:t>
            </a:r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66302" y="2733710"/>
            <a:ext cx="2502736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6019" y="2565585"/>
            <a:ext cx="1616176" cy="182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830-8569-456B-BFAB-55022A06B19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5447" y="162900"/>
            <a:ext cx="11904747" cy="1155099"/>
          </a:xfrm>
          <a:prstGeom prst="rect">
            <a:avLst/>
          </a:prstGeom>
          <a:solidFill>
            <a:srgbClr val="00A0A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0321" y="1655659"/>
            <a:ext cx="10888224" cy="42805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11907794" cy="309563"/>
          </a:xfrm>
          <a:prstGeom prst="rect">
            <a:avLst/>
          </a:prstGeom>
          <a:solidFill>
            <a:srgbClr val="F96C4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11907794" cy="6547104"/>
          </a:xfrm>
          <a:prstGeom prst="rect">
            <a:avLst/>
          </a:prstGeom>
          <a:noFill/>
          <a:ln w="9525" cap="flat" cmpd="sng" algn="ctr">
            <a:solidFill>
              <a:srgbClr val="F96C4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152400" y="6327124"/>
            <a:ext cx="11901698" cy="0"/>
          </a:xfrm>
          <a:prstGeom prst="line">
            <a:avLst/>
          </a:prstGeom>
          <a:noFill/>
          <a:ln w="11430" cap="flat" cmpd="sng" algn="ctr">
            <a:solidFill>
              <a:srgbClr val="F96C45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5762953" y="5989464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851675" y="6098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F96C45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5676620" y="6088174"/>
            <a:ext cx="77643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A19E01-6FA7-4F2D-BD5B-0499F6E6E2C4}" type="slidenum">
              <a:rPr lang="en-US" sz="2000" smtClean="0">
                <a:solidFill>
                  <a:srgbClr val="00A0AF"/>
                </a:solidFill>
              </a:rPr>
              <a:pPr algn="ctr"/>
              <a:t>‹#›</a:t>
            </a:fld>
            <a:endParaRPr lang="en-US" sz="2000" dirty="0">
              <a:solidFill>
                <a:srgbClr val="00A0AF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80321" y="237061"/>
            <a:ext cx="10888224" cy="10809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9000">
              <a:srgbClr val="00A0AF"/>
            </a:gs>
            <a:gs pos="37000">
              <a:srgbClr val="7ED0E0"/>
            </a:gs>
            <a:gs pos="100000">
              <a:srgbClr val="00A0AF"/>
            </a:gs>
            <a:gs pos="61000">
              <a:schemeClr val="accent1">
                <a:lumMod val="40000"/>
                <a:lumOff val="6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59722" y="4394039"/>
            <a:ext cx="8479454" cy="111768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/>
              <a:t>Click to edit Master subtitle style</a:t>
            </a:r>
            <a:endParaRPr lang="en-US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65314" y="2733710"/>
            <a:ext cx="9722461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84206" y="2822836"/>
            <a:ext cx="9260759" cy="137307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z="4800">
                <a:latin typeface="Arial Black" panose="020B0A04020102020204" pitchFamily="34" charset="0"/>
              </a:rPr>
              <a:t>Click to edit Master title style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766302" y="2733710"/>
            <a:ext cx="2502736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6019" y="2565585"/>
            <a:ext cx="1616176" cy="182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7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830-8569-456B-BFAB-55022A06B19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5447" y="162900"/>
            <a:ext cx="11904747" cy="1155099"/>
          </a:xfrm>
          <a:prstGeom prst="rect">
            <a:avLst/>
          </a:prstGeom>
          <a:solidFill>
            <a:srgbClr val="00A0A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0321" y="1655659"/>
            <a:ext cx="10888224" cy="42805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11907794" cy="309563"/>
          </a:xfrm>
          <a:prstGeom prst="rect">
            <a:avLst/>
          </a:prstGeom>
          <a:solidFill>
            <a:srgbClr val="F96C4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11907794" cy="6547104"/>
          </a:xfrm>
          <a:prstGeom prst="rect">
            <a:avLst/>
          </a:prstGeom>
          <a:noFill/>
          <a:ln w="9525" cap="flat" cmpd="sng" algn="ctr">
            <a:solidFill>
              <a:srgbClr val="F96C4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152400" y="6327124"/>
            <a:ext cx="11901698" cy="0"/>
          </a:xfrm>
          <a:prstGeom prst="line">
            <a:avLst/>
          </a:prstGeom>
          <a:noFill/>
          <a:ln w="11430" cap="flat" cmpd="sng" algn="ctr">
            <a:solidFill>
              <a:srgbClr val="F96C45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5762953" y="5989464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851675" y="6098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F96C45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5676620" y="6088174"/>
            <a:ext cx="77643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A19E01-6FA7-4F2D-BD5B-0499F6E6E2C4}" type="slidenum">
              <a:rPr lang="en-US" sz="2000" smtClean="0">
                <a:solidFill>
                  <a:srgbClr val="00A0AF"/>
                </a:solidFill>
              </a:rPr>
              <a:pPr algn="ctr"/>
              <a:t>‹#›</a:t>
            </a:fld>
            <a:endParaRPr lang="en-US" sz="2000" dirty="0">
              <a:solidFill>
                <a:srgbClr val="00A0AF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80321" y="237061"/>
            <a:ext cx="10888224" cy="10809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4830-8569-456B-BFAB-55022A06B19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4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4830-8569-456B-BFAB-55022A06B19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9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1316"/>
            <a:ext cx="9766998" cy="2575369"/>
          </a:xfrm>
        </p:spPr>
        <p:txBody>
          <a:bodyPr>
            <a:noAutofit/>
          </a:bodyPr>
          <a:lstStyle/>
          <a:p>
            <a:pPr algn="ctr"/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800" dirty="0"/>
              <a:t>Florida Breast and Cervical Cancer </a:t>
            </a:r>
            <a:br>
              <a:rPr lang="en-US" sz="2800" dirty="0"/>
            </a:br>
            <a:r>
              <a:rPr lang="en-US" sz="2800" dirty="0"/>
              <a:t>Early Detection Program (FBCCEDP) </a:t>
            </a:r>
            <a:br>
              <a:rPr lang="en-US" sz="2800" dirty="0"/>
            </a:br>
            <a:r>
              <a:rPr lang="en-US" sz="2800" dirty="0"/>
              <a:t>Cost Effectiveness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1800" dirty="0"/>
            </a:br>
            <a:r>
              <a:rPr lang="en-US" sz="1800" dirty="0"/>
              <a:t>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73" y="485554"/>
            <a:ext cx="12192000" cy="1655762"/>
          </a:xfrm>
        </p:spPr>
        <p:txBody>
          <a:bodyPr/>
          <a:lstStyle/>
          <a:p>
            <a:endParaRPr lang="en-US" b="1" dirty="0">
              <a:latin typeface="Arial Black" panose="020B0A04020102020204" pitchFamily="34" charset="0"/>
            </a:endParaRPr>
          </a:p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Florida Department of Health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A85317-8E64-47E7-BAE5-ABA288BB3CC6}"/>
              </a:ext>
            </a:extLst>
          </p:cNvPr>
          <p:cNvSpPr txBox="1">
            <a:spLocks/>
          </p:cNvSpPr>
          <p:nvPr/>
        </p:nvSpPr>
        <p:spPr>
          <a:xfrm>
            <a:off x="0" y="5435125"/>
            <a:ext cx="12192000" cy="94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435BDA-F950-4BE7-869B-1BC024C37487}"/>
              </a:ext>
            </a:extLst>
          </p:cNvPr>
          <p:cNvSpPr txBox="1">
            <a:spLocks/>
          </p:cNvSpPr>
          <p:nvPr/>
        </p:nvSpPr>
        <p:spPr>
          <a:xfrm>
            <a:off x="981778" y="4379495"/>
            <a:ext cx="10118022" cy="1883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b="1" dirty="0">
                <a:solidFill>
                  <a:prstClr val="white"/>
                </a:solidFill>
                <a:latin typeface="Arial Black" panose="020B0A04020102020204" pitchFamily="34" charset="0"/>
              </a:rPr>
              <a:t>CDC NBCCEDP 30</a:t>
            </a:r>
            <a:r>
              <a:rPr lang="en-US" sz="2100" b="1" baseline="30000" dirty="0">
                <a:solidFill>
                  <a:prstClr val="white"/>
                </a:solidFill>
                <a:latin typeface="Arial Black" panose="020B0A04020102020204" pitchFamily="34" charset="0"/>
              </a:rPr>
              <a:t>th</a:t>
            </a:r>
            <a:r>
              <a:rPr lang="en-US" sz="2100" b="1" dirty="0">
                <a:solidFill>
                  <a:prstClr val="white"/>
                </a:solidFill>
                <a:latin typeface="Arial Black" panose="020B0A04020102020204" pitchFamily="34" charset="0"/>
              </a:rPr>
              <a:t> Anniversary Grantee Virtual Booth 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b="1" dirty="0">
                <a:solidFill>
                  <a:prstClr val="white"/>
                </a:solidFill>
                <a:latin typeface="Arial Black" panose="020B0A04020102020204" pitchFamily="34" charset="0"/>
              </a:rPr>
              <a:t>October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6-7, 2021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Towanna Reddick, Director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FBCCEDP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1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BCC Return on Investment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every $1 spent in the BCCEDP breast cancer program:</a:t>
            </a:r>
          </a:p>
          <a:p>
            <a:pPr lvl="2"/>
            <a:r>
              <a:rPr lang="en-US" dirty="0"/>
              <a:t>$1.39 was returned in fiscal year (FY) 2018-2019</a:t>
            </a:r>
          </a:p>
          <a:p>
            <a:pPr lvl="2"/>
            <a:r>
              <a:rPr lang="en-US" dirty="0"/>
              <a:t>$1.95 was returned in FY 2019-2020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every $1 spent in the BCCEDP cervical cancer program:</a:t>
            </a:r>
          </a:p>
          <a:p>
            <a:pPr lvl="2"/>
            <a:r>
              <a:rPr lang="en-US" dirty="0"/>
              <a:t>$11.43 was returned in FY 2018-2019</a:t>
            </a:r>
          </a:p>
          <a:p>
            <a:pPr lvl="2"/>
            <a:r>
              <a:rPr lang="en-US" dirty="0"/>
              <a:t>$14.42 was returned in FY 2019-2020</a:t>
            </a:r>
          </a:p>
          <a:p>
            <a:pPr lvl="1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D60E50C-CE12-4A0B-9D23-D894F7C7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FBCCEDP Cost Effectiveness: Return on Investment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349240"/>
            <a:ext cx="80426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524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R Presentation 2018-2019 House Health Care October 2017" id="{1B430638-5FF5-467E-BDE4-07FE6A413B85}" vid="{B1C51724-9329-4282-970F-F210334DD20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R Presentation 2018-2019 House Health Care October 2017" id="{1B430638-5FF5-467E-BDE4-07FE6A413B85}" vid="{B1C51724-9329-4282-970F-F210334DD20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253</Words>
  <Application>Microsoft Office PowerPoint</Application>
  <PresentationFormat>Widescreen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Trebuchet MS</vt:lpstr>
      <vt:lpstr>1_Office Theme</vt:lpstr>
      <vt:lpstr>2_Office Theme</vt:lpstr>
      <vt:lpstr>     Florida Breast and Cervical Cancer  Early Detection Program (FBCCEDP)  Cost Effectiveness      </vt:lpstr>
      <vt:lpstr>FBCCEDP Cost Effectiveness: Return on Investment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Breast and Cervical Cancer  Early Detection Program (FBCCEDP) Overview</dc:title>
  <dc:creator>Reddick, Towana</dc:creator>
  <cp:lastModifiedBy>Reddick, Towana</cp:lastModifiedBy>
  <cp:revision>2</cp:revision>
  <dcterms:created xsi:type="dcterms:W3CDTF">2021-09-14T22:21:07Z</dcterms:created>
  <dcterms:modified xsi:type="dcterms:W3CDTF">2021-09-16T17:07:19Z</dcterms:modified>
</cp:coreProperties>
</file>