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9" r:id="rId2"/>
  </p:sldMasterIdLst>
  <p:notesMasterIdLst>
    <p:notesMasterId r:id="rId5"/>
  </p:notesMasterIdLst>
  <p:sldIdLst>
    <p:sldId id="2634" r:id="rId3"/>
    <p:sldId id="63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 Barnhart" initials="JB" lastIdx="18" clrIdx="0">
    <p:extLst>
      <p:ext uri="{19B8F6BF-5375-455C-9EA6-DF929625EA0E}">
        <p15:presenceInfo xmlns:p15="http://schemas.microsoft.com/office/powerpoint/2012/main" userId="4ec1d5e2929a3c43" providerId="Windows Live"/>
      </p:ext>
    </p:extLst>
  </p:cmAuthor>
  <p:cmAuthor id="2" name="Laura Summers" initials="LS" lastIdx="15" clrIdx="1">
    <p:extLst>
      <p:ext uri="{19B8F6BF-5375-455C-9EA6-DF929625EA0E}">
        <p15:presenceInfo xmlns:p15="http://schemas.microsoft.com/office/powerpoint/2012/main" userId="Laura Summers" providerId="None"/>
      </p:ext>
    </p:extLst>
  </p:cmAuthor>
  <p:cmAuthor id="3" name="Kelly McCracken" initials="KM" lastIdx="6" clrIdx="2">
    <p:extLst>
      <p:ext uri="{19B8F6BF-5375-455C-9EA6-DF929625EA0E}">
        <p15:presenceInfo xmlns:p15="http://schemas.microsoft.com/office/powerpoint/2012/main" userId="Kelly McCracken" providerId="None"/>
      </p:ext>
    </p:extLst>
  </p:cmAuthor>
  <p:cmAuthor id="4" name="Wendy Childers" initials="WC" lastIdx="4" clrIdx="3">
    <p:extLst>
      <p:ext uri="{19B8F6BF-5375-455C-9EA6-DF929625EA0E}">
        <p15:presenceInfo xmlns:p15="http://schemas.microsoft.com/office/powerpoint/2012/main" userId="S::wendychilders@childersconsulting.onmicrosoft.com::7bc5f38e-cb4b-48f3-9541-90b5b8e356d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4CE"/>
    <a:srgbClr val="00B140"/>
    <a:srgbClr val="0057B8"/>
    <a:srgbClr val="35B0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818" autoAdjust="0"/>
    <p:restoredTop sz="96395" autoAdjust="0"/>
  </p:normalViewPr>
  <p:slideViewPr>
    <p:cSldViewPr snapToGrid="0" snapToObjects="1">
      <p:cViewPr varScale="1">
        <p:scale>
          <a:sx n="50" d="100"/>
          <a:sy n="50" d="100"/>
        </p:scale>
        <p:origin x="66" y="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52335C-B932-44FE-8B89-A718220B83F5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84A51B-E504-4FC2-A810-DC0D98885EF5}">
      <dgm:prSet custT="1"/>
      <dgm:spPr>
        <a:solidFill>
          <a:schemeClr val="accent1"/>
        </a:solidFill>
      </dgm:spPr>
      <dgm:t>
        <a:bodyPr anchor="ctr"/>
        <a:lstStyle/>
        <a:p>
          <a:pPr algn="ctr"/>
          <a:r>
            <a:rPr lang="en-US" sz="2400" dirty="0">
              <a:solidFill>
                <a:schemeClr val="bg1"/>
              </a:solidFill>
            </a:rPr>
            <a:t>Persons with type 2 diabetes are at higher risk for severe illness from  COVID-19 (CDC)</a:t>
          </a:r>
        </a:p>
      </dgm:t>
    </dgm:pt>
    <dgm:pt modelId="{9ADF8506-C5C4-47B3-A7EE-46D321CEDF7F}" type="parTrans" cxnId="{45679D8B-1682-44A2-AAF7-83539ED79059}">
      <dgm:prSet/>
      <dgm:spPr/>
      <dgm:t>
        <a:bodyPr/>
        <a:lstStyle/>
        <a:p>
          <a:endParaRPr lang="en-US"/>
        </a:p>
      </dgm:t>
    </dgm:pt>
    <dgm:pt modelId="{AC8E3DD5-7BDA-49D9-BE4E-30D79280F1AD}" type="sibTrans" cxnId="{45679D8B-1682-44A2-AAF7-83539ED79059}">
      <dgm:prSet/>
      <dgm:spPr/>
      <dgm:t>
        <a:bodyPr/>
        <a:lstStyle/>
        <a:p>
          <a:endParaRPr lang="en-US"/>
        </a:p>
      </dgm:t>
    </dgm:pt>
    <dgm:pt modelId="{8AC9E3F4-4A62-4826-90C7-0FF75BD55DEF}">
      <dgm:prSet custT="1"/>
      <dgm:spPr/>
      <dgm:t>
        <a:bodyPr anchor="ctr"/>
        <a:lstStyle/>
        <a:p>
          <a:pPr marL="109538" indent="0">
            <a:lnSpc>
              <a:spcPct val="100000"/>
            </a:lnSpc>
            <a:spcAft>
              <a:spcPts val="0"/>
            </a:spcAft>
          </a:pPr>
          <a:r>
            <a:rPr lang="en-US" sz="1600" dirty="0"/>
            <a:t>Persons with type 2 </a:t>
          </a:r>
          <a:r>
            <a:rPr lang="en-US" sz="1600" dirty="0">
              <a:solidFill>
                <a:schemeClr val="tx1"/>
              </a:solidFill>
            </a:rPr>
            <a:t>diabetes, of any age, </a:t>
          </a:r>
          <a:r>
            <a:rPr lang="en-US" sz="1600" b="0" dirty="0">
              <a:solidFill>
                <a:schemeClr val="tx1"/>
              </a:solidFill>
            </a:rPr>
            <a:t>are </a:t>
          </a:r>
          <a:r>
            <a:rPr lang="en-US" sz="1600" b="1" dirty="0">
              <a:solidFill>
                <a:schemeClr val="tx1"/>
              </a:solidFill>
            </a:rPr>
            <a:t>more likely </a:t>
          </a:r>
          <a:r>
            <a:rPr lang="en-US" sz="1600" dirty="0">
              <a:solidFill>
                <a:schemeClr val="tx1"/>
              </a:solidFill>
            </a:rPr>
            <a:t>to have serious complications from COVID-19, including longer hospital stays. </a:t>
          </a:r>
        </a:p>
        <a:p>
          <a:pPr marL="109538" indent="0">
            <a:lnSpc>
              <a:spcPct val="100000"/>
            </a:lnSpc>
            <a:spcAft>
              <a:spcPts val="1800"/>
            </a:spcAft>
          </a:pPr>
          <a:r>
            <a:rPr lang="en-US" sz="1100" i="1" dirty="0">
              <a:solidFill>
                <a:schemeClr val="tx1"/>
              </a:solidFill>
            </a:rPr>
            <a:t>(CDC, 2020. </a:t>
          </a:r>
          <a:r>
            <a:rPr lang="en-US" sz="1100" i="1" dirty="0"/>
            <a:t>&amp; </a:t>
          </a:r>
          <a:r>
            <a:rPr lang="en-US" sz="1100" i="1" dirty="0">
              <a:solidFill>
                <a:schemeClr val="tx1"/>
              </a:solidFill>
            </a:rPr>
            <a:t>Journal Diabetes Science and Technology, 2020)</a:t>
          </a:r>
        </a:p>
      </dgm:t>
    </dgm:pt>
    <dgm:pt modelId="{6339F7CE-4DA9-49BE-B2D1-20D6C3D74821}" type="parTrans" cxnId="{BE5B9747-D092-4886-B5A1-1C935B79099C}">
      <dgm:prSet/>
      <dgm:spPr/>
      <dgm:t>
        <a:bodyPr/>
        <a:lstStyle/>
        <a:p>
          <a:endParaRPr lang="en-US"/>
        </a:p>
      </dgm:t>
    </dgm:pt>
    <dgm:pt modelId="{983254B7-E4E5-4ADB-8FAD-5991B707BE30}" type="sibTrans" cxnId="{BE5B9747-D092-4886-B5A1-1C935B79099C}">
      <dgm:prSet/>
      <dgm:spPr/>
      <dgm:t>
        <a:bodyPr/>
        <a:lstStyle/>
        <a:p>
          <a:endParaRPr lang="en-US"/>
        </a:p>
      </dgm:t>
    </dgm:pt>
    <dgm:pt modelId="{F6A53913-833F-4EAD-9D9E-D55F38B2D80F}">
      <dgm:prSet custT="1"/>
      <dgm:spPr>
        <a:solidFill>
          <a:srgbClr val="CBE4CE"/>
        </a:solidFill>
      </dgm:spPr>
      <dgm:t>
        <a:bodyPr anchor="ctr"/>
        <a:lstStyle/>
        <a:p>
          <a:pPr marL="109538" indent="0">
            <a:lnSpc>
              <a:spcPct val="100000"/>
            </a:lnSpc>
            <a:spcAft>
              <a:spcPts val="400"/>
            </a:spcAft>
          </a:pPr>
          <a:r>
            <a:rPr lang="en-US" sz="1600" b="1" dirty="0"/>
            <a:t>50% </a:t>
          </a:r>
          <a:r>
            <a:rPr lang="en-US" sz="1600" dirty="0"/>
            <a:t>of Medicare beneficiaries hospitalized with COVID-19 had diabetes. </a:t>
          </a:r>
          <a:r>
            <a:rPr lang="en-US" sz="1100" i="1" dirty="0"/>
            <a:t>(Center for Medicare and Medicaid Services, 2020) </a:t>
          </a:r>
        </a:p>
      </dgm:t>
    </dgm:pt>
    <dgm:pt modelId="{272F8CC7-FFEB-450A-A031-5362D479B054}" type="parTrans" cxnId="{E62F9DC8-A68F-4633-8992-0443F80435F6}">
      <dgm:prSet/>
      <dgm:spPr/>
      <dgm:t>
        <a:bodyPr/>
        <a:lstStyle/>
        <a:p>
          <a:endParaRPr lang="en-US"/>
        </a:p>
      </dgm:t>
    </dgm:pt>
    <dgm:pt modelId="{4CA59BB5-F954-4966-9C76-552186339C48}" type="sibTrans" cxnId="{E62F9DC8-A68F-4633-8992-0443F80435F6}">
      <dgm:prSet/>
      <dgm:spPr/>
      <dgm:t>
        <a:bodyPr/>
        <a:lstStyle/>
        <a:p>
          <a:endParaRPr lang="en-US"/>
        </a:p>
      </dgm:t>
    </dgm:pt>
    <dgm:pt modelId="{3F0A08CC-6B61-48BC-859A-B06F86703D6A}">
      <dgm:prSet custT="1"/>
      <dgm:spPr>
        <a:solidFill>
          <a:srgbClr val="CBE4CE"/>
        </a:solidFill>
      </dgm:spPr>
      <dgm:t>
        <a:bodyPr anchor="ctr"/>
        <a:lstStyle/>
        <a:p>
          <a:pPr marL="109538" indent="0">
            <a:lnSpc>
              <a:spcPct val="100000"/>
            </a:lnSpc>
            <a:spcAft>
              <a:spcPts val="400"/>
            </a:spcAft>
          </a:pPr>
          <a:r>
            <a:rPr lang="en-US" sz="1600" i="0" dirty="0"/>
            <a:t>A CDC study released in June 2020 reported diabetes as the </a:t>
          </a:r>
          <a:r>
            <a:rPr lang="en-US" sz="1600" b="1" i="0" dirty="0"/>
            <a:t>second most common</a:t>
          </a:r>
          <a:r>
            <a:rPr lang="en-US" sz="1600" i="0" dirty="0"/>
            <a:t> (30%) underlying health condition in COVID-19 patients. </a:t>
          </a:r>
          <a:r>
            <a:rPr lang="en-US" sz="1100" i="1" dirty="0"/>
            <a:t>(CDC MMWR, 2020)</a:t>
          </a:r>
        </a:p>
      </dgm:t>
    </dgm:pt>
    <dgm:pt modelId="{C570CFB3-81AB-423A-BE51-ADE2F36E8032}" type="parTrans" cxnId="{DC2CF0CE-F94A-4B78-92C3-534F3E7B40BB}">
      <dgm:prSet/>
      <dgm:spPr/>
      <dgm:t>
        <a:bodyPr/>
        <a:lstStyle/>
        <a:p>
          <a:endParaRPr lang="en-US"/>
        </a:p>
      </dgm:t>
    </dgm:pt>
    <dgm:pt modelId="{CE8DE1BA-F87F-4C77-B212-5D22EEAC2A4D}" type="sibTrans" cxnId="{DC2CF0CE-F94A-4B78-92C3-534F3E7B40BB}">
      <dgm:prSet/>
      <dgm:spPr/>
      <dgm:t>
        <a:bodyPr/>
        <a:lstStyle/>
        <a:p>
          <a:endParaRPr lang="en-US"/>
        </a:p>
      </dgm:t>
    </dgm:pt>
    <dgm:pt modelId="{08E033A3-24C6-4D74-B6FD-6851CA58948B}">
      <dgm:prSet custT="1"/>
      <dgm:spPr>
        <a:solidFill>
          <a:schemeClr val="bg1"/>
        </a:solidFill>
      </dgm:spPr>
      <dgm:t>
        <a:bodyPr anchor="ctr"/>
        <a:lstStyle/>
        <a:p>
          <a:pPr marL="109538" indent="0">
            <a:lnSpc>
              <a:spcPct val="100000"/>
            </a:lnSpc>
            <a:spcAft>
              <a:spcPts val="0"/>
            </a:spcAft>
          </a:pPr>
          <a:r>
            <a:rPr lang="en-US" sz="1600" dirty="0"/>
            <a:t>Initial results from one study found </a:t>
          </a:r>
          <a:r>
            <a:rPr lang="en-US" sz="1600" b="1" dirty="0"/>
            <a:t>1 in 10 </a:t>
          </a:r>
          <a:r>
            <a:rPr lang="en-US" sz="1600" dirty="0"/>
            <a:t>hospitalized COVID-19 patients with </a:t>
          </a:r>
          <a:r>
            <a:rPr lang="en-US" sz="1600" b="1" dirty="0"/>
            <a:t>diabetes died within 7 days of admission</a:t>
          </a:r>
          <a:r>
            <a:rPr lang="en-US" sz="1600" dirty="0"/>
            <a:t>, and </a:t>
          </a:r>
          <a:r>
            <a:rPr lang="en-US" sz="1600" b="1" dirty="0"/>
            <a:t>1 in 5</a:t>
          </a:r>
          <a:r>
            <a:rPr lang="en-US" sz="1600" dirty="0"/>
            <a:t> </a:t>
          </a:r>
          <a:r>
            <a:rPr lang="en-US" sz="1600" b="1" dirty="0"/>
            <a:t>needed a ventilator</a:t>
          </a:r>
          <a:r>
            <a:rPr lang="en-US" sz="1600" dirty="0"/>
            <a:t>. Updated results found </a:t>
          </a:r>
          <a:r>
            <a:rPr lang="en-US" sz="1600" b="1" dirty="0"/>
            <a:t>1 in 5 died </a:t>
          </a:r>
          <a:r>
            <a:rPr lang="en-US" sz="1600" b="0" dirty="0"/>
            <a:t>within 28 days of admission.</a:t>
          </a:r>
        </a:p>
        <a:p>
          <a:pPr marL="109538" indent="0">
            <a:lnSpc>
              <a:spcPct val="100000"/>
            </a:lnSpc>
            <a:spcAft>
              <a:spcPts val="0"/>
            </a:spcAft>
          </a:pPr>
          <a:r>
            <a:rPr lang="en-US" sz="1100" i="1" dirty="0"/>
            <a:t>(Diabetologia, 2021)</a:t>
          </a:r>
        </a:p>
      </dgm:t>
    </dgm:pt>
    <dgm:pt modelId="{1EB6C8AB-0942-4ECF-B802-E1EF96C1648F}" type="parTrans" cxnId="{0F766133-FE08-488C-9B60-6CB680E368F1}">
      <dgm:prSet/>
      <dgm:spPr/>
      <dgm:t>
        <a:bodyPr/>
        <a:lstStyle/>
        <a:p>
          <a:endParaRPr lang="en-US"/>
        </a:p>
      </dgm:t>
    </dgm:pt>
    <dgm:pt modelId="{8BE291D2-B24B-4ECE-987E-189DE1DB3BA5}" type="sibTrans" cxnId="{0F766133-FE08-488C-9B60-6CB680E368F1}">
      <dgm:prSet/>
      <dgm:spPr/>
      <dgm:t>
        <a:bodyPr/>
        <a:lstStyle/>
        <a:p>
          <a:endParaRPr lang="en-US"/>
        </a:p>
      </dgm:t>
    </dgm:pt>
    <dgm:pt modelId="{96D14C8C-AA93-4F86-BEA1-F649669E7E4E}">
      <dgm:prSet custT="1"/>
      <dgm:spPr>
        <a:solidFill>
          <a:srgbClr val="CBE4CE"/>
        </a:solidFill>
      </dgm:spPr>
      <dgm:t>
        <a:bodyPr anchor="ctr"/>
        <a:lstStyle/>
        <a:p>
          <a:pPr marL="109538" indent="0">
            <a:lnSpc>
              <a:spcPct val="100000"/>
            </a:lnSpc>
            <a:spcAft>
              <a:spcPts val="0"/>
            </a:spcAft>
          </a:pPr>
          <a:r>
            <a:rPr lang="en-US" sz="1600" dirty="0"/>
            <a:t>In another study, patients with diabetes and uncontrolled hyperglycemia were </a:t>
          </a:r>
          <a:r>
            <a:rPr lang="en-US" sz="1600" b="1" dirty="0"/>
            <a:t>more than 4X as likely to die </a:t>
          </a:r>
          <a:r>
            <a:rPr lang="en-US" sz="1600" dirty="0"/>
            <a:t>from COVID-19. </a:t>
          </a:r>
        </a:p>
        <a:p>
          <a:pPr marL="109538" indent="0">
            <a:lnSpc>
              <a:spcPct val="100000"/>
            </a:lnSpc>
            <a:spcAft>
              <a:spcPts val="400"/>
            </a:spcAft>
          </a:pPr>
          <a:r>
            <a:rPr lang="en-US" sz="1100" i="1" dirty="0"/>
            <a:t>(Journal Diabetes Science and Technology, 2020)</a:t>
          </a:r>
        </a:p>
      </dgm:t>
    </dgm:pt>
    <dgm:pt modelId="{CEA4B517-2025-41FD-87C3-E44A89DC8117}" type="parTrans" cxnId="{06BE55E5-C02E-454D-A576-B9E65E15D7C2}">
      <dgm:prSet/>
      <dgm:spPr/>
      <dgm:t>
        <a:bodyPr/>
        <a:lstStyle/>
        <a:p>
          <a:endParaRPr lang="en-US"/>
        </a:p>
      </dgm:t>
    </dgm:pt>
    <dgm:pt modelId="{D6A03071-A9B3-4A38-977E-375445448AFE}" type="sibTrans" cxnId="{06BE55E5-C02E-454D-A576-B9E65E15D7C2}">
      <dgm:prSet/>
      <dgm:spPr/>
      <dgm:t>
        <a:bodyPr/>
        <a:lstStyle/>
        <a:p>
          <a:endParaRPr lang="en-US"/>
        </a:p>
      </dgm:t>
    </dgm:pt>
    <dgm:pt modelId="{AD2533ED-8723-48F3-A762-DBA90953F3F5}">
      <dgm:prSet custT="1"/>
      <dgm:spPr>
        <a:solidFill>
          <a:schemeClr val="bg1"/>
        </a:solidFill>
      </dgm:spPr>
      <dgm:t>
        <a:bodyPr lIns="182880"/>
        <a:lstStyle/>
        <a:p>
          <a:pPr>
            <a:lnSpc>
              <a:spcPct val="100000"/>
            </a:lnSpc>
            <a:spcAft>
              <a:spcPts val="0"/>
            </a:spcAft>
            <a:buFont typeface="Times New Roman" panose="02020603050405020304" pitchFamily="18" charset="0"/>
            <a:buNone/>
          </a:pPr>
          <a:r>
            <a:rPr lang="en-US" sz="1600" i="0" dirty="0"/>
            <a:t>A study of Black patients showed diabetes to be the </a:t>
          </a:r>
          <a:r>
            <a:rPr lang="en-US" sz="1600" b="1" i="0" dirty="0"/>
            <a:t>third-most-common </a:t>
          </a:r>
          <a:r>
            <a:rPr lang="en-US" sz="1600" i="0" dirty="0"/>
            <a:t>(57%) underlying condition among those hospitalized for COVID-19. </a:t>
          </a:r>
        </a:p>
        <a:p>
          <a:pPr>
            <a:lnSpc>
              <a:spcPct val="100000"/>
            </a:lnSpc>
            <a:spcAft>
              <a:spcPts val="1800"/>
            </a:spcAft>
            <a:buFont typeface="Times New Roman" panose="02020603050405020304" pitchFamily="18" charset="0"/>
            <a:buNone/>
          </a:pPr>
          <a:r>
            <a:rPr lang="en-US" sz="1100" i="1" dirty="0"/>
            <a:t>(Diabetes Care, 2020)</a:t>
          </a:r>
        </a:p>
      </dgm:t>
    </dgm:pt>
    <dgm:pt modelId="{A8868E75-F162-4F21-8845-47B272C94C1A}" type="parTrans" cxnId="{6D1F6F1B-9F1B-4C67-82D5-A2D263A94F19}">
      <dgm:prSet/>
      <dgm:spPr/>
      <dgm:t>
        <a:bodyPr/>
        <a:lstStyle/>
        <a:p>
          <a:endParaRPr lang="en-US"/>
        </a:p>
      </dgm:t>
    </dgm:pt>
    <dgm:pt modelId="{6806E4BE-A296-47FD-B3D3-DE87B6BF99D3}" type="sibTrans" cxnId="{6D1F6F1B-9F1B-4C67-82D5-A2D263A94F19}">
      <dgm:prSet/>
      <dgm:spPr/>
      <dgm:t>
        <a:bodyPr/>
        <a:lstStyle/>
        <a:p>
          <a:endParaRPr lang="en-US"/>
        </a:p>
      </dgm:t>
    </dgm:pt>
    <dgm:pt modelId="{8F9E30C0-F019-451F-950F-452F3BD9441D}" type="pres">
      <dgm:prSet presAssocID="{2952335C-B932-44FE-8B89-A718220B83F5}" presName="vert0" presStyleCnt="0">
        <dgm:presLayoutVars>
          <dgm:dir/>
          <dgm:animOne val="branch"/>
          <dgm:animLvl val="lvl"/>
        </dgm:presLayoutVars>
      </dgm:prSet>
      <dgm:spPr/>
    </dgm:pt>
    <dgm:pt modelId="{CD7D1787-55BF-4BC8-A803-A952623F2044}" type="pres">
      <dgm:prSet presAssocID="{1784A51B-E504-4FC2-A810-DC0D98885EF5}" presName="thickLine" presStyleLbl="alignNode1" presStyleIdx="0" presStyleCnt="1"/>
      <dgm:spPr/>
    </dgm:pt>
    <dgm:pt modelId="{513DEBE1-980B-4BFA-A148-ED4623918D88}" type="pres">
      <dgm:prSet presAssocID="{1784A51B-E504-4FC2-A810-DC0D98885EF5}" presName="horz1" presStyleCnt="0"/>
      <dgm:spPr/>
    </dgm:pt>
    <dgm:pt modelId="{B7AD3D3C-0A76-42A9-A4A9-4BE5EFF396BB}" type="pres">
      <dgm:prSet presAssocID="{1784A51B-E504-4FC2-A810-DC0D98885EF5}" presName="tx1" presStyleLbl="revTx" presStyleIdx="0" presStyleCnt="7"/>
      <dgm:spPr/>
    </dgm:pt>
    <dgm:pt modelId="{045B93DC-9022-4DB7-B2C9-54FAB68A9015}" type="pres">
      <dgm:prSet presAssocID="{1784A51B-E504-4FC2-A810-DC0D98885EF5}" presName="vert1" presStyleCnt="0"/>
      <dgm:spPr/>
    </dgm:pt>
    <dgm:pt modelId="{9CE9F69D-D246-4C01-A155-57FD5A5BFFD2}" type="pres">
      <dgm:prSet presAssocID="{8AC9E3F4-4A62-4826-90C7-0FF75BD55DEF}" presName="vertSpace2a" presStyleCnt="0"/>
      <dgm:spPr/>
    </dgm:pt>
    <dgm:pt modelId="{C2448744-A3EB-4DB6-9C05-04C79BDCEF3D}" type="pres">
      <dgm:prSet presAssocID="{8AC9E3F4-4A62-4826-90C7-0FF75BD55DEF}" presName="horz2" presStyleCnt="0"/>
      <dgm:spPr/>
    </dgm:pt>
    <dgm:pt modelId="{2C8C5921-15DC-440F-84A4-C0F7974D46D5}" type="pres">
      <dgm:prSet presAssocID="{8AC9E3F4-4A62-4826-90C7-0FF75BD55DEF}" presName="horzSpace2" presStyleCnt="0"/>
      <dgm:spPr/>
    </dgm:pt>
    <dgm:pt modelId="{FF634963-98CF-4FEC-802B-73FBCDF24F23}" type="pres">
      <dgm:prSet presAssocID="{8AC9E3F4-4A62-4826-90C7-0FF75BD55DEF}" presName="tx2" presStyleLbl="revTx" presStyleIdx="1" presStyleCnt="7" custScaleX="101616" custScaleY="72710" custLinFactNeighborX="-1845"/>
      <dgm:spPr/>
    </dgm:pt>
    <dgm:pt modelId="{236AA814-1C70-44D6-A9C5-7D1A76DD6B31}" type="pres">
      <dgm:prSet presAssocID="{8AC9E3F4-4A62-4826-90C7-0FF75BD55DEF}" presName="vert2" presStyleCnt="0"/>
      <dgm:spPr/>
    </dgm:pt>
    <dgm:pt modelId="{E9BFA191-C35A-4BD8-9869-F1EAFBD558FD}" type="pres">
      <dgm:prSet presAssocID="{8AC9E3F4-4A62-4826-90C7-0FF75BD55DEF}" presName="thinLine2b" presStyleLbl="callout" presStyleIdx="0" presStyleCnt="6"/>
      <dgm:spPr/>
    </dgm:pt>
    <dgm:pt modelId="{175E8E40-EFD0-47B6-8792-4F7E50681CE6}" type="pres">
      <dgm:prSet presAssocID="{8AC9E3F4-4A62-4826-90C7-0FF75BD55DEF}" presName="vertSpace2b" presStyleCnt="0"/>
      <dgm:spPr/>
    </dgm:pt>
    <dgm:pt modelId="{FBBB8CD3-7139-4D8D-800F-37B44A349A8A}" type="pres">
      <dgm:prSet presAssocID="{3F0A08CC-6B61-48BC-859A-B06F86703D6A}" presName="horz2" presStyleCnt="0"/>
      <dgm:spPr/>
    </dgm:pt>
    <dgm:pt modelId="{B170E37D-CE69-4956-81B8-C95437C87A83}" type="pres">
      <dgm:prSet presAssocID="{3F0A08CC-6B61-48BC-859A-B06F86703D6A}" presName="horzSpace2" presStyleCnt="0"/>
      <dgm:spPr/>
    </dgm:pt>
    <dgm:pt modelId="{E6376AC9-FE5D-4D5D-BCDC-A8470C3EA53F}" type="pres">
      <dgm:prSet presAssocID="{3F0A08CC-6B61-48BC-859A-B06F86703D6A}" presName="tx2" presStyleLbl="revTx" presStyleIdx="2" presStyleCnt="7" custScaleX="102078" custScaleY="72606" custLinFactNeighborX="-1938"/>
      <dgm:spPr/>
    </dgm:pt>
    <dgm:pt modelId="{433E66B2-80F8-451C-9EED-8CA6B140070B}" type="pres">
      <dgm:prSet presAssocID="{3F0A08CC-6B61-48BC-859A-B06F86703D6A}" presName="vert2" presStyleCnt="0"/>
      <dgm:spPr/>
    </dgm:pt>
    <dgm:pt modelId="{B34EE769-22FF-4EFB-96ED-3AE64095F937}" type="pres">
      <dgm:prSet presAssocID="{3F0A08CC-6B61-48BC-859A-B06F86703D6A}" presName="thinLine2b" presStyleLbl="callout" presStyleIdx="1" presStyleCnt="6"/>
      <dgm:spPr/>
    </dgm:pt>
    <dgm:pt modelId="{EFFD053E-AEF8-4292-B0FD-BBA027ED7739}" type="pres">
      <dgm:prSet presAssocID="{3F0A08CC-6B61-48BC-859A-B06F86703D6A}" presName="vertSpace2b" presStyleCnt="0"/>
      <dgm:spPr/>
    </dgm:pt>
    <dgm:pt modelId="{2914A226-2CBB-4BEA-96B8-E83AF3231046}" type="pres">
      <dgm:prSet presAssocID="{AD2533ED-8723-48F3-A762-DBA90953F3F5}" presName="horz2" presStyleCnt="0"/>
      <dgm:spPr/>
    </dgm:pt>
    <dgm:pt modelId="{2C6B7458-AFC8-47F8-9F21-65ABCFC69209}" type="pres">
      <dgm:prSet presAssocID="{AD2533ED-8723-48F3-A762-DBA90953F3F5}" presName="horzSpace2" presStyleCnt="0"/>
      <dgm:spPr/>
    </dgm:pt>
    <dgm:pt modelId="{815FDBE0-4AB3-4A64-A087-73FE60465BD3}" type="pres">
      <dgm:prSet presAssocID="{AD2533ED-8723-48F3-A762-DBA90953F3F5}" presName="tx2" presStyleLbl="revTx" presStyleIdx="3" presStyleCnt="7" custScaleX="102016" custScaleY="68261" custLinFactNeighborX="-1938" custLinFactNeighborY="-2349"/>
      <dgm:spPr/>
    </dgm:pt>
    <dgm:pt modelId="{CC7E15FE-D374-4AB3-87DB-38578D6BA8E2}" type="pres">
      <dgm:prSet presAssocID="{AD2533ED-8723-48F3-A762-DBA90953F3F5}" presName="vert2" presStyleCnt="0"/>
      <dgm:spPr/>
    </dgm:pt>
    <dgm:pt modelId="{75E93462-24FB-4BCC-8D72-6A6AD8D24E06}" type="pres">
      <dgm:prSet presAssocID="{AD2533ED-8723-48F3-A762-DBA90953F3F5}" presName="thinLine2b" presStyleLbl="callout" presStyleIdx="2" presStyleCnt="6"/>
      <dgm:spPr/>
    </dgm:pt>
    <dgm:pt modelId="{87D21B56-3135-4F97-970B-1EF837667F0C}" type="pres">
      <dgm:prSet presAssocID="{AD2533ED-8723-48F3-A762-DBA90953F3F5}" presName="vertSpace2b" presStyleCnt="0"/>
      <dgm:spPr/>
    </dgm:pt>
    <dgm:pt modelId="{8963B293-19F0-4984-A286-38288041BC60}" type="pres">
      <dgm:prSet presAssocID="{F6A53913-833F-4EAD-9D9E-D55F38B2D80F}" presName="horz2" presStyleCnt="0"/>
      <dgm:spPr/>
    </dgm:pt>
    <dgm:pt modelId="{A963CE50-57FD-409E-89BB-1B6D92E1EF98}" type="pres">
      <dgm:prSet presAssocID="{F6A53913-833F-4EAD-9D9E-D55F38B2D80F}" presName="horzSpace2" presStyleCnt="0"/>
      <dgm:spPr/>
    </dgm:pt>
    <dgm:pt modelId="{4AA26A1E-D3E4-4310-952C-91B1BEC5DB47}" type="pres">
      <dgm:prSet presAssocID="{F6A53913-833F-4EAD-9D9E-D55F38B2D80F}" presName="tx2" presStyleLbl="revTx" presStyleIdx="4" presStyleCnt="7" custScaleX="101862" custScaleY="51707" custLinFactNeighborX="-2039"/>
      <dgm:spPr/>
    </dgm:pt>
    <dgm:pt modelId="{49C48550-66C8-4F8D-A9BB-F4125716D828}" type="pres">
      <dgm:prSet presAssocID="{F6A53913-833F-4EAD-9D9E-D55F38B2D80F}" presName="vert2" presStyleCnt="0"/>
      <dgm:spPr/>
    </dgm:pt>
    <dgm:pt modelId="{DA7A7D56-075D-463F-BDB7-3B9D10854B1E}" type="pres">
      <dgm:prSet presAssocID="{F6A53913-833F-4EAD-9D9E-D55F38B2D80F}" presName="thinLine2b" presStyleLbl="callout" presStyleIdx="3" presStyleCnt="6"/>
      <dgm:spPr/>
    </dgm:pt>
    <dgm:pt modelId="{F65B5402-D41A-431B-A7A2-3627CB264C3D}" type="pres">
      <dgm:prSet presAssocID="{F6A53913-833F-4EAD-9D9E-D55F38B2D80F}" presName="vertSpace2b" presStyleCnt="0"/>
      <dgm:spPr/>
    </dgm:pt>
    <dgm:pt modelId="{3B179B59-3967-41F2-AAD9-7C4376007644}" type="pres">
      <dgm:prSet presAssocID="{08E033A3-24C6-4D74-B6FD-6851CA58948B}" presName="horz2" presStyleCnt="0"/>
      <dgm:spPr/>
    </dgm:pt>
    <dgm:pt modelId="{F57C1B41-14CA-4D21-A366-7FEA3A1ECD9E}" type="pres">
      <dgm:prSet presAssocID="{08E033A3-24C6-4D74-B6FD-6851CA58948B}" presName="horzSpace2" presStyleCnt="0"/>
      <dgm:spPr/>
    </dgm:pt>
    <dgm:pt modelId="{C0D02414-69A3-4460-9C65-1C678EE1AA19}" type="pres">
      <dgm:prSet presAssocID="{08E033A3-24C6-4D74-B6FD-6851CA58948B}" presName="tx2" presStyleLbl="revTx" presStyleIdx="5" presStyleCnt="7" custScaleX="102382" custScaleY="95447" custLinFactNeighborX="-1918" custLinFactNeighborY="-653"/>
      <dgm:spPr/>
    </dgm:pt>
    <dgm:pt modelId="{FACFFD2A-4C4E-4AB8-BC1E-08794C8F6483}" type="pres">
      <dgm:prSet presAssocID="{08E033A3-24C6-4D74-B6FD-6851CA58948B}" presName="vert2" presStyleCnt="0"/>
      <dgm:spPr/>
    </dgm:pt>
    <dgm:pt modelId="{D1BF0A62-9019-49E7-8FD8-625E0E59C3AB}" type="pres">
      <dgm:prSet presAssocID="{08E033A3-24C6-4D74-B6FD-6851CA58948B}" presName="thinLine2b" presStyleLbl="callout" presStyleIdx="4" presStyleCnt="6"/>
      <dgm:spPr/>
    </dgm:pt>
    <dgm:pt modelId="{6BDCE7D9-A005-4783-AC98-A7F9E60897CA}" type="pres">
      <dgm:prSet presAssocID="{08E033A3-24C6-4D74-B6FD-6851CA58948B}" presName="vertSpace2b" presStyleCnt="0"/>
      <dgm:spPr/>
    </dgm:pt>
    <dgm:pt modelId="{08123760-B0FB-4459-81A8-2BE2109B1503}" type="pres">
      <dgm:prSet presAssocID="{96D14C8C-AA93-4F86-BEA1-F649669E7E4E}" presName="horz2" presStyleCnt="0"/>
      <dgm:spPr/>
    </dgm:pt>
    <dgm:pt modelId="{C964C39A-2C5F-4ACA-A7DB-4CB7EB088730}" type="pres">
      <dgm:prSet presAssocID="{96D14C8C-AA93-4F86-BEA1-F649669E7E4E}" presName="horzSpace2" presStyleCnt="0"/>
      <dgm:spPr/>
    </dgm:pt>
    <dgm:pt modelId="{65DFA80F-28BA-46F9-ADD6-6E033675720B}" type="pres">
      <dgm:prSet presAssocID="{96D14C8C-AA93-4F86-BEA1-F649669E7E4E}" presName="tx2" presStyleLbl="revTx" presStyleIdx="6" presStyleCnt="7" custScaleX="101765" custScaleY="78322" custLinFactNeighborX="-2038"/>
      <dgm:spPr/>
    </dgm:pt>
    <dgm:pt modelId="{44B29389-53EB-40E4-B4A8-F187BF2207FE}" type="pres">
      <dgm:prSet presAssocID="{96D14C8C-AA93-4F86-BEA1-F649669E7E4E}" presName="vert2" presStyleCnt="0"/>
      <dgm:spPr/>
    </dgm:pt>
    <dgm:pt modelId="{0F53B6CD-CBC0-428A-9F82-8F06FE120965}" type="pres">
      <dgm:prSet presAssocID="{96D14C8C-AA93-4F86-BEA1-F649669E7E4E}" presName="thinLine2b" presStyleLbl="callout" presStyleIdx="5" presStyleCnt="6"/>
      <dgm:spPr/>
    </dgm:pt>
    <dgm:pt modelId="{CC2AF99C-16AE-429C-9103-C7990687F888}" type="pres">
      <dgm:prSet presAssocID="{96D14C8C-AA93-4F86-BEA1-F649669E7E4E}" presName="vertSpace2b" presStyleCnt="0"/>
      <dgm:spPr/>
    </dgm:pt>
  </dgm:ptLst>
  <dgm:cxnLst>
    <dgm:cxn modelId="{173C3902-E4F9-4880-A58B-700EF0598089}" type="presOf" srcId="{3F0A08CC-6B61-48BC-859A-B06F86703D6A}" destId="{E6376AC9-FE5D-4D5D-BCDC-A8470C3EA53F}" srcOrd="0" destOrd="0" presId="urn:microsoft.com/office/officeart/2008/layout/LinedList"/>
    <dgm:cxn modelId="{C20D980C-5662-4D92-B16C-95E151CFB348}" type="presOf" srcId="{08E033A3-24C6-4D74-B6FD-6851CA58948B}" destId="{C0D02414-69A3-4460-9C65-1C678EE1AA19}" srcOrd="0" destOrd="0" presId="urn:microsoft.com/office/officeart/2008/layout/LinedList"/>
    <dgm:cxn modelId="{6D1F6F1B-9F1B-4C67-82D5-A2D263A94F19}" srcId="{1784A51B-E504-4FC2-A810-DC0D98885EF5}" destId="{AD2533ED-8723-48F3-A762-DBA90953F3F5}" srcOrd="2" destOrd="0" parTransId="{A8868E75-F162-4F21-8845-47B272C94C1A}" sibTransId="{6806E4BE-A296-47FD-B3D3-DE87B6BF99D3}"/>
    <dgm:cxn modelId="{F25A7A23-DFE2-4BF4-8910-C5C0EA15C6BB}" type="presOf" srcId="{8AC9E3F4-4A62-4826-90C7-0FF75BD55DEF}" destId="{FF634963-98CF-4FEC-802B-73FBCDF24F23}" srcOrd="0" destOrd="0" presId="urn:microsoft.com/office/officeart/2008/layout/LinedList"/>
    <dgm:cxn modelId="{0F766133-FE08-488C-9B60-6CB680E368F1}" srcId="{1784A51B-E504-4FC2-A810-DC0D98885EF5}" destId="{08E033A3-24C6-4D74-B6FD-6851CA58948B}" srcOrd="4" destOrd="0" parTransId="{1EB6C8AB-0942-4ECF-B802-E1EF96C1648F}" sibTransId="{8BE291D2-B24B-4ECE-987E-189DE1DB3BA5}"/>
    <dgm:cxn modelId="{09D8DD35-F16E-4AEB-9191-ACE026C643D3}" type="presOf" srcId="{96D14C8C-AA93-4F86-BEA1-F649669E7E4E}" destId="{65DFA80F-28BA-46F9-ADD6-6E033675720B}" srcOrd="0" destOrd="0" presId="urn:microsoft.com/office/officeart/2008/layout/LinedList"/>
    <dgm:cxn modelId="{E4856544-1660-45C1-8B59-9403D47177CA}" type="presOf" srcId="{1784A51B-E504-4FC2-A810-DC0D98885EF5}" destId="{B7AD3D3C-0A76-42A9-A4A9-4BE5EFF396BB}" srcOrd="0" destOrd="0" presId="urn:microsoft.com/office/officeart/2008/layout/LinedList"/>
    <dgm:cxn modelId="{BE5B9747-D092-4886-B5A1-1C935B79099C}" srcId="{1784A51B-E504-4FC2-A810-DC0D98885EF5}" destId="{8AC9E3F4-4A62-4826-90C7-0FF75BD55DEF}" srcOrd="0" destOrd="0" parTransId="{6339F7CE-4DA9-49BE-B2D1-20D6C3D74821}" sibTransId="{983254B7-E4E5-4ADB-8FAD-5991B707BE30}"/>
    <dgm:cxn modelId="{20C89682-1072-4138-8FDB-752DBF3B32EC}" type="presOf" srcId="{F6A53913-833F-4EAD-9D9E-D55F38B2D80F}" destId="{4AA26A1E-D3E4-4310-952C-91B1BEC5DB47}" srcOrd="0" destOrd="0" presId="urn:microsoft.com/office/officeart/2008/layout/LinedList"/>
    <dgm:cxn modelId="{45679D8B-1682-44A2-AAF7-83539ED79059}" srcId="{2952335C-B932-44FE-8B89-A718220B83F5}" destId="{1784A51B-E504-4FC2-A810-DC0D98885EF5}" srcOrd="0" destOrd="0" parTransId="{9ADF8506-C5C4-47B3-A7EE-46D321CEDF7F}" sibTransId="{AC8E3DD5-7BDA-49D9-BE4E-30D79280F1AD}"/>
    <dgm:cxn modelId="{E62F9DC8-A68F-4633-8992-0443F80435F6}" srcId="{1784A51B-E504-4FC2-A810-DC0D98885EF5}" destId="{F6A53913-833F-4EAD-9D9E-D55F38B2D80F}" srcOrd="3" destOrd="0" parTransId="{272F8CC7-FFEB-450A-A031-5362D479B054}" sibTransId="{4CA59BB5-F954-4966-9C76-552186339C48}"/>
    <dgm:cxn modelId="{DC2CF0CE-F94A-4B78-92C3-534F3E7B40BB}" srcId="{1784A51B-E504-4FC2-A810-DC0D98885EF5}" destId="{3F0A08CC-6B61-48BC-859A-B06F86703D6A}" srcOrd="1" destOrd="0" parTransId="{C570CFB3-81AB-423A-BE51-ADE2F36E8032}" sibTransId="{CE8DE1BA-F87F-4C77-B212-5D22EEAC2A4D}"/>
    <dgm:cxn modelId="{62F261D4-2662-4F45-A608-D95327A47F9F}" type="presOf" srcId="{2952335C-B932-44FE-8B89-A718220B83F5}" destId="{8F9E30C0-F019-451F-950F-452F3BD9441D}" srcOrd="0" destOrd="0" presId="urn:microsoft.com/office/officeart/2008/layout/LinedList"/>
    <dgm:cxn modelId="{06BE55E5-C02E-454D-A576-B9E65E15D7C2}" srcId="{1784A51B-E504-4FC2-A810-DC0D98885EF5}" destId="{96D14C8C-AA93-4F86-BEA1-F649669E7E4E}" srcOrd="5" destOrd="0" parTransId="{CEA4B517-2025-41FD-87C3-E44A89DC8117}" sibTransId="{D6A03071-A9B3-4A38-977E-375445448AFE}"/>
    <dgm:cxn modelId="{313E4CFB-8683-49AB-9239-60BFDE32C673}" type="presOf" srcId="{AD2533ED-8723-48F3-A762-DBA90953F3F5}" destId="{815FDBE0-4AB3-4A64-A087-73FE60465BD3}" srcOrd="0" destOrd="0" presId="urn:microsoft.com/office/officeart/2008/layout/LinedList"/>
    <dgm:cxn modelId="{EBCF1EB6-93CF-450C-A0AF-3F51B1D3A65B}" type="presParOf" srcId="{8F9E30C0-F019-451F-950F-452F3BD9441D}" destId="{CD7D1787-55BF-4BC8-A803-A952623F2044}" srcOrd="0" destOrd="0" presId="urn:microsoft.com/office/officeart/2008/layout/LinedList"/>
    <dgm:cxn modelId="{E3355D61-3F24-4F67-84C2-6C0703462E75}" type="presParOf" srcId="{8F9E30C0-F019-451F-950F-452F3BD9441D}" destId="{513DEBE1-980B-4BFA-A148-ED4623918D88}" srcOrd="1" destOrd="0" presId="urn:microsoft.com/office/officeart/2008/layout/LinedList"/>
    <dgm:cxn modelId="{E4AA5006-3D8E-4098-8E91-B3628E66F46A}" type="presParOf" srcId="{513DEBE1-980B-4BFA-A148-ED4623918D88}" destId="{B7AD3D3C-0A76-42A9-A4A9-4BE5EFF396BB}" srcOrd="0" destOrd="0" presId="urn:microsoft.com/office/officeart/2008/layout/LinedList"/>
    <dgm:cxn modelId="{7EDED09C-FE39-486F-ACE5-E4A5FA9B1378}" type="presParOf" srcId="{513DEBE1-980B-4BFA-A148-ED4623918D88}" destId="{045B93DC-9022-4DB7-B2C9-54FAB68A9015}" srcOrd="1" destOrd="0" presId="urn:microsoft.com/office/officeart/2008/layout/LinedList"/>
    <dgm:cxn modelId="{8891809A-2AA7-483B-B86E-8B71378944FC}" type="presParOf" srcId="{045B93DC-9022-4DB7-B2C9-54FAB68A9015}" destId="{9CE9F69D-D246-4C01-A155-57FD5A5BFFD2}" srcOrd="0" destOrd="0" presId="urn:microsoft.com/office/officeart/2008/layout/LinedList"/>
    <dgm:cxn modelId="{0D5C9CBA-2F65-48D6-9FEA-499776A3C73B}" type="presParOf" srcId="{045B93DC-9022-4DB7-B2C9-54FAB68A9015}" destId="{C2448744-A3EB-4DB6-9C05-04C79BDCEF3D}" srcOrd="1" destOrd="0" presId="urn:microsoft.com/office/officeart/2008/layout/LinedList"/>
    <dgm:cxn modelId="{586D6AE8-C5F7-4AD1-9DDC-B46A342DDEDC}" type="presParOf" srcId="{C2448744-A3EB-4DB6-9C05-04C79BDCEF3D}" destId="{2C8C5921-15DC-440F-84A4-C0F7974D46D5}" srcOrd="0" destOrd="0" presId="urn:microsoft.com/office/officeart/2008/layout/LinedList"/>
    <dgm:cxn modelId="{AB0791BA-918E-457E-BA02-EFC8BB0926BD}" type="presParOf" srcId="{C2448744-A3EB-4DB6-9C05-04C79BDCEF3D}" destId="{FF634963-98CF-4FEC-802B-73FBCDF24F23}" srcOrd="1" destOrd="0" presId="urn:microsoft.com/office/officeart/2008/layout/LinedList"/>
    <dgm:cxn modelId="{6E5DDCC4-FAF4-4999-8491-1A846771BC6D}" type="presParOf" srcId="{C2448744-A3EB-4DB6-9C05-04C79BDCEF3D}" destId="{236AA814-1C70-44D6-A9C5-7D1A76DD6B31}" srcOrd="2" destOrd="0" presId="urn:microsoft.com/office/officeart/2008/layout/LinedList"/>
    <dgm:cxn modelId="{B80300DD-6260-4DA3-8C1C-4F86352185FE}" type="presParOf" srcId="{045B93DC-9022-4DB7-B2C9-54FAB68A9015}" destId="{E9BFA191-C35A-4BD8-9869-F1EAFBD558FD}" srcOrd="2" destOrd="0" presId="urn:microsoft.com/office/officeart/2008/layout/LinedList"/>
    <dgm:cxn modelId="{B2C856E8-69DF-427E-8564-FCE4E5251A41}" type="presParOf" srcId="{045B93DC-9022-4DB7-B2C9-54FAB68A9015}" destId="{175E8E40-EFD0-47B6-8792-4F7E50681CE6}" srcOrd="3" destOrd="0" presId="urn:microsoft.com/office/officeart/2008/layout/LinedList"/>
    <dgm:cxn modelId="{FBBD61D8-3ACD-4DA7-99EB-1B5EE132C924}" type="presParOf" srcId="{045B93DC-9022-4DB7-B2C9-54FAB68A9015}" destId="{FBBB8CD3-7139-4D8D-800F-37B44A349A8A}" srcOrd="4" destOrd="0" presId="urn:microsoft.com/office/officeart/2008/layout/LinedList"/>
    <dgm:cxn modelId="{DD532521-2801-4E64-84F9-BA0A668E24B4}" type="presParOf" srcId="{FBBB8CD3-7139-4D8D-800F-37B44A349A8A}" destId="{B170E37D-CE69-4956-81B8-C95437C87A83}" srcOrd="0" destOrd="0" presId="urn:microsoft.com/office/officeart/2008/layout/LinedList"/>
    <dgm:cxn modelId="{BAACE27D-08CF-4622-9F97-26E2E3C90746}" type="presParOf" srcId="{FBBB8CD3-7139-4D8D-800F-37B44A349A8A}" destId="{E6376AC9-FE5D-4D5D-BCDC-A8470C3EA53F}" srcOrd="1" destOrd="0" presId="urn:microsoft.com/office/officeart/2008/layout/LinedList"/>
    <dgm:cxn modelId="{9DB92658-84DC-448C-A37B-8793A18F0CAE}" type="presParOf" srcId="{FBBB8CD3-7139-4D8D-800F-37B44A349A8A}" destId="{433E66B2-80F8-451C-9EED-8CA6B140070B}" srcOrd="2" destOrd="0" presId="urn:microsoft.com/office/officeart/2008/layout/LinedList"/>
    <dgm:cxn modelId="{E9AFF1EC-70A6-461E-B76C-D0FB164F1BCB}" type="presParOf" srcId="{045B93DC-9022-4DB7-B2C9-54FAB68A9015}" destId="{B34EE769-22FF-4EFB-96ED-3AE64095F937}" srcOrd="5" destOrd="0" presId="urn:microsoft.com/office/officeart/2008/layout/LinedList"/>
    <dgm:cxn modelId="{E1F22DD8-18D4-462B-A522-5AF5FE7E0D1C}" type="presParOf" srcId="{045B93DC-9022-4DB7-B2C9-54FAB68A9015}" destId="{EFFD053E-AEF8-4292-B0FD-BBA027ED7739}" srcOrd="6" destOrd="0" presId="urn:microsoft.com/office/officeart/2008/layout/LinedList"/>
    <dgm:cxn modelId="{D9645DBD-B228-4AF2-8B2F-66F2506EA7DE}" type="presParOf" srcId="{045B93DC-9022-4DB7-B2C9-54FAB68A9015}" destId="{2914A226-2CBB-4BEA-96B8-E83AF3231046}" srcOrd="7" destOrd="0" presId="urn:microsoft.com/office/officeart/2008/layout/LinedList"/>
    <dgm:cxn modelId="{E9FAA1AD-8F9D-486E-879F-D5CACDEF507B}" type="presParOf" srcId="{2914A226-2CBB-4BEA-96B8-E83AF3231046}" destId="{2C6B7458-AFC8-47F8-9F21-65ABCFC69209}" srcOrd="0" destOrd="0" presId="urn:microsoft.com/office/officeart/2008/layout/LinedList"/>
    <dgm:cxn modelId="{ABBCB986-9470-4A72-83C7-C22590BDB9B8}" type="presParOf" srcId="{2914A226-2CBB-4BEA-96B8-E83AF3231046}" destId="{815FDBE0-4AB3-4A64-A087-73FE60465BD3}" srcOrd="1" destOrd="0" presId="urn:microsoft.com/office/officeart/2008/layout/LinedList"/>
    <dgm:cxn modelId="{B669BB77-7DBF-4648-8AC7-151769DD969E}" type="presParOf" srcId="{2914A226-2CBB-4BEA-96B8-E83AF3231046}" destId="{CC7E15FE-D374-4AB3-87DB-38578D6BA8E2}" srcOrd="2" destOrd="0" presId="urn:microsoft.com/office/officeart/2008/layout/LinedList"/>
    <dgm:cxn modelId="{21966287-77CC-44BF-9874-9F8306BB248A}" type="presParOf" srcId="{045B93DC-9022-4DB7-B2C9-54FAB68A9015}" destId="{75E93462-24FB-4BCC-8D72-6A6AD8D24E06}" srcOrd="8" destOrd="0" presId="urn:microsoft.com/office/officeart/2008/layout/LinedList"/>
    <dgm:cxn modelId="{B6520671-3618-4BEA-81EB-DB181487CECF}" type="presParOf" srcId="{045B93DC-9022-4DB7-B2C9-54FAB68A9015}" destId="{87D21B56-3135-4F97-970B-1EF837667F0C}" srcOrd="9" destOrd="0" presId="urn:microsoft.com/office/officeart/2008/layout/LinedList"/>
    <dgm:cxn modelId="{ACD4FE8D-C647-44C9-90DC-0B6B156508C6}" type="presParOf" srcId="{045B93DC-9022-4DB7-B2C9-54FAB68A9015}" destId="{8963B293-19F0-4984-A286-38288041BC60}" srcOrd="10" destOrd="0" presId="urn:microsoft.com/office/officeart/2008/layout/LinedList"/>
    <dgm:cxn modelId="{06A5D840-F8B6-425A-9E92-4D916468152A}" type="presParOf" srcId="{8963B293-19F0-4984-A286-38288041BC60}" destId="{A963CE50-57FD-409E-89BB-1B6D92E1EF98}" srcOrd="0" destOrd="0" presId="urn:microsoft.com/office/officeart/2008/layout/LinedList"/>
    <dgm:cxn modelId="{1CC40C80-1F40-4D21-85D2-B89F28FFED36}" type="presParOf" srcId="{8963B293-19F0-4984-A286-38288041BC60}" destId="{4AA26A1E-D3E4-4310-952C-91B1BEC5DB47}" srcOrd="1" destOrd="0" presId="urn:microsoft.com/office/officeart/2008/layout/LinedList"/>
    <dgm:cxn modelId="{1E2CA015-7923-46A5-A4AD-3BB349A3D563}" type="presParOf" srcId="{8963B293-19F0-4984-A286-38288041BC60}" destId="{49C48550-66C8-4F8D-A9BB-F4125716D828}" srcOrd="2" destOrd="0" presId="urn:microsoft.com/office/officeart/2008/layout/LinedList"/>
    <dgm:cxn modelId="{E8BA937C-D456-417B-9A76-F1581D27939F}" type="presParOf" srcId="{045B93DC-9022-4DB7-B2C9-54FAB68A9015}" destId="{DA7A7D56-075D-463F-BDB7-3B9D10854B1E}" srcOrd="11" destOrd="0" presId="urn:microsoft.com/office/officeart/2008/layout/LinedList"/>
    <dgm:cxn modelId="{A026F5AE-8D20-459C-A77D-1B8B24D50370}" type="presParOf" srcId="{045B93DC-9022-4DB7-B2C9-54FAB68A9015}" destId="{F65B5402-D41A-431B-A7A2-3627CB264C3D}" srcOrd="12" destOrd="0" presId="urn:microsoft.com/office/officeart/2008/layout/LinedList"/>
    <dgm:cxn modelId="{EE54E0DA-D867-46B3-96B4-2F5C13E9999D}" type="presParOf" srcId="{045B93DC-9022-4DB7-B2C9-54FAB68A9015}" destId="{3B179B59-3967-41F2-AAD9-7C4376007644}" srcOrd="13" destOrd="0" presId="urn:microsoft.com/office/officeart/2008/layout/LinedList"/>
    <dgm:cxn modelId="{2D0F682D-1956-4365-B33B-E87708E3BDF8}" type="presParOf" srcId="{3B179B59-3967-41F2-AAD9-7C4376007644}" destId="{F57C1B41-14CA-4D21-A366-7FEA3A1ECD9E}" srcOrd="0" destOrd="0" presId="urn:microsoft.com/office/officeart/2008/layout/LinedList"/>
    <dgm:cxn modelId="{36713B77-922C-4473-BB00-30F76ED325A8}" type="presParOf" srcId="{3B179B59-3967-41F2-AAD9-7C4376007644}" destId="{C0D02414-69A3-4460-9C65-1C678EE1AA19}" srcOrd="1" destOrd="0" presId="urn:microsoft.com/office/officeart/2008/layout/LinedList"/>
    <dgm:cxn modelId="{791C1085-9528-469C-AAEB-4AC46341E69E}" type="presParOf" srcId="{3B179B59-3967-41F2-AAD9-7C4376007644}" destId="{FACFFD2A-4C4E-4AB8-BC1E-08794C8F6483}" srcOrd="2" destOrd="0" presId="urn:microsoft.com/office/officeart/2008/layout/LinedList"/>
    <dgm:cxn modelId="{008411C4-05CC-470C-B6B2-3CC05A441BE2}" type="presParOf" srcId="{045B93DC-9022-4DB7-B2C9-54FAB68A9015}" destId="{D1BF0A62-9019-49E7-8FD8-625E0E59C3AB}" srcOrd="14" destOrd="0" presId="urn:microsoft.com/office/officeart/2008/layout/LinedList"/>
    <dgm:cxn modelId="{6E07F5F4-CA17-41AB-B429-49E12F67BEE0}" type="presParOf" srcId="{045B93DC-9022-4DB7-B2C9-54FAB68A9015}" destId="{6BDCE7D9-A005-4783-AC98-A7F9E60897CA}" srcOrd="15" destOrd="0" presId="urn:microsoft.com/office/officeart/2008/layout/LinedList"/>
    <dgm:cxn modelId="{FFFB2F45-0EBB-4788-A8A0-EC299092E9D7}" type="presParOf" srcId="{045B93DC-9022-4DB7-B2C9-54FAB68A9015}" destId="{08123760-B0FB-4459-81A8-2BE2109B1503}" srcOrd="16" destOrd="0" presId="urn:microsoft.com/office/officeart/2008/layout/LinedList"/>
    <dgm:cxn modelId="{B1F2A4BE-D311-4698-AC3C-1897AAA76FB6}" type="presParOf" srcId="{08123760-B0FB-4459-81A8-2BE2109B1503}" destId="{C964C39A-2C5F-4ACA-A7DB-4CB7EB088730}" srcOrd="0" destOrd="0" presId="urn:microsoft.com/office/officeart/2008/layout/LinedList"/>
    <dgm:cxn modelId="{0DFA58C9-2EAF-41C2-81B3-246A87121BEB}" type="presParOf" srcId="{08123760-B0FB-4459-81A8-2BE2109B1503}" destId="{65DFA80F-28BA-46F9-ADD6-6E033675720B}" srcOrd="1" destOrd="0" presId="urn:microsoft.com/office/officeart/2008/layout/LinedList"/>
    <dgm:cxn modelId="{6D2383CC-7744-4AA9-8512-FBCD72702918}" type="presParOf" srcId="{08123760-B0FB-4459-81A8-2BE2109B1503}" destId="{44B29389-53EB-40E4-B4A8-F187BF2207FE}" srcOrd="2" destOrd="0" presId="urn:microsoft.com/office/officeart/2008/layout/LinedList"/>
    <dgm:cxn modelId="{0BD0E182-DEE6-475A-A786-40038D6A84FC}" type="presParOf" srcId="{045B93DC-9022-4DB7-B2C9-54FAB68A9015}" destId="{0F53B6CD-CBC0-428A-9F82-8F06FE120965}" srcOrd="17" destOrd="0" presId="urn:microsoft.com/office/officeart/2008/layout/LinedList"/>
    <dgm:cxn modelId="{E2B7CEB1-61F0-465B-983A-C7DAB81F2141}" type="presParOf" srcId="{045B93DC-9022-4DB7-B2C9-54FAB68A9015}" destId="{CC2AF99C-16AE-429C-9103-C7990687F888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52335C-B932-44FE-8B89-A718220B83F5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A8D491-CFE4-4532-A6E6-F2DA8A748E65}">
      <dgm:prSet custT="1"/>
      <dgm:spPr>
        <a:solidFill>
          <a:schemeClr val="accent1"/>
        </a:solidFill>
      </dgm:spPr>
      <dgm:t>
        <a:bodyPr/>
        <a:lstStyle/>
        <a:p>
          <a:r>
            <a:rPr lang="en-US" sz="2000" dirty="0"/>
            <a:t>Rates of and complications from prediabetes and diabetes could increase</a:t>
          </a:r>
        </a:p>
      </dgm:t>
    </dgm:pt>
    <dgm:pt modelId="{14821A12-DA3B-47D5-92D5-448840DF9AC7}" type="parTrans" cxnId="{82C969E6-0E70-4D71-A800-971DE6270388}">
      <dgm:prSet/>
      <dgm:spPr/>
      <dgm:t>
        <a:bodyPr/>
        <a:lstStyle/>
        <a:p>
          <a:endParaRPr lang="en-US"/>
        </a:p>
      </dgm:t>
    </dgm:pt>
    <dgm:pt modelId="{F04B3992-2772-4B12-A0B6-A50F49DABC84}" type="sibTrans" cxnId="{82C969E6-0E70-4D71-A800-971DE6270388}">
      <dgm:prSet/>
      <dgm:spPr/>
      <dgm:t>
        <a:bodyPr/>
        <a:lstStyle/>
        <a:p>
          <a:endParaRPr lang="en-US"/>
        </a:p>
      </dgm:t>
    </dgm:pt>
    <dgm:pt modelId="{CDF57190-633C-4363-8916-D1622B34FBFE}">
      <dgm:prSet custT="1"/>
      <dgm:spPr/>
      <dgm:t>
        <a:bodyPr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1000"/>
            </a:spcAft>
            <a:buChar char="•"/>
          </a:pPr>
          <a:r>
            <a:rPr lang="en-US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A reduction in physical activity, increase in sedentary time, and more consumption of unhealthy food </a:t>
          </a:r>
          <a:r>
            <a:rPr lang="en-US" sz="14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may lead to increased onset of diabetes and diabetes complications among both children and adults. </a:t>
          </a:r>
          <a:r>
            <a:rPr lang="en-US" sz="1100" b="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(BMC Public Health, 2020. Frontiers in Endocrinology</a:t>
          </a:r>
          <a:r>
            <a:rPr lang="en-US" sz="1100" b="0" i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, 2020)</a:t>
          </a:r>
          <a:endParaRPr lang="en-US" sz="1100" b="0" i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/>
            <a:ea typeface="+mn-ea"/>
            <a:cs typeface="+mn-cs"/>
          </a:endParaRPr>
        </a:p>
      </dgm:t>
    </dgm:pt>
    <dgm:pt modelId="{4A42DC38-5393-4312-BAFA-08096313DCFC}" type="parTrans" cxnId="{A7BC1768-B35D-4FC3-81B6-ABE9B193BCF6}">
      <dgm:prSet/>
      <dgm:spPr/>
      <dgm:t>
        <a:bodyPr/>
        <a:lstStyle/>
        <a:p>
          <a:endParaRPr lang="en-US"/>
        </a:p>
      </dgm:t>
    </dgm:pt>
    <dgm:pt modelId="{48E79186-E55D-42E1-A483-9A9EDD198B7D}" type="sibTrans" cxnId="{A7BC1768-B35D-4FC3-81B6-ABE9B193BCF6}">
      <dgm:prSet/>
      <dgm:spPr/>
      <dgm:t>
        <a:bodyPr/>
        <a:lstStyle/>
        <a:p>
          <a:endParaRPr lang="en-US"/>
        </a:p>
      </dgm:t>
    </dgm:pt>
    <dgm:pt modelId="{B8CA75B2-5C52-4D9D-8119-D61F56512631}">
      <dgm:prSet custT="1"/>
      <dgm:spPr>
        <a:solidFill>
          <a:schemeClr val="accent1"/>
        </a:solidFill>
      </dgm:spPr>
      <dgm:t>
        <a:bodyPr/>
        <a:lstStyle/>
        <a:p>
          <a:r>
            <a:rPr lang="en-US" sz="2000" dirty="0"/>
            <a:t>Longevity of the economic downturn has an impact</a:t>
          </a:r>
        </a:p>
      </dgm:t>
    </dgm:pt>
    <dgm:pt modelId="{083905D9-5022-4BE0-A21D-61F56676F13C}" type="parTrans" cxnId="{57C21CAA-DAEB-4A42-A6C5-805DF41E51AA}">
      <dgm:prSet/>
      <dgm:spPr/>
      <dgm:t>
        <a:bodyPr/>
        <a:lstStyle/>
        <a:p>
          <a:endParaRPr lang="en-US"/>
        </a:p>
      </dgm:t>
    </dgm:pt>
    <dgm:pt modelId="{0A637D94-E604-4ADA-9701-B42374755E33}" type="sibTrans" cxnId="{57C21CAA-DAEB-4A42-A6C5-805DF41E51AA}">
      <dgm:prSet/>
      <dgm:spPr/>
      <dgm:t>
        <a:bodyPr/>
        <a:lstStyle/>
        <a:p>
          <a:endParaRPr lang="en-US"/>
        </a:p>
      </dgm:t>
    </dgm:pt>
    <dgm:pt modelId="{D655BD42-561B-444D-A70A-04E4B800D766}">
      <dgm:prSet custT="1"/>
      <dgm:spPr/>
      <dgm:t>
        <a:bodyPr/>
        <a:lstStyle/>
        <a:p>
          <a:pPr>
            <a:spcAft>
              <a:spcPts val="1000"/>
            </a:spcAft>
          </a:pPr>
          <a:r>
            <a:rPr lang="en-US" sz="1400" b="1" dirty="0"/>
            <a:t>Increased # of Medicaid beneficiaries </a:t>
          </a:r>
          <a:r>
            <a:rPr lang="en-US" sz="1400" b="0" dirty="0"/>
            <a:t>and</a:t>
          </a:r>
          <a:r>
            <a:rPr lang="en-US" sz="1400" dirty="0"/>
            <a:t> MCO members</a:t>
          </a:r>
          <a:r>
            <a:rPr lang="en-US" sz="1600" dirty="0"/>
            <a:t>. </a:t>
          </a:r>
          <a:r>
            <a:rPr lang="en-US" sz="1100" dirty="0"/>
            <a:t>(</a:t>
          </a:r>
          <a:r>
            <a:rPr lang="en-US" sz="1100" i="1" dirty="0"/>
            <a:t>Health Management Associates, 2020)</a:t>
          </a:r>
        </a:p>
      </dgm:t>
    </dgm:pt>
    <dgm:pt modelId="{97532C17-E861-4EDE-A73A-FC5C6871C6AE}" type="parTrans" cxnId="{9B4013B4-7394-46BA-A7BD-48B5CD3FCE72}">
      <dgm:prSet/>
      <dgm:spPr/>
      <dgm:t>
        <a:bodyPr/>
        <a:lstStyle/>
        <a:p>
          <a:endParaRPr lang="en-US"/>
        </a:p>
      </dgm:t>
    </dgm:pt>
    <dgm:pt modelId="{28B88A3F-B1BA-4532-A54C-E4D02B12E052}" type="sibTrans" cxnId="{9B4013B4-7394-46BA-A7BD-48B5CD3FCE72}">
      <dgm:prSet/>
      <dgm:spPr/>
      <dgm:t>
        <a:bodyPr/>
        <a:lstStyle/>
        <a:p>
          <a:endParaRPr lang="en-US"/>
        </a:p>
      </dgm:t>
    </dgm:pt>
    <dgm:pt modelId="{A479F193-2C7B-439B-BEDC-47CDC6E36CE8}">
      <dgm:prSet custT="1"/>
      <dgm:spPr/>
      <dgm:t>
        <a:bodyPr/>
        <a:lstStyle/>
        <a:p>
          <a:pPr>
            <a:spcAft>
              <a:spcPct val="15000"/>
            </a:spcAft>
          </a:pPr>
          <a:r>
            <a:rPr lang="en-US" sz="1400" dirty="0"/>
            <a:t>Possible increased </a:t>
          </a:r>
          <a:r>
            <a:rPr lang="en-US" sz="1400" b="1" dirty="0"/>
            <a:t>likelihood of obesity and diabetes </a:t>
          </a:r>
          <a:r>
            <a:rPr lang="en-US" sz="1400" dirty="0"/>
            <a:t>(similar to after the 2008 recession). </a:t>
          </a:r>
          <a:r>
            <a:rPr lang="en-US" sz="1100" dirty="0"/>
            <a:t>(</a:t>
          </a:r>
          <a:r>
            <a:rPr lang="en-US" sz="1100" i="1" dirty="0"/>
            <a:t>Social Science &amp; Medicine, 2018)</a:t>
          </a:r>
        </a:p>
      </dgm:t>
    </dgm:pt>
    <dgm:pt modelId="{BBD2E27E-A0A4-4CB0-997B-DF25259ACA5A}" type="parTrans" cxnId="{10DF8DB5-9E41-4548-A51A-5448037FD367}">
      <dgm:prSet/>
      <dgm:spPr/>
      <dgm:t>
        <a:bodyPr/>
        <a:lstStyle/>
        <a:p>
          <a:endParaRPr lang="en-US"/>
        </a:p>
      </dgm:t>
    </dgm:pt>
    <dgm:pt modelId="{9D571DDE-BBF8-4573-8045-17CDC2D478D0}" type="sibTrans" cxnId="{10DF8DB5-9E41-4548-A51A-5448037FD367}">
      <dgm:prSet/>
      <dgm:spPr/>
      <dgm:t>
        <a:bodyPr/>
        <a:lstStyle/>
        <a:p>
          <a:endParaRPr lang="en-US"/>
        </a:p>
      </dgm:t>
    </dgm:pt>
    <dgm:pt modelId="{8B959769-B5FE-438D-8664-F848D7A50027}">
      <dgm:prSet custT="1"/>
      <dgm:spPr/>
      <dgm:t>
        <a:bodyPr/>
        <a:lstStyle/>
        <a:p>
          <a:pPr>
            <a:spcAft>
              <a:spcPts val="1000"/>
            </a:spcAft>
          </a:pPr>
          <a:r>
            <a:rPr lang="en-US" sz="1400" b="1" dirty="0"/>
            <a:t>Medicaid enrollees increased by more than 6.5 million </a:t>
          </a:r>
          <a:r>
            <a:rPr lang="en-US" sz="1400" dirty="0"/>
            <a:t>between February and September of 2020. This represents a 10.3% increase in Medicaid enrollment since the beginning of the public health emergency. </a:t>
          </a:r>
          <a:r>
            <a:rPr lang="en-US" sz="1100" i="1" dirty="0"/>
            <a:t>(CMS, 2020)</a:t>
          </a:r>
          <a:endParaRPr lang="en-US" sz="1000" i="1" dirty="0"/>
        </a:p>
      </dgm:t>
    </dgm:pt>
    <dgm:pt modelId="{93A73A21-5303-4765-9AFF-22CDCB3C66AF}" type="parTrans" cxnId="{B76CE6FB-00BD-4DBD-A2F5-C6672A7DAA9F}">
      <dgm:prSet/>
      <dgm:spPr/>
      <dgm:t>
        <a:bodyPr/>
        <a:lstStyle/>
        <a:p>
          <a:endParaRPr lang="en-US"/>
        </a:p>
      </dgm:t>
    </dgm:pt>
    <dgm:pt modelId="{CD589289-5276-4B8C-B8F5-60167967B51A}" type="sibTrans" cxnId="{B76CE6FB-00BD-4DBD-A2F5-C6672A7DAA9F}">
      <dgm:prSet/>
      <dgm:spPr/>
      <dgm:t>
        <a:bodyPr/>
        <a:lstStyle/>
        <a:p>
          <a:endParaRPr lang="en-US"/>
        </a:p>
      </dgm:t>
    </dgm:pt>
    <dgm:pt modelId="{2F727B06-2E37-4C9C-851C-102C8539F7F1}">
      <dgm:prSet custT="1"/>
      <dgm:spPr/>
      <dgm:t>
        <a:bodyPr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1000"/>
            </a:spcAft>
            <a:buChar char="•"/>
          </a:pPr>
          <a:r>
            <a:rPr lang="en-US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Rates of depression may increase due to social isolation. </a:t>
          </a:r>
          <a:r>
            <a:rPr lang="en-US" sz="14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People with diabetes are twice as likely to suffer from depression. </a:t>
          </a:r>
          <a:r>
            <a:rPr lang="en-US" sz="1100" b="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(Healthline, 2020. Diabetic Med, 2006. </a:t>
          </a:r>
          <a:r>
            <a:rPr lang="en-US" sz="1100" b="0" i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Diabetologia</a:t>
          </a:r>
          <a:r>
            <a:rPr lang="en-US" sz="1100" b="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, 2010)</a:t>
          </a:r>
        </a:p>
      </dgm:t>
    </dgm:pt>
    <dgm:pt modelId="{74A56E22-EB2B-49BB-9C2C-70B1D905F350}" type="parTrans" cxnId="{52377C68-2639-493A-A59B-7474BDAD3569}">
      <dgm:prSet/>
      <dgm:spPr/>
      <dgm:t>
        <a:bodyPr/>
        <a:lstStyle/>
        <a:p>
          <a:endParaRPr lang="en-US"/>
        </a:p>
      </dgm:t>
    </dgm:pt>
    <dgm:pt modelId="{35C3D288-7057-4EBB-9BF5-A1378BCF56F6}" type="sibTrans" cxnId="{52377C68-2639-493A-A59B-7474BDAD3569}">
      <dgm:prSet/>
      <dgm:spPr/>
      <dgm:t>
        <a:bodyPr/>
        <a:lstStyle/>
        <a:p>
          <a:endParaRPr lang="en-US"/>
        </a:p>
      </dgm:t>
    </dgm:pt>
    <dgm:pt modelId="{85BE219A-8D4A-476B-982A-2A0430AADFED}">
      <dgm:prSet custT="1"/>
      <dgm:spPr/>
      <dgm:t>
        <a:bodyPr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1000"/>
            </a:spcAft>
            <a:buChar char="•"/>
          </a:pPr>
          <a:r>
            <a:rPr lang="en-US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Lack of care may increase complications. </a:t>
          </a:r>
          <a:r>
            <a:rPr lang="en-US" sz="14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U.S. ED visits for uncontrolled high blood sugar declined by 10% following the COVID-19 national emergency. </a:t>
          </a:r>
          <a:r>
            <a:rPr lang="en-US" sz="1100" b="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(CDC, 2020)</a:t>
          </a:r>
          <a:endParaRPr lang="en-US" sz="1400" b="0" i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/>
            <a:ea typeface="+mn-ea"/>
            <a:cs typeface="+mn-cs"/>
          </a:endParaRPr>
        </a:p>
      </dgm:t>
    </dgm:pt>
    <dgm:pt modelId="{5D0B08DA-B201-419F-A830-825B1742F861}" type="parTrans" cxnId="{65D0514D-C7B7-4E7D-9063-D2AF3954FF9D}">
      <dgm:prSet/>
      <dgm:spPr/>
      <dgm:t>
        <a:bodyPr/>
        <a:lstStyle/>
        <a:p>
          <a:endParaRPr lang="en-US"/>
        </a:p>
      </dgm:t>
    </dgm:pt>
    <dgm:pt modelId="{118E2EDC-D06A-46E8-A93E-5593687EF400}" type="sibTrans" cxnId="{65D0514D-C7B7-4E7D-9063-D2AF3954FF9D}">
      <dgm:prSet/>
      <dgm:spPr/>
      <dgm:t>
        <a:bodyPr/>
        <a:lstStyle/>
        <a:p>
          <a:endParaRPr lang="en-US"/>
        </a:p>
      </dgm:t>
    </dgm:pt>
    <dgm:pt modelId="{C78F1B46-1F8F-47E3-9CAA-B7C017304F59}" type="pres">
      <dgm:prSet presAssocID="{2952335C-B932-44FE-8B89-A718220B83F5}" presName="Name0" presStyleCnt="0">
        <dgm:presLayoutVars>
          <dgm:dir/>
          <dgm:animLvl val="lvl"/>
          <dgm:resizeHandles val="exact"/>
        </dgm:presLayoutVars>
      </dgm:prSet>
      <dgm:spPr/>
    </dgm:pt>
    <dgm:pt modelId="{200DD8E6-5A40-4DD1-AB00-EB47801596D6}" type="pres">
      <dgm:prSet presAssocID="{CFA8D491-CFE4-4532-A6E6-F2DA8A748E65}" presName="composite" presStyleCnt="0"/>
      <dgm:spPr/>
    </dgm:pt>
    <dgm:pt modelId="{08583C0B-DD6E-43E9-91DE-8B94BF7936C1}" type="pres">
      <dgm:prSet presAssocID="{CFA8D491-CFE4-4532-A6E6-F2DA8A748E65}" presName="parTx" presStyleLbl="alignNode1" presStyleIdx="0" presStyleCnt="2" custScaleY="99483" custLinFactNeighborX="-161" custLinFactNeighborY="-9468">
        <dgm:presLayoutVars>
          <dgm:chMax val="0"/>
          <dgm:chPref val="0"/>
          <dgm:bulletEnabled val="1"/>
        </dgm:presLayoutVars>
      </dgm:prSet>
      <dgm:spPr/>
    </dgm:pt>
    <dgm:pt modelId="{1F63F07C-5DFE-4AA1-822C-92DB4C545FFF}" type="pres">
      <dgm:prSet presAssocID="{CFA8D491-CFE4-4532-A6E6-F2DA8A748E65}" presName="desTx" presStyleLbl="alignAccFollowNode1" presStyleIdx="0" presStyleCnt="2" custScaleY="100440" custLinFactNeighborX="-1" custLinFactNeighborY="-720">
        <dgm:presLayoutVars>
          <dgm:bulletEnabled val="1"/>
        </dgm:presLayoutVars>
      </dgm:prSet>
      <dgm:spPr/>
    </dgm:pt>
    <dgm:pt modelId="{5A5DDAA0-BDB5-4387-A0E2-76379D429BD6}" type="pres">
      <dgm:prSet presAssocID="{F04B3992-2772-4B12-A0B6-A50F49DABC84}" presName="space" presStyleCnt="0"/>
      <dgm:spPr/>
    </dgm:pt>
    <dgm:pt modelId="{54ED1A59-0332-44DA-B65E-5259EFA66B96}" type="pres">
      <dgm:prSet presAssocID="{B8CA75B2-5C52-4D9D-8119-D61F56512631}" presName="composite" presStyleCnt="0"/>
      <dgm:spPr/>
    </dgm:pt>
    <dgm:pt modelId="{06437760-A495-486A-B35A-7648E1DF30AA}" type="pres">
      <dgm:prSet presAssocID="{B8CA75B2-5C52-4D9D-8119-D61F56512631}" presName="parTx" presStyleLbl="alignNode1" presStyleIdx="1" presStyleCnt="2" custLinFactNeighborX="162" custLinFactNeighborY="-8513">
        <dgm:presLayoutVars>
          <dgm:chMax val="0"/>
          <dgm:chPref val="0"/>
          <dgm:bulletEnabled val="1"/>
        </dgm:presLayoutVars>
      </dgm:prSet>
      <dgm:spPr/>
    </dgm:pt>
    <dgm:pt modelId="{934B12C3-3A35-489C-A75D-4745278F255B}" type="pres">
      <dgm:prSet presAssocID="{B8CA75B2-5C52-4D9D-8119-D61F56512631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280F8310-0CAB-47C7-97AA-9BC5AA1515C7}" type="presOf" srcId="{8B959769-B5FE-438D-8664-F848D7A50027}" destId="{934B12C3-3A35-489C-A75D-4745278F255B}" srcOrd="0" destOrd="1" presId="urn:microsoft.com/office/officeart/2005/8/layout/hList1"/>
    <dgm:cxn modelId="{D75CBC33-3504-4BD4-8755-1D8DC8CE0DF8}" type="presOf" srcId="{CDF57190-633C-4363-8916-D1622B34FBFE}" destId="{1F63F07C-5DFE-4AA1-822C-92DB4C545FFF}" srcOrd="0" destOrd="0" presId="urn:microsoft.com/office/officeart/2005/8/layout/hList1"/>
    <dgm:cxn modelId="{86FEED47-55DE-4702-BCFE-55134C399500}" type="presOf" srcId="{2952335C-B932-44FE-8B89-A718220B83F5}" destId="{C78F1B46-1F8F-47E3-9CAA-B7C017304F59}" srcOrd="0" destOrd="0" presId="urn:microsoft.com/office/officeart/2005/8/layout/hList1"/>
    <dgm:cxn modelId="{A7BC1768-B35D-4FC3-81B6-ABE9B193BCF6}" srcId="{CFA8D491-CFE4-4532-A6E6-F2DA8A748E65}" destId="{CDF57190-633C-4363-8916-D1622B34FBFE}" srcOrd="0" destOrd="0" parTransId="{4A42DC38-5393-4312-BAFA-08096313DCFC}" sibTransId="{48E79186-E55D-42E1-A483-9A9EDD198B7D}"/>
    <dgm:cxn modelId="{52377C68-2639-493A-A59B-7474BDAD3569}" srcId="{CFA8D491-CFE4-4532-A6E6-F2DA8A748E65}" destId="{2F727B06-2E37-4C9C-851C-102C8539F7F1}" srcOrd="1" destOrd="0" parTransId="{74A56E22-EB2B-49BB-9C2C-70B1D905F350}" sibTransId="{35C3D288-7057-4EBB-9BF5-A1378BCF56F6}"/>
    <dgm:cxn modelId="{C512126B-F526-4C81-8C6A-BFEB4700654C}" type="presOf" srcId="{B8CA75B2-5C52-4D9D-8119-D61F56512631}" destId="{06437760-A495-486A-B35A-7648E1DF30AA}" srcOrd="0" destOrd="0" presId="urn:microsoft.com/office/officeart/2005/8/layout/hList1"/>
    <dgm:cxn modelId="{65D0514D-C7B7-4E7D-9063-D2AF3954FF9D}" srcId="{CFA8D491-CFE4-4532-A6E6-F2DA8A748E65}" destId="{85BE219A-8D4A-476B-982A-2A0430AADFED}" srcOrd="2" destOrd="0" parTransId="{5D0B08DA-B201-419F-A830-825B1742F861}" sibTransId="{118E2EDC-D06A-46E8-A93E-5593687EF400}"/>
    <dgm:cxn modelId="{28AB486F-9137-40AB-8CE0-C07C98A69D35}" type="presOf" srcId="{D655BD42-561B-444D-A70A-04E4B800D766}" destId="{934B12C3-3A35-489C-A75D-4745278F255B}" srcOrd="0" destOrd="0" presId="urn:microsoft.com/office/officeart/2005/8/layout/hList1"/>
    <dgm:cxn modelId="{0C29A373-419E-442F-B875-12369B629848}" type="presOf" srcId="{CFA8D491-CFE4-4532-A6E6-F2DA8A748E65}" destId="{08583C0B-DD6E-43E9-91DE-8B94BF7936C1}" srcOrd="0" destOrd="0" presId="urn:microsoft.com/office/officeart/2005/8/layout/hList1"/>
    <dgm:cxn modelId="{500C9D98-A0BD-409F-96CC-D72421465E7D}" type="presOf" srcId="{A479F193-2C7B-439B-BEDC-47CDC6E36CE8}" destId="{934B12C3-3A35-489C-A75D-4745278F255B}" srcOrd="0" destOrd="2" presId="urn:microsoft.com/office/officeart/2005/8/layout/hList1"/>
    <dgm:cxn modelId="{57C21CAA-DAEB-4A42-A6C5-805DF41E51AA}" srcId="{2952335C-B932-44FE-8B89-A718220B83F5}" destId="{B8CA75B2-5C52-4D9D-8119-D61F56512631}" srcOrd="1" destOrd="0" parTransId="{083905D9-5022-4BE0-A21D-61F56676F13C}" sibTransId="{0A637D94-E604-4ADA-9701-B42374755E33}"/>
    <dgm:cxn modelId="{9B4013B4-7394-46BA-A7BD-48B5CD3FCE72}" srcId="{B8CA75B2-5C52-4D9D-8119-D61F56512631}" destId="{D655BD42-561B-444D-A70A-04E4B800D766}" srcOrd="0" destOrd="0" parTransId="{97532C17-E861-4EDE-A73A-FC5C6871C6AE}" sibTransId="{28B88A3F-B1BA-4532-A54C-E4D02B12E052}"/>
    <dgm:cxn modelId="{10DF8DB5-9E41-4548-A51A-5448037FD367}" srcId="{B8CA75B2-5C52-4D9D-8119-D61F56512631}" destId="{A479F193-2C7B-439B-BEDC-47CDC6E36CE8}" srcOrd="2" destOrd="0" parTransId="{BBD2E27E-A0A4-4CB0-997B-DF25259ACA5A}" sibTransId="{9D571DDE-BBF8-4573-8045-17CDC2D478D0}"/>
    <dgm:cxn modelId="{5AE76CD5-327C-46D5-A4A3-8E90C4A5AC1B}" type="presOf" srcId="{85BE219A-8D4A-476B-982A-2A0430AADFED}" destId="{1F63F07C-5DFE-4AA1-822C-92DB4C545FFF}" srcOrd="0" destOrd="2" presId="urn:microsoft.com/office/officeart/2005/8/layout/hList1"/>
    <dgm:cxn modelId="{82C969E6-0E70-4D71-A800-971DE6270388}" srcId="{2952335C-B932-44FE-8B89-A718220B83F5}" destId="{CFA8D491-CFE4-4532-A6E6-F2DA8A748E65}" srcOrd="0" destOrd="0" parTransId="{14821A12-DA3B-47D5-92D5-448840DF9AC7}" sibTransId="{F04B3992-2772-4B12-A0B6-A50F49DABC84}"/>
    <dgm:cxn modelId="{B76CE6FB-00BD-4DBD-A2F5-C6672A7DAA9F}" srcId="{B8CA75B2-5C52-4D9D-8119-D61F56512631}" destId="{8B959769-B5FE-438D-8664-F848D7A50027}" srcOrd="1" destOrd="0" parTransId="{93A73A21-5303-4765-9AFF-22CDCB3C66AF}" sibTransId="{CD589289-5276-4B8C-B8F5-60167967B51A}"/>
    <dgm:cxn modelId="{5499A4FF-167F-42D0-8D45-045985417046}" type="presOf" srcId="{2F727B06-2E37-4C9C-851C-102C8539F7F1}" destId="{1F63F07C-5DFE-4AA1-822C-92DB4C545FFF}" srcOrd="0" destOrd="1" presId="urn:microsoft.com/office/officeart/2005/8/layout/hList1"/>
    <dgm:cxn modelId="{6F0EA190-23B8-40B4-A2BE-679A64CCE328}" type="presParOf" srcId="{C78F1B46-1F8F-47E3-9CAA-B7C017304F59}" destId="{200DD8E6-5A40-4DD1-AB00-EB47801596D6}" srcOrd="0" destOrd="0" presId="urn:microsoft.com/office/officeart/2005/8/layout/hList1"/>
    <dgm:cxn modelId="{9199680C-AC97-4C36-B960-B41CEBFC61BD}" type="presParOf" srcId="{200DD8E6-5A40-4DD1-AB00-EB47801596D6}" destId="{08583C0B-DD6E-43E9-91DE-8B94BF7936C1}" srcOrd="0" destOrd="0" presId="urn:microsoft.com/office/officeart/2005/8/layout/hList1"/>
    <dgm:cxn modelId="{4CC04E13-27A1-4103-BA15-F506A0F75F1F}" type="presParOf" srcId="{200DD8E6-5A40-4DD1-AB00-EB47801596D6}" destId="{1F63F07C-5DFE-4AA1-822C-92DB4C545FFF}" srcOrd="1" destOrd="0" presId="urn:microsoft.com/office/officeart/2005/8/layout/hList1"/>
    <dgm:cxn modelId="{E0A0467C-EE91-40B4-968F-B968A8759F7C}" type="presParOf" srcId="{C78F1B46-1F8F-47E3-9CAA-B7C017304F59}" destId="{5A5DDAA0-BDB5-4387-A0E2-76379D429BD6}" srcOrd="1" destOrd="0" presId="urn:microsoft.com/office/officeart/2005/8/layout/hList1"/>
    <dgm:cxn modelId="{5AD2269A-E689-4365-8296-3799A3CC608E}" type="presParOf" srcId="{C78F1B46-1F8F-47E3-9CAA-B7C017304F59}" destId="{54ED1A59-0332-44DA-B65E-5259EFA66B96}" srcOrd="2" destOrd="0" presId="urn:microsoft.com/office/officeart/2005/8/layout/hList1"/>
    <dgm:cxn modelId="{A4DF6FB8-F9F7-4093-8ACC-002D2C2925B0}" type="presParOf" srcId="{54ED1A59-0332-44DA-B65E-5259EFA66B96}" destId="{06437760-A495-486A-B35A-7648E1DF30AA}" srcOrd="0" destOrd="0" presId="urn:microsoft.com/office/officeart/2005/8/layout/hList1"/>
    <dgm:cxn modelId="{5D92C3FE-A6F2-4592-95C8-2E0D41B66B1F}" type="presParOf" srcId="{54ED1A59-0332-44DA-B65E-5259EFA66B96}" destId="{934B12C3-3A35-489C-A75D-4745278F255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7D1787-55BF-4BC8-A803-A952623F2044}">
      <dsp:nvSpPr>
        <dsp:cNvPr id="0" name=""/>
        <dsp:cNvSpPr/>
      </dsp:nvSpPr>
      <dsp:spPr>
        <a:xfrm>
          <a:off x="0" y="2317"/>
          <a:ext cx="8843658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AD3D3C-0A76-42A9-A4A9-4BE5EFF396BB}">
      <dsp:nvSpPr>
        <dsp:cNvPr id="0" name=""/>
        <dsp:cNvSpPr/>
      </dsp:nvSpPr>
      <dsp:spPr>
        <a:xfrm>
          <a:off x="0" y="2317"/>
          <a:ext cx="1735913" cy="4742508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</a:rPr>
            <a:t>Persons with type 2 diabetes are at higher risk for severe illness from  COVID-19 (CDC)</a:t>
          </a:r>
        </a:p>
      </dsp:txBody>
      <dsp:txXfrm>
        <a:off x="0" y="2317"/>
        <a:ext cx="1735913" cy="4742508"/>
      </dsp:txXfrm>
    </dsp:sp>
    <dsp:sp modelId="{FF634963-98CF-4FEC-802B-73FBCDF24F23}">
      <dsp:nvSpPr>
        <dsp:cNvPr id="0" name=""/>
        <dsp:cNvSpPr/>
      </dsp:nvSpPr>
      <dsp:spPr>
        <a:xfrm>
          <a:off x="1740398" y="52336"/>
          <a:ext cx="6923565" cy="727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09538" lvl="0" indent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600" kern="1200" dirty="0"/>
            <a:t>Persons with type 2 </a:t>
          </a:r>
          <a:r>
            <a:rPr lang="en-US" sz="1600" kern="1200" dirty="0">
              <a:solidFill>
                <a:schemeClr val="tx1"/>
              </a:solidFill>
            </a:rPr>
            <a:t>diabetes, of any age, </a:t>
          </a:r>
          <a:r>
            <a:rPr lang="en-US" sz="1600" b="0" kern="1200" dirty="0">
              <a:solidFill>
                <a:schemeClr val="tx1"/>
              </a:solidFill>
            </a:rPr>
            <a:t>are </a:t>
          </a:r>
          <a:r>
            <a:rPr lang="en-US" sz="1600" b="1" kern="1200" dirty="0">
              <a:solidFill>
                <a:schemeClr val="tx1"/>
              </a:solidFill>
            </a:rPr>
            <a:t>more likely </a:t>
          </a:r>
          <a:r>
            <a:rPr lang="en-US" sz="1600" kern="1200" dirty="0">
              <a:solidFill>
                <a:schemeClr val="tx1"/>
              </a:solidFill>
            </a:rPr>
            <a:t>to have serious complications from COVID-19, including longer hospital stays. </a:t>
          </a:r>
        </a:p>
        <a:p>
          <a:pPr marL="109538" lvl="0" indent="0" algn="l" defTabSz="711200">
            <a:lnSpc>
              <a:spcPct val="100000"/>
            </a:lnSpc>
            <a:spcBef>
              <a:spcPct val="0"/>
            </a:spcBef>
            <a:spcAft>
              <a:spcPts val="1800"/>
            </a:spcAft>
            <a:buNone/>
          </a:pPr>
          <a:r>
            <a:rPr lang="en-US" sz="1100" i="1" kern="1200" dirty="0">
              <a:solidFill>
                <a:schemeClr val="tx1"/>
              </a:solidFill>
            </a:rPr>
            <a:t>(CDC, 2020. </a:t>
          </a:r>
          <a:r>
            <a:rPr lang="en-US" sz="1100" i="1" kern="1200" dirty="0"/>
            <a:t>&amp; </a:t>
          </a:r>
          <a:r>
            <a:rPr lang="en-US" sz="1100" i="1" kern="1200" dirty="0">
              <a:solidFill>
                <a:schemeClr val="tx1"/>
              </a:solidFill>
            </a:rPr>
            <a:t>Journal Diabetes Science and Technology, 2020)</a:t>
          </a:r>
        </a:p>
      </dsp:txBody>
      <dsp:txXfrm>
        <a:off x="1740398" y="52336"/>
        <a:ext cx="6923565" cy="727371"/>
      </dsp:txXfrm>
    </dsp:sp>
    <dsp:sp modelId="{E9BFA191-C35A-4BD8-9869-F1EAFBD558FD}">
      <dsp:nvSpPr>
        <dsp:cNvPr id="0" name=""/>
        <dsp:cNvSpPr/>
      </dsp:nvSpPr>
      <dsp:spPr>
        <a:xfrm>
          <a:off x="1735913" y="779707"/>
          <a:ext cx="694365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6376AC9-FE5D-4D5D-BCDC-A8470C3EA53F}">
      <dsp:nvSpPr>
        <dsp:cNvPr id="0" name=""/>
        <dsp:cNvSpPr/>
      </dsp:nvSpPr>
      <dsp:spPr>
        <a:xfrm>
          <a:off x="1734061" y="829726"/>
          <a:ext cx="6955043" cy="726330"/>
        </a:xfrm>
        <a:prstGeom prst="rect">
          <a:avLst/>
        </a:prstGeom>
        <a:solidFill>
          <a:srgbClr val="CBE4CE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09538" lvl="0" indent="0" algn="l" defTabSz="711200">
            <a:lnSpc>
              <a:spcPct val="100000"/>
            </a:lnSpc>
            <a:spcBef>
              <a:spcPct val="0"/>
            </a:spcBef>
            <a:spcAft>
              <a:spcPts val="400"/>
            </a:spcAft>
            <a:buNone/>
          </a:pPr>
          <a:r>
            <a:rPr lang="en-US" sz="1600" i="0" kern="1200" dirty="0"/>
            <a:t>A CDC study released in June 2020 reported diabetes as the </a:t>
          </a:r>
          <a:r>
            <a:rPr lang="en-US" sz="1600" b="1" i="0" kern="1200" dirty="0"/>
            <a:t>second most common</a:t>
          </a:r>
          <a:r>
            <a:rPr lang="en-US" sz="1600" i="0" kern="1200" dirty="0"/>
            <a:t> (30%) underlying health condition in COVID-19 patients. </a:t>
          </a:r>
          <a:r>
            <a:rPr lang="en-US" sz="1100" i="1" kern="1200" dirty="0"/>
            <a:t>(CDC MMWR, 2020)</a:t>
          </a:r>
        </a:p>
      </dsp:txBody>
      <dsp:txXfrm>
        <a:off x="1734061" y="829726"/>
        <a:ext cx="6955043" cy="726330"/>
      </dsp:txXfrm>
    </dsp:sp>
    <dsp:sp modelId="{B34EE769-22FF-4EFB-96ED-3AE64095F937}">
      <dsp:nvSpPr>
        <dsp:cNvPr id="0" name=""/>
        <dsp:cNvSpPr/>
      </dsp:nvSpPr>
      <dsp:spPr>
        <a:xfrm>
          <a:off x="1735913" y="1556056"/>
          <a:ext cx="694365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15FDBE0-4AB3-4A64-A087-73FE60465BD3}">
      <dsp:nvSpPr>
        <dsp:cNvPr id="0" name=""/>
        <dsp:cNvSpPr/>
      </dsp:nvSpPr>
      <dsp:spPr>
        <a:xfrm>
          <a:off x="1734061" y="1582576"/>
          <a:ext cx="6950819" cy="682864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Times New Roman" panose="02020603050405020304" pitchFamily="18" charset="0"/>
            <a:buNone/>
          </a:pPr>
          <a:r>
            <a:rPr lang="en-US" sz="1600" i="0" kern="1200" dirty="0"/>
            <a:t>A study of Black patients showed diabetes to be the </a:t>
          </a:r>
          <a:r>
            <a:rPr lang="en-US" sz="1600" b="1" i="0" kern="1200" dirty="0"/>
            <a:t>third-most-common </a:t>
          </a:r>
          <a:r>
            <a:rPr lang="en-US" sz="1600" i="0" kern="1200" dirty="0"/>
            <a:t>(57%) underlying condition among those hospitalized for COVID-19. </a:t>
          </a: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1800"/>
            </a:spcAft>
            <a:buFont typeface="Times New Roman" panose="02020603050405020304" pitchFamily="18" charset="0"/>
            <a:buNone/>
          </a:pPr>
          <a:r>
            <a:rPr lang="en-US" sz="1100" i="1" kern="1200" dirty="0"/>
            <a:t>(Diabetes Care, 2020)</a:t>
          </a:r>
        </a:p>
      </dsp:txBody>
      <dsp:txXfrm>
        <a:off x="1734061" y="1582576"/>
        <a:ext cx="6950819" cy="682864"/>
      </dsp:txXfrm>
    </dsp:sp>
    <dsp:sp modelId="{75E93462-24FB-4BCC-8D72-6A6AD8D24E06}">
      <dsp:nvSpPr>
        <dsp:cNvPr id="0" name=""/>
        <dsp:cNvSpPr/>
      </dsp:nvSpPr>
      <dsp:spPr>
        <a:xfrm>
          <a:off x="1735913" y="2288940"/>
          <a:ext cx="694365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AA26A1E-D3E4-4310-952C-91B1BEC5DB47}">
      <dsp:nvSpPr>
        <dsp:cNvPr id="0" name=""/>
        <dsp:cNvSpPr/>
      </dsp:nvSpPr>
      <dsp:spPr>
        <a:xfrm>
          <a:off x="1727180" y="2338958"/>
          <a:ext cx="6940326" cy="517262"/>
        </a:xfrm>
        <a:prstGeom prst="rect">
          <a:avLst/>
        </a:prstGeom>
        <a:solidFill>
          <a:srgbClr val="CBE4CE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09538" lvl="0" indent="0" algn="l" defTabSz="711200">
            <a:lnSpc>
              <a:spcPct val="100000"/>
            </a:lnSpc>
            <a:spcBef>
              <a:spcPct val="0"/>
            </a:spcBef>
            <a:spcAft>
              <a:spcPts val="400"/>
            </a:spcAft>
            <a:buNone/>
          </a:pPr>
          <a:r>
            <a:rPr lang="en-US" sz="1600" b="1" kern="1200" dirty="0"/>
            <a:t>50% </a:t>
          </a:r>
          <a:r>
            <a:rPr lang="en-US" sz="1600" kern="1200" dirty="0"/>
            <a:t>of Medicare beneficiaries hospitalized with COVID-19 had diabetes. </a:t>
          </a:r>
          <a:r>
            <a:rPr lang="en-US" sz="1100" i="1" kern="1200" dirty="0"/>
            <a:t>(Center for Medicare and Medicaid Services, 2020) </a:t>
          </a:r>
        </a:p>
      </dsp:txBody>
      <dsp:txXfrm>
        <a:off x="1727180" y="2338958"/>
        <a:ext cx="6940326" cy="517262"/>
      </dsp:txXfrm>
    </dsp:sp>
    <dsp:sp modelId="{DA7A7D56-075D-463F-BDB7-3B9D10854B1E}">
      <dsp:nvSpPr>
        <dsp:cNvPr id="0" name=""/>
        <dsp:cNvSpPr/>
      </dsp:nvSpPr>
      <dsp:spPr>
        <a:xfrm>
          <a:off x="1735913" y="2856221"/>
          <a:ext cx="694365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0D02414-69A3-4460-9C65-1C678EE1AA19}">
      <dsp:nvSpPr>
        <dsp:cNvPr id="0" name=""/>
        <dsp:cNvSpPr/>
      </dsp:nvSpPr>
      <dsp:spPr>
        <a:xfrm>
          <a:off x="1735424" y="2899707"/>
          <a:ext cx="6975756" cy="954825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09538" lvl="0" indent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600" kern="1200" dirty="0"/>
            <a:t>Initial results from one study found </a:t>
          </a:r>
          <a:r>
            <a:rPr lang="en-US" sz="1600" b="1" kern="1200" dirty="0"/>
            <a:t>1 in 10 </a:t>
          </a:r>
          <a:r>
            <a:rPr lang="en-US" sz="1600" kern="1200" dirty="0"/>
            <a:t>hospitalized COVID-19 patients with </a:t>
          </a:r>
          <a:r>
            <a:rPr lang="en-US" sz="1600" b="1" kern="1200" dirty="0"/>
            <a:t>diabetes died within 7 days of admission</a:t>
          </a:r>
          <a:r>
            <a:rPr lang="en-US" sz="1600" kern="1200" dirty="0"/>
            <a:t>, and </a:t>
          </a:r>
          <a:r>
            <a:rPr lang="en-US" sz="1600" b="1" kern="1200" dirty="0"/>
            <a:t>1 in 5</a:t>
          </a:r>
          <a:r>
            <a:rPr lang="en-US" sz="1600" kern="1200" dirty="0"/>
            <a:t> </a:t>
          </a:r>
          <a:r>
            <a:rPr lang="en-US" sz="1600" b="1" kern="1200" dirty="0"/>
            <a:t>needed a ventilator</a:t>
          </a:r>
          <a:r>
            <a:rPr lang="en-US" sz="1600" kern="1200" dirty="0"/>
            <a:t>. Updated results found </a:t>
          </a:r>
          <a:r>
            <a:rPr lang="en-US" sz="1600" b="1" kern="1200" dirty="0"/>
            <a:t>1 in 5 died </a:t>
          </a:r>
          <a:r>
            <a:rPr lang="en-US" sz="1600" b="0" kern="1200" dirty="0"/>
            <a:t>within 28 days of admission.</a:t>
          </a:r>
        </a:p>
        <a:p>
          <a:pPr marL="109538" lvl="0" indent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100" i="1" kern="1200" dirty="0"/>
            <a:t>(Diabetologia, 2021)</a:t>
          </a:r>
        </a:p>
      </dsp:txBody>
      <dsp:txXfrm>
        <a:off x="1735424" y="2899707"/>
        <a:ext cx="6975756" cy="954825"/>
      </dsp:txXfrm>
    </dsp:sp>
    <dsp:sp modelId="{D1BF0A62-9019-49E7-8FD8-625E0E59C3AB}">
      <dsp:nvSpPr>
        <dsp:cNvPr id="0" name=""/>
        <dsp:cNvSpPr/>
      </dsp:nvSpPr>
      <dsp:spPr>
        <a:xfrm>
          <a:off x="1735913" y="3861065"/>
          <a:ext cx="694365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5DFA80F-28BA-46F9-ADD6-6E033675720B}">
      <dsp:nvSpPr>
        <dsp:cNvPr id="0" name=""/>
        <dsp:cNvSpPr/>
      </dsp:nvSpPr>
      <dsp:spPr>
        <a:xfrm>
          <a:off x="1727248" y="3911084"/>
          <a:ext cx="6933717" cy="783511"/>
        </a:xfrm>
        <a:prstGeom prst="rect">
          <a:avLst/>
        </a:prstGeom>
        <a:solidFill>
          <a:srgbClr val="CBE4CE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09538" lvl="0" indent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600" kern="1200" dirty="0"/>
            <a:t>In another study, patients with diabetes and uncontrolled hyperglycemia were </a:t>
          </a:r>
          <a:r>
            <a:rPr lang="en-US" sz="1600" b="1" kern="1200" dirty="0"/>
            <a:t>more than 4X as likely to die </a:t>
          </a:r>
          <a:r>
            <a:rPr lang="en-US" sz="1600" kern="1200" dirty="0"/>
            <a:t>from COVID-19. </a:t>
          </a:r>
        </a:p>
        <a:p>
          <a:pPr marL="109538" lvl="0" indent="0" algn="l" defTabSz="711200">
            <a:lnSpc>
              <a:spcPct val="100000"/>
            </a:lnSpc>
            <a:spcBef>
              <a:spcPct val="0"/>
            </a:spcBef>
            <a:spcAft>
              <a:spcPts val="400"/>
            </a:spcAft>
            <a:buNone/>
          </a:pPr>
          <a:r>
            <a:rPr lang="en-US" sz="1100" i="1" kern="1200" dirty="0"/>
            <a:t>(Journal Diabetes Science and Technology, 2020)</a:t>
          </a:r>
        </a:p>
      </dsp:txBody>
      <dsp:txXfrm>
        <a:off x="1727248" y="3911084"/>
        <a:ext cx="6933717" cy="783511"/>
      </dsp:txXfrm>
    </dsp:sp>
    <dsp:sp modelId="{0F53B6CD-CBC0-428A-9F82-8F06FE120965}">
      <dsp:nvSpPr>
        <dsp:cNvPr id="0" name=""/>
        <dsp:cNvSpPr/>
      </dsp:nvSpPr>
      <dsp:spPr>
        <a:xfrm>
          <a:off x="1735913" y="4694596"/>
          <a:ext cx="694365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583C0B-DD6E-43E9-91DE-8B94BF7936C1}">
      <dsp:nvSpPr>
        <dsp:cNvPr id="0" name=""/>
        <dsp:cNvSpPr/>
      </dsp:nvSpPr>
      <dsp:spPr>
        <a:xfrm>
          <a:off x="0" y="0"/>
          <a:ext cx="4059298" cy="1606973"/>
        </a:xfrm>
        <a:prstGeom prst="rect">
          <a:avLst/>
        </a:prstGeom>
        <a:solidFill>
          <a:schemeClr val="accent1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Rates of and complications from prediabetes and diabetes could increase</a:t>
          </a:r>
        </a:p>
      </dsp:txBody>
      <dsp:txXfrm>
        <a:off x="0" y="0"/>
        <a:ext cx="4059298" cy="1606973"/>
      </dsp:txXfrm>
    </dsp:sp>
    <dsp:sp modelId="{1F63F07C-5DFE-4AA1-822C-92DB4C545FFF}">
      <dsp:nvSpPr>
        <dsp:cNvPr id="0" name=""/>
        <dsp:cNvSpPr/>
      </dsp:nvSpPr>
      <dsp:spPr>
        <a:xfrm>
          <a:off x="1" y="1582838"/>
          <a:ext cx="4059298" cy="29559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1000"/>
            </a:spcAft>
            <a:buChar char="•"/>
          </a:pPr>
          <a:r>
            <a:rPr lang="en-US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A reduction in physical activity, increase in sedentary time, and more consumption of unhealthy food </a:t>
          </a:r>
          <a:r>
            <a:rPr lang="en-US" sz="14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may lead to increased onset of diabetes and diabetes complications among both children and adults. </a:t>
          </a:r>
          <a:r>
            <a:rPr lang="en-US" sz="1100" b="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(BMC Public Health, 2020. Frontiers in Endocrinology</a:t>
          </a:r>
          <a:r>
            <a:rPr lang="en-US" sz="1100" b="0" i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, 2020)</a:t>
          </a:r>
          <a:endParaRPr lang="en-US" sz="1100" b="0" i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1000"/>
            </a:spcAft>
            <a:buChar char="•"/>
          </a:pPr>
          <a:r>
            <a:rPr lang="en-US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Rates of depression may increase due to social isolation. </a:t>
          </a:r>
          <a:r>
            <a:rPr lang="en-US" sz="14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People with diabetes are twice as likely to suffer from depression. </a:t>
          </a:r>
          <a:r>
            <a:rPr lang="en-US" sz="1100" b="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(Healthline, 2020. Diabetic Med, 2006. </a:t>
          </a:r>
          <a:r>
            <a:rPr lang="en-US" sz="1100" b="0" i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Diabetologia</a:t>
          </a:r>
          <a:r>
            <a:rPr lang="en-US" sz="1100" b="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, 2010)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1000"/>
            </a:spcAft>
            <a:buChar char="•"/>
          </a:pPr>
          <a:r>
            <a:rPr lang="en-US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Lack of care may increase complications. </a:t>
          </a:r>
          <a:r>
            <a:rPr lang="en-US" sz="14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U.S. ED visits for uncontrolled high blood sugar declined by 10% following the COVID-19 national emergency. </a:t>
          </a:r>
          <a:r>
            <a:rPr lang="en-US" sz="1100" b="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(CDC, 2020)</a:t>
          </a:r>
          <a:endParaRPr lang="en-US" sz="1400" b="0" i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/>
            <a:ea typeface="+mn-ea"/>
            <a:cs typeface="+mn-cs"/>
          </a:endParaRPr>
        </a:p>
      </dsp:txBody>
      <dsp:txXfrm>
        <a:off x="1" y="1582838"/>
        <a:ext cx="4059298" cy="2955977"/>
      </dsp:txXfrm>
    </dsp:sp>
    <dsp:sp modelId="{06437760-A495-486A-B35A-7648E1DF30AA}">
      <dsp:nvSpPr>
        <dsp:cNvPr id="0" name=""/>
        <dsp:cNvSpPr/>
      </dsp:nvSpPr>
      <dsp:spPr>
        <a:xfrm>
          <a:off x="4627684" y="0"/>
          <a:ext cx="4059298" cy="1623719"/>
        </a:xfrm>
        <a:prstGeom prst="rect">
          <a:avLst/>
        </a:prstGeom>
        <a:solidFill>
          <a:schemeClr val="accent1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Longevity of the economic downturn has an impact</a:t>
          </a:r>
        </a:p>
      </dsp:txBody>
      <dsp:txXfrm>
        <a:off x="4627684" y="0"/>
        <a:ext cx="4059298" cy="1623719"/>
      </dsp:txXfrm>
    </dsp:sp>
    <dsp:sp modelId="{934B12C3-3A35-489C-A75D-4745278F255B}">
      <dsp:nvSpPr>
        <dsp:cNvPr id="0" name=""/>
        <dsp:cNvSpPr/>
      </dsp:nvSpPr>
      <dsp:spPr>
        <a:xfrm>
          <a:off x="4627642" y="1624201"/>
          <a:ext cx="4059298" cy="29430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1000"/>
            </a:spcAft>
            <a:buChar char="•"/>
          </a:pPr>
          <a:r>
            <a:rPr lang="en-US" sz="1400" b="1" kern="1200" dirty="0"/>
            <a:t>Increased # of Medicaid beneficiaries </a:t>
          </a:r>
          <a:r>
            <a:rPr lang="en-US" sz="1400" b="0" kern="1200" dirty="0"/>
            <a:t>and</a:t>
          </a:r>
          <a:r>
            <a:rPr lang="en-US" sz="1400" kern="1200" dirty="0"/>
            <a:t> MCO members</a:t>
          </a:r>
          <a:r>
            <a:rPr lang="en-US" sz="1600" kern="1200" dirty="0"/>
            <a:t>. </a:t>
          </a:r>
          <a:r>
            <a:rPr lang="en-US" sz="1100" kern="1200" dirty="0"/>
            <a:t>(</a:t>
          </a:r>
          <a:r>
            <a:rPr lang="en-US" sz="1100" i="1" kern="1200" dirty="0"/>
            <a:t>Health Management Associates, 2020)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1000"/>
            </a:spcAft>
            <a:buChar char="•"/>
          </a:pPr>
          <a:r>
            <a:rPr lang="en-US" sz="1400" b="1" kern="1200" dirty="0"/>
            <a:t>Medicaid enrollees increased by more than 6.5 million </a:t>
          </a:r>
          <a:r>
            <a:rPr lang="en-US" sz="1400" kern="1200" dirty="0"/>
            <a:t>between February and September of 2020. This represents a 10.3% increase in Medicaid enrollment since the beginning of the public health emergency. </a:t>
          </a:r>
          <a:r>
            <a:rPr lang="en-US" sz="1100" i="1" kern="1200" dirty="0"/>
            <a:t>(CMS, 2020)</a:t>
          </a:r>
          <a:endParaRPr lang="en-US" sz="1000" i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Possible increased </a:t>
          </a:r>
          <a:r>
            <a:rPr lang="en-US" sz="1400" b="1" kern="1200" dirty="0"/>
            <a:t>likelihood of obesity and diabetes </a:t>
          </a:r>
          <a:r>
            <a:rPr lang="en-US" sz="1400" kern="1200" dirty="0"/>
            <a:t>(similar to after the 2008 recession). </a:t>
          </a:r>
          <a:r>
            <a:rPr lang="en-US" sz="1100" kern="1200" dirty="0"/>
            <a:t>(</a:t>
          </a:r>
          <a:r>
            <a:rPr lang="en-US" sz="1100" i="1" kern="1200" dirty="0"/>
            <a:t>Social Science &amp; Medicine, 2018)</a:t>
          </a:r>
        </a:p>
      </dsp:txBody>
      <dsp:txXfrm>
        <a:off x="4627642" y="1624201"/>
        <a:ext cx="4059298" cy="29430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50D5-47AF-E14A-8314-AD327402511C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7AB63-587F-E04B-A644-A27C8ADC29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390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A7AB63-587F-E04B-A644-A27C8ADC29B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227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A7AB63-587F-E04B-A644-A27C8ADC29B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250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9-01-NACDD-PPT-Backgrounds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12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92570"/>
            <a:ext cx="777240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62595"/>
            <a:ext cx="6400800" cy="875421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 descr="NACDD-Full-Logo-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161" y="345518"/>
            <a:ext cx="3046021" cy="743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81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042"/>
            <a:ext cx="3008313" cy="102007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70042"/>
            <a:ext cx="5111750" cy="55561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3129"/>
            <a:ext cx="3008313" cy="44530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97F67-DBC2-5647-A4F3-F8F988D5EBA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488" y="6166167"/>
            <a:ext cx="595312" cy="59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97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97F67-DBC2-5647-A4F3-F8F988D5EBA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488" y="6166167"/>
            <a:ext cx="595312" cy="59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454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2824"/>
          <a:stretch/>
        </p:blipFill>
        <p:spPr>
          <a:xfrm>
            <a:off x="-13648" y="-14372"/>
            <a:ext cx="9157648" cy="1254035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275655"/>
            <a:ext cx="8229600" cy="1155779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733" b="1" baseline="0">
                <a:solidFill>
                  <a:srgbClr val="0039A6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57200" y="2748933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67" b="1" baseline="0">
                <a:solidFill>
                  <a:srgbClr val="0039A6"/>
                </a:solidFill>
                <a:effectLst/>
                <a:latin typeface="Calibri" pitchFamily="34" charset="0"/>
              </a:defRPr>
            </a:lvl1pPr>
            <a:lvl2pPr marL="609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57200" y="3835603"/>
            <a:ext cx="6400800" cy="12954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667"/>
              </a:lnSpc>
              <a:buNone/>
              <a:defRPr sz="2400" baseline="0">
                <a:solidFill>
                  <a:srgbClr val="0039A6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3" y="120203"/>
            <a:ext cx="6903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95000"/>
                  </a:schemeClr>
                </a:solidFill>
                <a:latin typeface="Calibri" panose="020F0502020204030204" pitchFamily="34" charset="0"/>
              </a:rPr>
              <a:t>Centers for Disease Control and Prevention</a:t>
            </a:r>
          </a:p>
        </p:txBody>
      </p:sp>
    </p:spTree>
    <p:extLst>
      <p:ext uri="{BB962C8B-B14F-4D97-AF65-F5344CB8AC3E}">
        <p14:creationId xmlns:p14="http://schemas.microsoft.com/office/powerpoint/2010/main" val="94448980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_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4000"/>
              </a:lnSpc>
              <a:defRPr sz="3733" b="1" baseline="0">
                <a:solidFill>
                  <a:srgbClr val="005DAA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Bottom band: OD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742" b="-5052"/>
          <a:stretch/>
        </p:blipFill>
        <p:spPr>
          <a:xfrm>
            <a:off x="6444" y="6690957"/>
            <a:ext cx="9144001" cy="248992"/>
          </a:xfrm>
          <a:prstGeom prst="rect">
            <a:avLst/>
          </a:prstGeom>
        </p:spPr>
      </p:pic>
      <p:sp>
        <p:nvSpPr>
          <p:cNvPr id="5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1545167"/>
            <a:ext cx="8229600" cy="4455584"/>
          </a:xfrm>
        </p:spPr>
        <p:txBody>
          <a:bodyPr/>
          <a:lstStyle>
            <a:lvl1pPr marL="457165" indent="-457165">
              <a:buClr>
                <a:srgbClr val="005DAA"/>
              </a:buClr>
              <a:buFont typeface="Wingdings" panose="05000000000000000000" pitchFamily="2" charset="2"/>
              <a:buChar char="§"/>
              <a:defRPr sz="2667">
                <a:solidFill>
                  <a:schemeClr val="accent4">
                    <a:lumMod val="75000"/>
                  </a:schemeClr>
                </a:solidFill>
              </a:defRPr>
            </a:lvl1pPr>
            <a:lvl2pPr>
              <a:buClr>
                <a:srgbClr val="532E63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9A3B26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2667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2667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31640832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2 column_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4000"/>
              </a:lnSpc>
              <a:defRPr sz="3733" b="1" baseline="0">
                <a:solidFill>
                  <a:srgbClr val="005DAB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879669" cy="4191000"/>
          </a:xfrm>
          <a:prstGeom prst="rect">
            <a:avLst/>
          </a:prstGeom>
        </p:spPr>
        <p:txBody>
          <a:bodyPr/>
          <a:lstStyle>
            <a:lvl1pPr marL="457165" indent="-457165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3200" b="1" baseline="0">
                <a:solidFill>
                  <a:srgbClr val="000000"/>
                </a:solidFill>
                <a:latin typeface="Calibri" pitchFamily="34" charset="0"/>
              </a:defRPr>
            </a:lvl1pPr>
            <a:lvl2pPr marL="990526" indent="-380973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24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2400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2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4807132" y="1600201"/>
            <a:ext cx="3879669" cy="4191000"/>
          </a:xfrm>
          <a:prstGeom prst="rect">
            <a:avLst/>
          </a:prstGeom>
        </p:spPr>
        <p:txBody>
          <a:bodyPr/>
          <a:lstStyle>
            <a:lvl1pPr marL="457165" indent="-457165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3200" b="1" baseline="0">
                <a:solidFill>
                  <a:srgbClr val="000000"/>
                </a:solidFill>
                <a:latin typeface="Calibri" pitchFamily="34" charset="0"/>
              </a:defRPr>
            </a:lvl1pPr>
            <a:lvl2pPr marL="990526" indent="-380973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24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2400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2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544"/>
          <a:stretch/>
        </p:blipFill>
        <p:spPr>
          <a:xfrm>
            <a:off x="0" y="6719804"/>
            <a:ext cx="9144000" cy="15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2517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lor_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4467097"/>
            <a:ext cx="8294913" cy="1162051"/>
          </a:xfrm>
          <a:prstGeom prst="rect">
            <a:avLst/>
          </a:prstGeom>
        </p:spPr>
        <p:txBody>
          <a:bodyPr anchor="b"/>
          <a:lstStyle>
            <a:lvl1pPr algn="l">
              <a:defRPr sz="4800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1" y="5900928"/>
            <a:ext cx="7772400" cy="568325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ts val="2933"/>
              </a:lnSpc>
              <a:buNone/>
              <a:defRPr sz="2667" baseline="0">
                <a:solidFill>
                  <a:schemeClr val="bg2"/>
                </a:solidFill>
                <a:latin typeface="Calibri" pitchFamily="34" charset="0"/>
              </a:defRPr>
            </a:lvl1pPr>
            <a:lvl2pPr marL="60955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0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66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21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77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32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88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43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4511589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_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40"/>
          <a:stretch/>
        </p:blipFill>
        <p:spPr>
          <a:xfrm>
            <a:off x="1956" y="5668749"/>
            <a:ext cx="9144000" cy="11775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7220" y="3662438"/>
            <a:ext cx="663934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  <a:t>For more information, contact CDC</a:t>
            </a:r>
            <a:b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  <a:t>1-800-CDC-INFO (232-4636)</a:t>
            </a:r>
            <a:b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  <a:t>TTY:  1-888-232-6348    www.cdc.gov</a:t>
            </a:r>
            <a:b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b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b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  <a:t>The findings and conclusions in this report are those of the authors and do not necessarily represent the official position of the Centers for Disease Control and Prevention.</a:t>
            </a:r>
          </a:p>
        </p:txBody>
      </p:sp>
    </p:spTree>
    <p:extLst>
      <p:ext uri="{BB962C8B-B14F-4D97-AF65-F5344CB8AC3E}">
        <p14:creationId xmlns:p14="http://schemas.microsoft.com/office/powerpoint/2010/main" val="1433197900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2CFB5E22-97C9-4499-BA9A-7B59C0DB9BAE}" type="slidenum">
              <a:rPr lang="en-US" smtClean="0">
                <a:solidFill>
                  <a:srgbClr val="FFC000"/>
                </a:solidFill>
              </a:rPr>
              <a:pPr/>
              <a:t>‹#›</a:t>
            </a:fld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2390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28600" y="228600"/>
            <a:ext cx="8686800" cy="6400800"/>
          </a:xfrm>
          <a:prstGeom prst="roundRect">
            <a:avLst>
              <a:gd name="adj" fmla="val 2305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217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1" name="Oval 10"/>
          <p:cNvSpPr/>
          <p:nvPr userDrawn="1"/>
        </p:nvSpPr>
        <p:spPr>
          <a:xfrm>
            <a:off x="8610600" y="6324600"/>
            <a:ext cx="381000" cy="381000"/>
          </a:xfrm>
          <a:prstGeom prst="ellipse">
            <a:avLst/>
          </a:prstGeom>
          <a:solidFill>
            <a:srgbClr val="CCECFF"/>
          </a:solidFill>
          <a:ln>
            <a:solidFill>
              <a:srgbClr val="217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32538"/>
            <a:ext cx="381000" cy="365125"/>
          </a:xfrm>
          <a:prstGeom prst="rect">
            <a:avLst/>
          </a:prstGeom>
        </p:spPr>
        <p:txBody>
          <a:bodyPr/>
          <a:lstStyle/>
          <a:p>
            <a:fld id="{2519CC7B-47FA-4905-8880-9BCCFEE04C5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324600"/>
            <a:ext cx="6096000" cy="228600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rgbClr val="2B2E6F"/>
                </a:solidFill>
              </a:defRPr>
            </a:lvl1pPr>
            <a:lvl2pPr marL="457165" indent="0">
              <a:buNone/>
              <a:defRPr/>
            </a:lvl2pPr>
            <a:lvl3pPr marL="914332" indent="0">
              <a:buNone/>
              <a:defRPr/>
            </a:lvl3pPr>
            <a:lvl4pPr marL="1371498" indent="0">
              <a:buNone/>
              <a:defRPr/>
            </a:lvl4pPr>
            <a:lvl5pPr marL="1828664" indent="0">
              <a:buNone/>
              <a:defRPr/>
            </a:lvl5pPr>
          </a:lstStyle>
          <a:p>
            <a:pPr lvl="0"/>
            <a:r>
              <a:rPr lang="en-US" dirty="0"/>
              <a:t>Citations/references</a:t>
            </a:r>
          </a:p>
        </p:txBody>
      </p:sp>
    </p:spTree>
    <p:extLst>
      <p:ext uri="{BB962C8B-B14F-4D97-AF65-F5344CB8AC3E}">
        <p14:creationId xmlns:p14="http://schemas.microsoft.com/office/powerpoint/2010/main" val="14494103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1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Headline – Myriad Pro, Bold, Shadow, 28pt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1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1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1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First level – Myriad Pro, Bold, 24pt</a:t>
            </a:r>
          </a:p>
          <a:p>
            <a:pPr lvl="1"/>
            <a:r>
              <a:rPr lang="en-US" dirty="0"/>
              <a:t>Second level – Myriad Pro, 20pt</a:t>
            </a:r>
          </a:p>
          <a:p>
            <a:pPr lvl="2"/>
            <a:r>
              <a:rPr lang="en-US" dirty="0"/>
              <a:t>Third level – Myriad Pro, 18pt	</a:t>
            </a:r>
          </a:p>
          <a:p>
            <a:pPr lvl="3"/>
            <a:r>
              <a:rPr lang="en-US" dirty="0"/>
              <a:t>Fourth level – Myriad Pro, 18pt</a:t>
            </a:r>
          </a:p>
          <a:p>
            <a:pPr lvl="4"/>
            <a:r>
              <a:rPr lang="en-US" dirty="0"/>
              <a:t>Fifth level – Myriad Pro, 18pt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*Citations and references – Myriad Pro, 11pt</a:t>
            </a:r>
          </a:p>
        </p:txBody>
      </p:sp>
    </p:spTree>
    <p:extLst>
      <p:ext uri="{BB962C8B-B14F-4D97-AF65-F5344CB8AC3E}">
        <p14:creationId xmlns:p14="http://schemas.microsoft.com/office/powerpoint/2010/main" val="317908151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19-01-NACDD-PPT-Background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9533" y="6367784"/>
            <a:ext cx="847002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697F67-DBC2-5647-A4F3-F8F988D5EB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851" y="6285165"/>
            <a:ext cx="1918298" cy="46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2324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1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Headline – Myriad Pro, Bold, Shadow, 28pt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1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1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1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First level – Myriad Pro, Bold, 24pt</a:t>
            </a:r>
          </a:p>
          <a:p>
            <a:pPr lvl="1"/>
            <a:r>
              <a:rPr lang="en-US" dirty="0"/>
              <a:t>Second level – Myriad Pro, 20pt</a:t>
            </a:r>
          </a:p>
          <a:p>
            <a:pPr lvl="2"/>
            <a:r>
              <a:rPr lang="en-US" dirty="0"/>
              <a:t>Third level – Myriad Pro, 18pt	</a:t>
            </a:r>
          </a:p>
          <a:p>
            <a:pPr lvl="3"/>
            <a:r>
              <a:rPr lang="en-US" dirty="0"/>
              <a:t>Fourth level – Myriad Pro, 18pt</a:t>
            </a:r>
          </a:p>
          <a:p>
            <a:pPr lvl="4"/>
            <a:r>
              <a:rPr lang="en-US" dirty="0"/>
              <a:t>Fifth level – Myriad Pro, 18pt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*Citations and references – Myriad Pro, 11pt</a:t>
            </a:r>
          </a:p>
        </p:txBody>
      </p:sp>
    </p:spTree>
    <p:extLst>
      <p:ext uri="{BB962C8B-B14F-4D97-AF65-F5344CB8AC3E}">
        <p14:creationId xmlns:p14="http://schemas.microsoft.com/office/powerpoint/2010/main" val="236546914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3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52"/>
              </a:lnSpc>
              <a:defRPr sz="27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Section Header</a:t>
            </a:r>
            <a:br>
              <a:rPr lang="en-US" dirty="0"/>
            </a:br>
            <a:r>
              <a:rPr lang="en-US" dirty="0"/>
              <a:t>Myriad Pro, bold, shadow, 36pt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1652"/>
              </a:lnSpc>
              <a:buNone/>
              <a:defRPr sz="1500" baseline="0">
                <a:solidFill>
                  <a:schemeClr val="bg2"/>
                </a:solidFill>
              </a:defRPr>
            </a:lvl1pPr>
            <a:lvl2pPr marL="342874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5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 – Myriad Pro, 20pt</a:t>
            </a:r>
          </a:p>
        </p:txBody>
      </p:sp>
    </p:spTree>
    <p:extLst>
      <p:ext uri="{BB962C8B-B14F-4D97-AF65-F5344CB8AC3E}">
        <p14:creationId xmlns:p14="http://schemas.microsoft.com/office/powerpoint/2010/main" val="2711608467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30976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5CBF96B-94BE-4000-A026-36782246C38B}" type="slidenum">
              <a:rPr lang="en-US" smtClean="0">
                <a:solidFill>
                  <a:srgbClr val="FFC000"/>
                </a:solidFill>
              </a:rPr>
              <a:pPr/>
              <a:t>‹#›</a:t>
            </a:fld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5554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HGR_NEW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7736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8467"/>
            <a:ext cx="8686800" cy="1260160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17020" y="6501405"/>
            <a:ext cx="1843440" cy="207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02F4AC6-48B5-485A-8D62-7AC4F05840AC}" type="slidenum">
              <a:rPr lang="en-US" sz="751" smtClean="0">
                <a:solidFill>
                  <a:schemeClr val="bg1"/>
                </a:solidFill>
                <a:latin typeface="Myriad Pro" pitchFamily="34" charset="0"/>
              </a:rPr>
              <a:pPr/>
              <a:t>‹#›</a:t>
            </a:fld>
            <a:endParaRPr lang="en-US" sz="751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57200" y="6146800"/>
            <a:ext cx="8382000" cy="414339"/>
          </a:xfrm>
        </p:spPr>
        <p:txBody>
          <a:bodyPr/>
          <a:lstStyle>
            <a:lvl1pPr marL="0" indent="0">
              <a:buFontTx/>
              <a:buNone/>
              <a:defRPr sz="1051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57201" y="1573882"/>
            <a:ext cx="8214103" cy="3857917"/>
          </a:xfrm>
        </p:spPr>
        <p:txBody>
          <a:bodyPr/>
          <a:lstStyle>
            <a:lvl1pPr marL="205735" indent="-205735">
              <a:spcBef>
                <a:spcPts val="0"/>
              </a:spcBef>
              <a:spcAft>
                <a:spcPts val="225"/>
              </a:spcAft>
              <a:buSzPct val="90000"/>
              <a:buFont typeface="Wingdings" panose="05000000000000000000" pitchFamily="2" charset="2"/>
              <a:buChar char="Ø"/>
              <a:defRPr sz="2100" b="1">
                <a:latin typeface="Calibri" panose="020F0502020204030204" pitchFamily="34" charset="0"/>
              </a:defRPr>
            </a:lvl1pPr>
            <a:lvl2pPr marL="377181" indent="-171446">
              <a:spcBef>
                <a:spcPts val="0"/>
              </a:spcBef>
              <a:spcAft>
                <a:spcPts val="225"/>
              </a:spcAft>
              <a:buSzPct val="90000"/>
              <a:buFont typeface="Calibri" panose="020F0502020204030204" pitchFamily="34" charset="0"/>
              <a:buChar char="●"/>
              <a:defRPr sz="1800">
                <a:latin typeface="Calibri" panose="020F0502020204030204" pitchFamily="34" charset="0"/>
              </a:defRPr>
            </a:lvl2pPr>
            <a:lvl3pPr marL="617205" indent="-171446">
              <a:spcBef>
                <a:spcPts val="0"/>
              </a:spcBef>
              <a:spcAft>
                <a:spcPts val="225"/>
              </a:spcAft>
              <a:buSzPct val="70000"/>
              <a:buFont typeface="Wingdings" panose="05000000000000000000" pitchFamily="2" charset="2"/>
              <a:buChar char="q"/>
              <a:defRPr sz="1500">
                <a:latin typeface="Calibri" panose="020F0502020204030204" pitchFamily="34" charset="0"/>
              </a:defRPr>
            </a:lvl3pPr>
            <a:lvl4pPr marL="960096" indent="-150872">
              <a:spcBef>
                <a:spcPts val="0"/>
              </a:spcBef>
              <a:spcAft>
                <a:spcPts val="225"/>
              </a:spcAft>
              <a:defRPr sz="1351">
                <a:latin typeface="Calibri" panose="020F0502020204030204" pitchFamily="34" charset="0"/>
              </a:defRPr>
            </a:lvl4pPr>
            <a:lvl5pPr marL="1234409" indent="-150872">
              <a:spcBef>
                <a:spcPts val="0"/>
              </a:spcBef>
              <a:spcAft>
                <a:spcPts val="225"/>
              </a:spcAft>
              <a:defRPr sz="120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25930295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" y="0"/>
            <a:ext cx="91391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9533" y="6367784"/>
            <a:ext cx="847002" cy="365125"/>
          </a:xfrm>
        </p:spPr>
        <p:txBody>
          <a:bodyPr/>
          <a:lstStyle/>
          <a:p>
            <a:fld id="{90697F67-DBC2-5647-A4F3-F8F988D5EBA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NACDD-Full-Logo-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852" y="6285165"/>
            <a:ext cx="1918298" cy="468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82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19-01-NACDD-PPT-Background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50" cy="685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851" y="6285165"/>
            <a:ext cx="1918298" cy="4680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29213" y="6388104"/>
            <a:ext cx="847002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697F67-DBC2-5647-A4F3-F8F988D5EB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690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" y="0"/>
            <a:ext cx="914205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65136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65136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A4D65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524656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2550161"/>
            <a:ext cx="4038600" cy="339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50161"/>
            <a:ext cx="4038600" cy="339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9533" y="6367784"/>
            <a:ext cx="847002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697F67-DBC2-5647-A4F3-F8F988D5EB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851" y="6285165"/>
            <a:ext cx="1918298" cy="46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879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" y="0"/>
            <a:ext cx="9139125" cy="6858000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9533" y="6367784"/>
            <a:ext cx="847002" cy="365125"/>
          </a:xfrm>
        </p:spPr>
        <p:txBody>
          <a:bodyPr/>
          <a:lstStyle/>
          <a:p>
            <a:fld id="{90697F67-DBC2-5647-A4F3-F8F988D5EBA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 descr="NACDD-Full-Logo-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852" y="6285165"/>
            <a:ext cx="1918298" cy="4680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7812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" y="0"/>
            <a:ext cx="9139125" cy="6858000"/>
          </a:xfrm>
          <a:prstGeom prst="rect">
            <a:avLst/>
          </a:prstGeom>
        </p:spPr>
      </p:pic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9533" y="6367784"/>
            <a:ext cx="847002" cy="365125"/>
          </a:xfrm>
        </p:spPr>
        <p:txBody>
          <a:bodyPr/>
          <a:lstStyle/>
          <a:p>
            <a:fld id="{90697F67-DBC2-5647-A4F3-F8F988D5EBA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8" name="Picture 17" descr="NACDD-Full-Logo-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852" y="6285165"/>
            <a:ext cx="1918298" cy="46806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65136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65136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A4D65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524656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2550161"/>
            <a:ext cx="4038600" cy="339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50161"/>
            <a:ext cx="4038600" cy="339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227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4814"/>
            <a:ext cx="8229600" cy="1143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697F67-DBC2-5647-A4F3-F8F988D5EB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01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97F67-DBC2-5647-A4F3-F8F988D5EBA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488" y="6166167"/>
            <a:ext cx="595312" cy="59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00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24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00146"/>
            <a:ext cx="8229600" cy="41260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3213" y="6276344"/>
            <a:ext cx="847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57B8"/>
                </a:solidFill>
                <a:latin typeface="Arial"/>
              </a:defRPr>
            </a:lvl1pPr>
          </a:lstStyle>
          <a:p>
            <a:fld id="{90697F67-DBC2-5647-A4F3-F8F988D5EB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010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76" r:id="rId3"/>
    <p:sldLayoutId id="2147483652" r:id="rId4"/>
    <p:sldLayoutId id="2147483653" r:id="rId5"/>
    <p:sldLayoutId id="2147483677" r:id="rId6"/>
    <p:sldLayoutId id="2147483678" r:id="rId7"/>
    <p:sldLayoutId id="2147483654" r:id="rId8"/>
    <p:sldLayoutId id="2147483655" r:id="rId9"/>
    <p:sldLayoutId id="2147483656" r:id="rId10"/>
    <p:sldLayoutId id="214748365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0057B8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1" y="1826684"/>
            <a:ext cx="7886700" cy="434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4364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</p:sldLayoutIdLst>
  <p:transition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5pPr>
      <a:lvl6pPr marL="609555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6pPr>
      <a:lvl7pPr marL="1219108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7pPr>
      <a:lvl8pPr marL="1828664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8pPr>
      <a:lvl9pPr marL="2438218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457165" indent="-45716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1pPr>
      <a:lvl2pPr marL="990526" indent="-380973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2pPr>
      <a:lvl3pPr marL="1523885" indent="-304778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3pPr>
      <a:lvl4pPr marL="2133440" indent="-304778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4pPr>
      <a:lvl5pPr marL="2742995" indent="-304778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5pPr>
      <a:lvl6pPr marL="3352548" indent="-304778" algn="l" defTabSz="1219108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8" algn="l" defTabSz="1219108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8" algn="l" defTabSz="1219108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8" algn="l" defTabSz="1219108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08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5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13.png"/><Relationship Id="rId5" Type="http://schemas.openxmlformats.org/officeDocument/2006/relationships/diagramLayout" Target="../diagrams/layout1.xml"/><Relationship Id="rId10" Type="http://schemas.openxmlformats.org/officeDocument/2006/relationships/hyperlink" Target="https://www.chronicdisease.org/news/496967/NACDD-Resources-to-Support-States-Response-to-COVID-19.htm" TargetMode="External"/><Relationship Id="rId4" Type="http://schemas.openxmlformats.org/officeDocument/2006/relationships/diagramData" Target="../diagrams/data1.xml"/><Relationship Id="rId9" Type="http://schemas.openxmlformats.org/officeDocument/2006/relationships/hyperlink" Target="https://www.cdc.gov/coronavirus/2019-ncov/need-extra-precautions/groups-at-higher-risk.html#diabetes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hyperlink" Target="https://www.chronicdisease.org/news/496967/NACDD-Resources-to-Support-States-Response-to-COVID-19.htm" TargetMode="External"/><Relationship Id="rId5" Type="http://schemas.openxmlformats.org/officeDocument/2006/relationships/diagramLayout" Target="../diagrams/layout2.xml"/><Relationship Id="rId10" Type="http://schemas.openxmlformats.org/officeDocument/2006/relationships/hyperlink" Target="https://www.cdc.gov/coronavirus/2019-ncov/need-extra-precautions/groups-at-higher-risk.html#diabetes" TargetMode="External"/><Relationship Id="rId4" Type="http://schemas.openxmlformats.org/officeDocument/2006/relationships/diagramData" Target="../diagrams/data2.xml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What do you call the disease caused by the novel coronavirus? Covid-19">
            <a:extLst>
              <a:ext uri="{FF2B5EF4-FFF2-40B4-BE49-F238E27FC236}">
                <a16:creationId xmlns:a16="http://schemas.microsoft.com/office/drawing/2014/main" id="{C145ED73-337C-4CA3-9636-8E511A6CF7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2555" y="144326"/>
            <a:ext cx="1455552" cy="815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21977DC-20A8-4379-A8FE-E5485B229A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2623311"/>
              </p:ext>
            </p:extLst>
          </p:nvPr>
        </p:nvGraphicFramePr>
        <p:xfrm>
          <a:off x="150171" y="891257"/>
          <a:ext cx="8843658" cy="4747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itle 6">
            <a:extLst>
              <a:ext uri="{FF2B5EF4-FFF2-40B4-BE49-F238E27FC236}">
                <a16:creationId xmlns:a16="http://schemas.microsoft.com/office/drawing/2014/main" id="{691A7772-6F53-D34D-A090-8A5699AD4C39}"/>
              </a:ext>
            </a:extLst>
          </p:cNvPr>
          <p:cNvSpPr txBox="1">
            <a:spLocks/>
          </p:cNvSpPr>
          <p:nvPr/>
        </p:nvSpPr>
        <p:spPr>
          <a:xfrm>
            <a:off x="0" y="33072"/>
            <a:ext cx="8229600" cy="8151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57B8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US" dirty="0"/>
              <a:t>COVID-19 and Diabetes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63400" y="6385332"/>
            <a:ext cx="2358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chemeClr val="bg1"/>
                </a:solidFill>
              </a:rPr>
              <a:t>Updated: 03/15/2021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C5EFF1-CB32-4B8D-BEEF-4930EEE3BAAA}"/>
              </a:ext>
            </a:extLst>
          </p:cNvPr>
          <p:cNvSpPr/>
          <p:nvPr/>
        </p:nvSpPr>
        <p:spPr>
          <a:xfrm>
            <a:off x="150171" y="5694028"/>
            <a:ext cx="868698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CDC: </a:t>
            </a:r>
            <a:r>
              <a:rPr lang="es-PR" sz="1100" b="1" u="sng" dirty="0">
                <a:hlinkClick r:id="rId9"/>
              </a:rPr>
              <a:t>https://www.cdc.gov/coronavirus/2019-ncov/need-extra-precautions/groups-at-higher-risk.html#diabetes</a:t>
            </a:r>
            <a:endParaRPr lang="en-US" sz="1100" b="1" u="sng" dirty="0"/>
          </a:p>
          <a:p>
            <a:pPr algn="ctr"/>
            <a:r>
              <a:rPr lang="en-US" sz="1100" b="1" dirty="0"/>
              <a:t>NACDD: </a:t>
            </a:r>
            <a:r>
              <a:rPr lang="en-US" sz="1100" b="1" u="sng" dirty="0">
                <a:hlinkClick r:id="rId10"/>
              </a:rPr>
              <a:t>https://www.chronicdisease.org/news/496967/NACDD-Resources-to-Support-States-Response-to-COVID-19.htm</a:t>
            </a:r>
            <a:endParaRPr lang="en-US" sz="1100" b="1" dirty="0"/>
          </a:p>
        </p:txBody>
      </p:sp>
      <p:pic>
        <p:nvPicPr>
          <p:cNvPr id="1026" name="E160F42D-5CB5-4B7D-835A-D84B3530C681" descr="image00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59" y="6302243"/>
            <a:ext cx="1507424" cy="48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450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What do you call the disease caused by the novel coronavirus? Covid-19">
            <a:extLst>
              <a:ext uri="{FF2B5EF4-FFF2-40B4-BE49-F238E27FC236}">
                <a16:creationId xmlns:a16="http://schemas.microsoft.com/office/drawing/2014/main" id="{C145ED73-337C-4CA3-9636-8E511A6CF7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2555" y="144326"/>
            <a:ext cx="1455552" cy="815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21977DC-20A8-4379-A8FE-E5485B229A5E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17859" y="1015062"/>
          <a:ext cx="8686983" cy="4567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itle 6">
            <a:extLst>
              <a:ext uri="{FF2B5EF4-FFF2-40B4-BE49-F238E27FC236}">
                <a16:creationId xmlns:a16="http://schemas.microsoft.com/office/drawing/2014/main" id="{691A7772-6F53-D34D-A090-8A5699AD4C39}"/>
              </a:ext>
            </a:extLst>
          </p:cNvPr>
          <p:cNvSpPr txBox="1">
            <a:spLocks/>
          </p:cNvSpPr>
          <p:nvPr/>
        </p:nvSpPr>
        <p:spPr>
          <a:xfrm>
            <a:off x="0" y="33072"/>
            <a:ext cx="8229600" cy="8151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57B8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US" dirty="0"/>
              <a:t>COVID-19 and Diabetes</a:t>
            </a:r>
          </a:p>
        </p:txBody>
      </p:sp>
      <p:pic>
        <p:nvPicPr>
          <p:cNvPr id="8" name="E160F42D-5CB5-4B7D-835A-D84B3530C681" descr="image00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59" y="6302243"/>
            <a:ext cx="1507424" cy="48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763400" y="6385332"/>
            <a:ext cx="2358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chemeClr val="bg1"/>
                </a:solidFill>
              </a:rPr>
              <a:t>Updated: 03/15/2021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EC5EFF1-CB32-4B8D-BEEF-4930EEE3BAAA}"/>
              </a:ext>
            </a:extLst>
          </p:cNvPr>
          <p:cNvSpPr/>
          <p:nvPr/>
        </p:nvSpPr>
        <p:spPr>
          <a:xfrm>
            <a:off x="150171" y="5694028"/>
            <a:ext cx="868698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CDC: </a:t>
            </a:r>
            <a:r>
              <a:rPr lang="es-PR" sz="1100" b="1" u="sng" dirty="0">
                <a:hlinkClick r:id="rId10"/>
              </a:rPr>
              <a:t>https://www.cdc.gov/coronavirus/2019-ncov/need-extra-precautions/groups-at-higher-risk.html#diabetes</a:t>
            </a:r>
            <a:endParaRPr lang="en-US" sz="1100" b="1" u="sng" dirty="0"/>
          </a:p>
          <a:p>
            <a:pPr algn="ctr"/>
            <a:r>
              <a:rPr lang="en-US" sz="1100" b="1" dirty="0"/>
              <a:t>NACDD: </a:t>
            </a:r>
            <a:r>
              <a:rPr lang="en-US" sz="1100" b="1" u="sng" dirty="0">
                <a:hlinkClick r:id="rId11"/>
              </a:rPr>
              <a:t>https://www.chronicdisease.org/news/496967/NACDD-Resources-to-Support-States-Response-to-COVID-19.htm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1342855845"/>
      </p:ext>
    </p:extLst>
  </p:cSld>
  <p:clrMapOvr>
    <a:masterClrMapping/>
  </p:clrMapOvr>
</p:sld>
</file>

<file path=ppt/theme/theme1.xml><?xml version="1.0" encoding="utf-8"?>
<a:theme xmlns:a="http://schemas.openxmlformats.org/drawingml/2006/main" name="NACDD-Bar-Standard-Width">
  <a:themeElements>
    <a:clrScheme name="NACDD Bar Slides">
      <a:dk1>
        <a:sysClr val="windowText" lastClr="000000"/>
      </a:dk1>
      <a:lt1>
        <a:sysClr val="window" lastClr="FFFFFF"/>
      </a:lt1>
      <a:dk2>
        <a:srgbClr val="0057B8"/>
      </a:dk2>
      <a:lt2>
        <a:srgbClr val="FFB25B"/>
      </a:lt2>
      <a:accent1>
        <a:srgbClr val="00B140"/>
      </a:accent1>
      <a:accent2>
        <a:srgbClr val="D50032"/>
      </a:accent2>
      <a:accent3>
        <a:srgbClr val="A4D65E"/>
      </a:accent3>
      <a:accent4>
        <a:srgbClr val="165C7D"/>
      </a:accent4>
      <a:accent5>
        <a:srgbClr val="84A4DC"/>
      </a:accent5>
      <a:accent6>
        <a:srgbClr val="7C878E"/>
      </a:accent6>
      <a:hlink>
        <a:srgbClr val="00B140"/>
      </a:hlink>
      <a:folHlink>
        <a:srgbClr val="165C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eme1">
  <a:themeElements>
    <a:clrScheme name="Custom 2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eme1" id="{9CD1E8C0-78C0-453B-B96B-D2E9FB856485}" vid="{4616FDC0-5659-4E96-8570-81C741944A8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513</Words>
  <Application>Microsoft Office PowerPoint</Application>
  <PresentationFormat>On-screen Show (4:3)</PresentationFormat>
  <Paragraphs>29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Courier New</vt:lpstr>
      <vt:lpstr>Myriad Pro</vt:lpstr>
      <vt:lpstr>Myriad Web Pro</vt:lpstr>
      <vt:lpstr>Times New Roman</vt:lpstr>
      <vt:lpstr>Wingdings</vt:lpstr>
      <vt:lpstr>NACDD-Bar-Standard-Width</vt:lpstr>
      <vt:lpstr>Theme1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Brandley</dc:creator>
  <cp:lastModifiedBy>Andrea Brandley</cp:lastModifiedBy>
  <cp:revision>48</cp:revision>
  <dcterms:created xsi:type="dcterms:W3CDTF">2020-06-28T16:22:20Z</dcterms:created>
  <dcterms:modified xsi:type="dcterms:W3CDTF">2021-03-16T20:52:33Z</dcterms:modified>
</cp:coreProperties>
</file>