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96" r:id="rId3"/>
    <p:sldId id="297" r:id="rId4"/>
    <p:sldId id="347" r:id="rId5"/>
    <p:sldId id="353" r:id="rId6"/>
    <p:sldId id="280" r:id="rId7"/>
    <p:sldId id="348" r:id="rId8"/>
    <p:sldId id="346" r:id="rId9"/>
    <p:sldId id="282" r:id="rId10"/>
    <p:sldId id="354" r:id="rId11"/>
    <p:sldId id="352" r:id="rId12"/>
    <p:sldId id="307" r:id="rId13"/>
    <p:sldId id="305" r:id="rId14"/>
    <p:sldId id="349" r:id="rId15"/>
    <p:sldId id="295" r:id="rId16"/>
    <p:sldId id="299" r:id="rId17"/>
    <p:sldId id="350" r:id="rId18"/>
    <p:sldId id="35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7"/>
    <p:restoredTop sz="94590"/>
  </p:normalViewPr>
  <p:slideViewPr>
    <p:cSldViewPr snapToGrid="0" snapToObjects="1">
      <p:cViewPr varScale="1">
        <p:scale>
          <a:sx n="62" d="100"/>
          <a:sy n="62" d="100"/>
        </p:scale>
        <p:origin x="1352"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5A12E4-0257-472C-B680-16E982F22D0B}" type="doc">
      <dgm:prSet loTypeId="urn:microsoft.com/office/officeart/2005/8/layout/hProcess9" loCatId="process" qsTypeId="urn:microsoft.com/office/officeart/2005/8/quickstyle/simple1" qsCatId="simple" csTypeId="urn:microsoft.com/office/officeart/2005/8/colors/colorful1" csCatId="colorful" phldr="1"/>
      <dgm:spPr/>
    </dgm:pt>
    <dgm:pt modelId="{9525B1EE-4C7B-4BD4-9018-52764E1C4C31}">
      <dgm:prSet phldrT="[Text]"/>
      <dgm:spPr>
        <a:solidFill>
          <a:schemeClr val="bg2"/>
        </a:solidFill>
      </dgm:spPr>
      <dgm:t>
        <a:bodyPr/>
        <a:lstStyle/>
        <a:p>
          <a:r>
            <a:rPr lang="en-US" b="1" dirty="0">
              <a:latin typeface="Gill Sans MT" panose="020B0502020104020203" pitchFamily="34" charset="0"/>
            </a:rPr>
            <a:t>Get Ready</a:t>
          </a:r>
        </a:p>
      </dgm:t>
    </dgm:pt>
    <dgm:pt modelId="{605FC9C6-AE70-49EB-83DC-A92E529F95B9}" type="parTrans" cxnId="{1A54E78B-4A9E-4025-8785-14D2DB16AE16}">
      <dgm:prSet/>
      <dgm:spPr/>
      <dgm:t>
        <a:bodyPr/>
        <a:lstStyle/>
        <a:p>
          <a:endParaRPr lang="en-US">
            <a:latin typeface="Gill Sans MT" panose="020B0502020104020203" pitchFamily="34" charset="0"/>
          </a:endParaRPr>
        </a:p>
      </dgm:t>
    </dgm:pt>
    <dgm:pt modelId="{7BB0D4C4-9B57-434B-9734-A0B46E387430}" type="sibTrans" cxnId="{1A54E78B-4A9E-4025-8785-14D2DB16AE16}">
      <dgm:prSet/>
      <dgm:spPr/>
      <dgm:t>
        <a:bodyPr/>
        <a:lstStyle/>
        <a:p>
          <a:endParaRPr lang="en-US">
            <a:latin typeface="Gill Sans MT" panose="020B0502020104020203" pitchFamily="34" charset="0"/>
          </a:endParaRPr>
        </a:p>
      </dgm:t>
    </dgm:pt>
    <dgm:pt modelId="{09B0ACD4-B7D3-4C34-AC2C-0EB821D7E1BB}">
      <dgm:prSet phldrT="[Text]"/>
      <dgm:spPr>
        <a:solidFill>
          <a:schemeClr val="accent4"/>
        </a:solidFill>
      </dgm:spPr>
      <dgm:t>
        <a:bodyPr/>
        <a:lstStyle/>
        <a:p>
          <a:r>
            <a:rPr lang="en-US" b="1" dirty="0">
              <a:solidFill>
                <a:schemeClr val="bg1"/>
              </a:solidFill>
              <a:latin typeface="Gill Sans MT" panose="020B0502020104020203" pitchFamily="34" charset="0"/>
            </a:rPr>
            <a:t>Get Set</a:t>
          </a:r>
        </a:p>
      </dgm:t>
    </dgm:pt>
    <dgm:pt modelId="{36E9E7A7-5D7E-457C-AD61-461E3BBFAA09}" type="parTrans" cxnId="{B8193F6C-1C9F-4E5E-AF92-B05DB09BE43C}">
      <dgm:prSet/>
      <dgm:spPr/>
      <dgm:t>
        <a:bodyPr/>
        <a:lstStyle/>
        <a:p>
          <a:endParaRPr lang="en-US">
            <a:latin typeface="Gill Sans MT" panose="020B0502020104020203" pitchFamily="34" charset="0"/>
          </a:endParaRPr>
        </a:p>
      </dgm:t>
    </dgm:pt>
    <dgm:pt modelId="{DACAA544-E3A3-45E7-B173-241453D5A2E6}" type="sibTrans" cxnId="{B8193F6C-1C9F-4E5E-AF92-B05DB09BE43C}">
      <dgm:prSet/>
      <dgm:spPr/>
      <dgm:t>
        <a:bodyPr/>
        <a:lstStyle/>
        <a:p>
          <a:endParaRPr lang="en-US">
            <a:latin typeface="Gill Sans MT" panose="020B0502020104020203" pitchFamily="34" charset="0"/>
          </a:endParaRPr>
        </a:p>
      </dgm:t>
    </dgm:pt>
    <dgm:pt modelId="{85BDEAAC-DBE6-4411-98B2-63B155B805B6}">
      <dgm:prSet phldrT="[Text]"/>
      <dgm:spPr>
        <a:solidFill>
          <a:srgbClr val="00AA50"/>
        </a:solidFill>
      </dgm:spPr>
      <dgm:t>
        <a:bodyPr/>
        <a:lstStyle/>
        <a:p>
          <a:r>
            <a:rPr lang="en-US" b="1" dirty="0">
              <a:solidFill>
                <a:schemeClr val="bg1"/>
              </a:solidFill>
              <a:latin typeface="Gill Sans MT" panose="020B0502020104020203" pitchFamily="34" charset="0"/>
            </a:rPr>
            <a:t>Go Live</a:t>
          </a:r>
        </a:p>
      </dgm:t>
    </dgm:pt>
    <dgm:pt modelId="{AE425693-734F-417A-9194-FD1688AA3923}" type="parTrans" cxnId="{98E187F5-92F7-41AA-80EF-AFF7ED71A4AF}">
      <dgm:prSet/>
      <dgm:spPr/>
      <dgm:t>
        <a:bodyPr/>
        <a:lstStyle/>
        <a:p>
          <a:endParaRPr lang="en-US">
            <a:latin typeface="Gill Sans MT" panose="020B0502020104020203" pitchFamily="34" charset="0"/>
          </a:endParaRPr>
        </a:p>
      </dgm:t>
    </dgm:pt>
    <dgm:pt modelId="{BC750910-E3CD-42C2-BBE8-D90EFD843CBA}" type="sibTrans" cxnId="{98E187F5-92F7-41AA-80EF-AFF7ED71A4AF}">
      <dgm:prSet/>
      <dgm:spPr/>
      <dgm:t>
        <a:bodyPr/>
        <a:lstStyle/>
        <a:p>
          <a:endParaRPr lang="en-US">
            <a:latin typeface="Gill Sans MT" panose="020B0502020104020203" pitchFamily="34" charset="0"/>
          </a:endParaRPr>
        </a:p>
      </dgm:t>
    </dgm:pt>
    <dgm:pt modelId="{E278C6F2-97ED-4DC0-9187-B324C7379961}" type="pres">
      <dgm:prSet presAssocID="{4E5A12E4-0257-472C-B680-16E982F22D0B}" presName="CompostProcess" presStyleCnt="0">
        <dgm:presLayoutVars>
          <dgm:dir/>
          <dgm:resizeHandles val="exact"/>
        </dgm:presLayoutVars>
      </dgm:prSet>
      <dgm:spPr/>
    </dgm:pt>
    <dgm:pt modelId="{2FE1FAEA-D275-4F58-A157-AB79D5399315}" type="pres">
      <dgm:prSet presAssocID="{4E5A12E4-0257-472C-B680-16E982F22D0B}" presName="arrow" presStyleLbl="bgShp" presStyleIdx="0" presStyleCnt="1" custScaleX="117647" custLinFactNeighborX="2766" custLinFactNeighborY="-1946"/>
      <dgm:spPr>
        <a:solidFill>
          <a:schemeClr val="accent3">
            <a:lumMod val="40000"/>
            <a:lumOff val="60000"/>
          </a:schemeClr>
        </a:solidFill>
      </dgm:spPr>
    </dgm:pt>
    <dgm:pt modelId="{8D4B0E9A-30F8-4F02-BD29-F57D8A8C9531}" type="pres">
      <dgm:prSet presAssocID="{4E5A12E4-0257-472C-B680-16E982F22D0B}" presName="linearProcess" presStyleCnt="0"/>
      <dgm:spPr/>
    </dgm:pt>
    <dgm:pt modelId="{AB734E06-E332-444E-9EBA-1B3932353D64}" type="pres">
      <dgm:prSet presAssocID="{9525B1EE-4C7B-4BD4-9018-52764E1C4C31}" presName="textNode" presStyleLbl="node1" presStyleIdx="0" presStyleCnt="3">
        <dgm:presLayoutVars>
          <dgm:bulletEnabled val="1"/>
        </dgm:presLayoutVars>
      </dgm:prSet>
      <dgm:spPr/>
    </dgm:pt>
    <dgm:pt modelId="{04ECE578-5C49-4065-87B6-CB17D4EBF1EB}" type="pres">
      <dgm:prSet presAssocID="{7BB0D4C4-9B57-434B-9734-A0B46E387430}" presName="sibTrans" presStyleCnt="0"/>
      <dgm:spPr/>
    </dgm:pt>
    <dgm:pt modelId="{41D7283B-9654-4A62-919C-48B5C09C3405}" type="pres">
      <dgm:prSet presAssocID="{09B0ACD4-B7D3-4C34-AC2C-0EB821D7E1BB}" presName="textNode" presStyleLbl="node1" presStyleIdx="1" presStyleCnt="3">
        <dgm:presLayoutVars>
          <dgm:bulletEnabled val="1"/>
        </dgm:presLayoutVars>
      </dgm:prSet>
      <dgm:spPr/>
    </dgm:pt>
    <dgm:pt modelId="{AC121EF7-7D33-4469-88AC-ED8FF657F530}" type="pres">
      <dgm:prSet presAssocID="{DACAA544-E3A3-45E7-B173-241453D5A2E6}" presName="sibTrans" presStyleCnt="0"/>
      <dgm:spPr/>
    </dgm:pt>
    <dgm:pt modelId="{959861C0-7178-4B7B-91C9-6C84FC379B58}" type="pres">
      <dgm:prSet presAssocID="{85BDEAAC-DBE6-4411-98B2-63B155B805B6}" presName="textNode" presStyleLbl="node1" presStyleIdx="2" presStyleCnt="3">
        <dgm:presLayoutVars>
          <dgm:bulletEnabled val="1"/>
        </dgm:presLayoutVars>
      </dgm:prSet>
      <dgm:spPr/>
    </dgm:pt>
  </dgm:ptLst>
  <dgm:cxnLst>
    <dgm:cxn modelId="{FDFA700E-EE69-4162-9FF9-7F74F5AAA7AE}" type="presOf" srcId="{9525B1EE-4C7B-4BD4-9018-52764E1C4C31}" destId="{AB734E06-E332-444E-9EBA-1B3932353D64}" srcOrd="0" destOrd="0" presId="urn:microsoft.com/office/officeart/2005/8/layout/hProcess9"/>
    <dgm:cxn modelId="{EAAD8565-135B-4AD5-A88F-A6028588B10B}" type="presOf" srcId="{4E5A12E4-0257-472C-B680-16E982F22D0B}" destId="{E278C6F2-97ED-4DC0-9187-B324C7379961}" srcOrd="0" destOrd="0" presId="urn:microsoft.com/office/officeart/2005/8/layout/hProcess9"/>
    <dgm:cxn modelId="{B8193F6C-1C9F-4E5E-AF92-B05DB09BE43C}" srcId="{4E5A12E4-0257-472C-B680-16E982F22D0B}" destId="{09B0ACD4-B7D3-4C34-AC2C-0EB821D7E1BB}" srcOrd="1" destOrd="0" parTransId="{36E9E7A7-5D7E-457C-AD61-461E3BBFAA09}" sibTransId="{DACAA544-E3A3-45E7-B173-241453D5A2E6}"/>
    <dgm:cxn modelId="{1A54E78B-4A9E-4025-8785-14D2DB16AE16}" srcId="{4E5A12E4-0257-472C-B680-16E982F22D0B}" destId="{9525B1EE-4C7B-4BD4-9018-52764E1C4C31}" srcOrd="0" destOrd="0" parTransId="{605FC9C6-AE70-49EB-83DC-A92E529F95B9}" sibTransId="{7BB0D4C4-9B57-434B-9734-A0B46E387430}"/>
    <dgm:cxn modelId="{73A5DBC3-3D45-43D3-89E6-CC88FA210DD4}" type="presOf" srcId="{09B0ACD4-B7D3-4C34-AC2C-0EB821D7E1BB}" destId="{41D7283B-9654-4A62-919C-48B5C09C3405}" srcOrd="0" destOrd="0" presId="urn:microsoft.com/office/officeart/2005/8/layout/hProcess9"/>
    <dgm:cxn modelId="{3AA376DA-42D5-477B-840F-10FE8D8C64A9}" type="presOf" srcId="{85BDEAAC-DBE6-4411-98B2-63B155B805B6}" destId="{959861C0-7178-4B7B-91C9-6C84FC379B58}" srcOrd="0" destOrd="0" presId="urn:microsoft.com/office/officeart/2005/8/layout/hProcess9"/>
    <dgm:cxn modelId="{98E187F5-92F7-41AA-80EF-AFF7ED71A4AF}" srcId="{4E5A12E4-0257-472C-B680-16E982F22D0B}" destId="{85BDEAAC-DBE6-4411-98B2-63B155B805B6}" srcOrd="2" destOrd="0" parTransId="{AE425693-734F-417A-9194-FD1688AA3923}" sibTransId="{BC750910-E3CD-42C2-BBE8-D90EFD843CBA}"/>
    <dgm:cxn modelId="{E002BDF2-A19D-4453-A57D-D3EB65F4B227}" type="presParOf" srcId="{E278C6F2-97ED-4DC0-9187-B324C7379961}" destId="{2FE1FAEA-D275-4F58-A157-AB79D5399315}" srcOrd="0" destOrd="0" presId="urn:microsoft.com/office/officeart/2005/8/layout/hProcess9"/>
    <dgm:cxn modelId="{3B51B36C-ED2A-40EC-8221-1B01F33E900C}" type="presParOf" srcId="{E278C6F2-97ED-4DC0-9187-B324C7379961}" destId="{8D4B0E9A-30F8-4F02-BD29-F57D8A8C9531}" srcOrd="1" destOrd="0" presId="urn:microsoft.com/office/officeart/2005/8/layout/hProcess9"/>
    <dgm:cxn modelId="{F27252B1-78C3-41AA-906F-F70BD8EB5834}" type="presParOf" srcId="{8D4B0E9A-30F8-4F02-BD29-F57D8A8C9531}" destId="{AB734E06-E332-444E-9EBA-1B3932353D64}" srcOrd="0" destOrd="0" presId="urn:microsoft.com/office/officeart/2005/8/layout/hProcess9"/>
    <dgm:cxn modelId="{82E0E810-EFF7-4DD3-B4E0-A9FEBDD4926F}" type="presParOf" srcId="{8D4B0E9A-30F8-4F02-BD29-F57D8A8C9531}" destId="{04ECE578-5C49-4065-87B6-CB17D4EBF1EB}" srcOrd="1" destOrd="0" presId="urn:microsoft.com/office/officeart/2005/8/layout/hProcess9"/>
    <dgm:cxn modelId="{2E376F2F-3C6D-43CA-951F-BF2463497E8D}" type="presParOf" srcId="{8D4B0E9A-30F8-4F02-BD29-F57D8A8C9531}" destId="{41D7283B-9654-4A62-919C-48B5C09C3405}" srcOrd="2" destOrd="0" presId="urn:microsoft.com/office/officeart/2005/8/layout/hProcess9"/>
    <dgm:cxn modelId="{72E81BAE-DC82-4979-A091-304DAEBF1540}" type="presParOf" srcId="{8D4B0E9A-30F8-4F02-BD29-F57D8A8C9531}" destId="{AC121EF7-7D33-4469-88AC-ED8FF657F530}" srcOrd="3" destOrd="0" presId="urn:microsoft.com/office/officeart/2005/8/layout/hProcess9"/>
    <dgm:cxn modelId="{224980AB-CBE1-4DA2-ADA6-5067CC2FC08B}" type="presParOf" srcId="{8D4B0E9A-30F8-4F02-BD29-F57D8A8C9531}" destId="{959861C0-7178-4B7B-91C9-6C84FC379B58}"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E1FAEA-D275-4F58-A157-AB79D5399315}">
      <dsp:nvSpPr>
        <dsp:cNvPr id="0" name=""/>
        <dsp:cNvSpPr/>
      </dsp:nvSpPr>
      <dsp:spPr>
        <a:xfrm>
          <a:off x="4" y="0"/>
          <a:ext cx="8528181" cy="1723962"/>
        </a:xfrm>
        <a:prstGeom prst="rightArrow">
          <a:avLst/>
        </a:prstGeom>
        <a:solidFill>
          <a:schemeClr val="accent3">
            <a:lumMod val="40000"/>
            <a:lumOff val="60000"/>
          </a:schemeClr>
        </a:solidFill>
        <a:ln>
          <a:noFill/>
        </a:ln>
        <a:effectLst/>
      </dsp:spPr>
      <dsp:style>
        <a:lnRef idx="0">
          <a:scrgbClr r="0" g="0" b="0"/>
        </a:lnRef>
        <a:fillRef idx="1">
          <a:scrgbClr r="0" g="0" b="0"/>
        </a:fillRef>
        <a:effectRef idx="0">
          <a:scrgbClr r="0" g="0" b="0"/>
        </a:effectRef>
        <a:fontRef idx="minor"/>
      </dsp:style>
    </dsp:sp>
    <dsp:sp modelId="{AB734E06-E332-444E-9EBA-1B3932353D64}">
      <dsp:nvSpPr>
        <dsp:cNvPr id="0" name=""/>
        <dsp:cNvSpPr/>
      </dsp:nvSpPr>
      <dsp:spPr>
        <a:xfrm>
          <a:off x="179058" y="517188"/>
          <a:ext cx="2558455" cy="689584"/>
        </a:xfrm>
        <a:prstGeom prst="roundRect">
          <a:avLst/>
        </a:prstGeom>
        <a:solidFill>
          <a:schemeClr val="bg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kern="1200" dirty="0">
              <a:latin typeface="Gill Sans MT" panose="020B0502020104020203" pitchFamily="34" charset="0"/>
            </a:rPr>
            <a:t>Get Ready</a:t>
          </a:r>
        </a:p>
      </dsp:txBody>
      <dsp:txXfrm>
        <a:off x="212721" y="550851"/>
        <a:ext cx="2491129" cy="622258"/>
      </dsp:txXfrm>
    </dsp:sp>
    <dsp:sp modelId="{41D7283B-9654-4A62-919C-48B5C09C3405}">
      <dsp:nvSpPr>
        <dsp:cNvPr id="0" name=""/>
        <dsp:cNvSpPr/>
      </dsp:nvSpPr>
      <dsp:spPr>
        <a:xfrm>
          <a:off x="2984865" y="517188"/>
          <a:ext cx="2558455" cy="689584"/>
        </a:xfrm>
        <a:prstGeom prst="round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kern="1200" dirty="0">
              <a:solidFill>
                <a:schemeClr val="bg1"/>
              </a:solidFill>
              <a:latin typeface="Gill Sans MT" panose="020B0502020104020203" pitchFamily="34" charset="0"/>
            </a:rPr>
            <a:t>Get Set</a:t>
          </a:r>
        </a:p>
      </dsp:txBody>
      <dsp:txXfrm>
        <a:off x="3018528" y="550851"/>
        <a:ext cx="2491129" cy="622258"/>
      </dsp:txXfrm>
    </dsp:sp>
    <dsp:sp modelId="{959861C0-7178-4B7B-91C9-6C84FC379B58}">
      <dsp:nvSpPr>
        <dsp:cNvPr id="0" name=""/>
        <dsp:cNvSpPr/>
      </dsp:nvSpPr>
      <dsp:spPr>
        <a:xfrm>
          <a:off x="5790671" y="517188"/>
          <a:ext cx="2558455" cy="689584"/>
        </a:xfrm>
        <a:prstGeom prst="roundRect">
          <a:avLst/>
        </a:prstGeom>
        <a:solidFill>
          <a:srgbClr val="00AA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kern="1200" dirty="0">
              <a:solidFill>
                <a:schemeClr val="bg1"/>
              </a:solidFill>
              <a:latin typeface="Gill Sans MT" panose="020B0502020104020203" pitchFamily="34" charset="0"/>
            </a:rPr>
            <a:t>Go Live</a:t>
          </a:r>
        </a:p>
      </dsp:txBody>
      <dsp:txXfrm>
        <a:off x="5824334" y="550851"/>
        <a:ext cx="2491129" cy="62225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E6F9D-02D3-43E4-9541-379F72CEE175}" type="datetimeFigureOut">
              <a:rPr lang="en-US" smtClean="0"/>
              <a:t>4/12/2019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CDBB88-DC7C-4B87-B26C-42881ABE1656}" type="slidenum">
              <a:rPr lang="en-US" smtClean="0"/>
              <a:t>‹#›</a:t>
            </a:fld>
            <a:endParaRPr lang="en-US"/>
          </a:p>
        </p:txBody>
      </p:sp>
    </p:spTree>
    <p:extLst>
      <p:ext uri="{BB962C8B-B14F-4D97-AF65-F5344CB8AC3E}">
        <p14:creationId xmlns:p14="http://schemas.microsoft.com/office/powerpoint/2010/main" val="2578925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F9A03C-5C83-7048-BDBA-AF384EE60CFB}" type="slidenum">
              <a:rPr lang="en-US" smtClean="0"/>
              <a:t>2</a:t>
            </a:fld>
            <a:endParaRPr lang="en-US"/>
          </a:p>
        </p:txBody>
      </p:sp>
    </p:spTree>
    <p:extLst>
      <p:ext uri="{BB962C8B-B14F-4D97-AF65-F5344CB8AC3E}">
        <p14:creationId xmlns:p14="http://schemas.microsoft.com/office/powerpoint/2010/main" val="40179953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F9A03C-5C83-7048-BDBA-AF384EE60CFB}" type="slidenum">
              <a:rPr lang="en-US" smtClean="0"/>
              <a:t>13</a:t>
            </a:fld>
            <a:endParaRPr lang="en-US"/>
          </a:p>
        </p:txBody>
      </p:sp>
    </p:spTree>
    <p:extLst>
      <p:ext uri="{BB962C8B-B14F-4D97-AF65-F5344CB8AC3E}">
        <p14:creationId xmlns:p14="http://schemas.microsoft.com/office/powerpoint/2010/main" val="3256810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F9A03C-5C83-7048-BDBA-AF384EE60CFB}" type="slidenum">
              <a:rPr lang="en-US" smtClean="0"/>
              <a:t>14</a:t>
            </a:fld>
            <a:endParaRPr lang="en-US"/>
          </a:p>
        </p:txBody>
      </p:sp>
    </p:spTree>
    <p:extLst>
      <p:ext uri="{BB962C8B-B14F-4D97-AF65-F5344CB8AC3E}">
        <p14:creationId xmlns:p14="http://schemas.microsoft.com/office/powerpoint/2010/main" val="37480042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Will review on a case by case basis</a:t>
            </a:r>
          </a:p>
          <a:p>
            <a:endParaRPr lang="en-US" dirty="0"/>
          </a:p>
        </p:txBody>
      </p:sp>
      <p:sp>
        <p:nvSpPr>
          <p:cNvPr id="4" name="Slide Number Placeholder 3"/>
          <p:cNvSpPr>
            <a:spLocks noGrp="1"/>
          </p:cNvSpPr>
          <p:nvPr>
            <p:ph type="sldNum" sz="quarter" idx="10"/>
          </p:nvPr>
        </p:nvSpPr>
        <p:spPr/>
        <p:txBody>
          <a:bodyPr/>
          <a:lstStyle/>
          <a:p>
            <a:fld id="{94F9A03C-5C83-7048-BDBA-AF384EE60CFB}" type="slidenum">
              <a:rPr lang="en-US" smtClean="0"/>
              <a:t>15</a:t>
            </a:fld>
            <a:endParaRPr lang="en-US"/>
          </a:p>
        </p:txBody>
      </p:sp>
    </p:spTree>
    <p:extLst>
      <p:ext uri="{BB962C8B-B14F-4D97-AF65-F5344CB8AC3E}">
        <p14:creationId xmlns:p14="http://schemas.microsoft.com/office/powerpoint/2010/main" val="9912267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F9A03C-5C83-7048-BDBA-AF384EE60CFB}" type="slidenum">
              <a:rPr lang="en-US" smtClean="0"/>
              <a:t>16</a:t>
            </a:fld>
            <a:endParaRPr lang="en-US"/>
          </a:p>
        </p:txBody>
      </p:sp>
    </p:spTree>
    <p:extLst>
      <p:ext uri="{BB962C8B-B14F-4D97-AF65-F5344CB8AC3E}">
        <p14:creationId xmlns:p14="http://schemas.microsoft.com/office/powerpoint/2010/main" val="6262998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F9A03C-5C83-7048-BDBA-AF384EE60CFB}" type="slidenum">
              <a:rPr lang="en-US" smtClean="0"/>
              <a:t>17</a:t>
            </a:fld>
            <a:endParaRPr lang="en-US"/>
          </a:p>
        </p:txBody>
      </p:sp>
    </p:spTree>
    <p:extLst>
      <p:ext uri="{BB962C8B-B14F-4D97-AF65-F5344CB8AC3E}">
        <p14:creationId xmlns:p14="http://schemas.microsoft.com/office/powerpoint/2010/main" val="5948660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F9A03C-5C83-7048-BDBA-AF384EE60CFB}" type="slidenum">
              <a:rPr lang="en-US" smtClean="0"/>
              <a:t>18</a:t>
            </a:fld>
            <a:endParaRPr lang="en-US"/>
          </a:p>
        </p:txBody>
      </p:sp>
    </p:spTree>
    <p:extLst>
      <p:ext uri="{BB962C8B-B14F-4D97-AF65-F5344CB8AC3E}">
        <p14:creationId xmlns:p14="http://schemas.microsoft.com/office/powerpoint/2010/main" val="86153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F9A03C-5C83-7048-BDBA-AF384EE60CFB}" type="slidenum">
              <a:rPr lang="en-US" smtClean="0"/>
              <a:t>3</a:t>
            </a:fld>
            <a:endParaRPr lang="en-US"/>
          </a:p>
        </p:txBody>
      </p:sp>
    </p:spTree>
    <p:extLst>
      <p:ext uri="{BB962C8B-B14F-4D97-AF65-F5344CB8AC3E}">
        <p14:creationId xmlns:p14="http://schemas.microsoft.com/office/powerpoint/2010/main" val="959475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system that enables electronic communication between clinical groups and CBOs, data can flow in both directions, allowing CBOs to get a good picture of clients’ needs, and clinical providers to understand patients’ progress outside their practice or clinic walls.</a:t>
            </a:r>
          </a:p>
        </p:txBody>
      </p:sp>
      <p:sp>
        <p:nvSpPr>
          <p:cNvPr id="4" name="Slide Number Placeholder 3"/>
          <p:cNvSpPr>
            <a:spLocks noGrp="1"/>
          </p:cNvSpPr>
          <p:nvPr>
            <p:ph type="sldNum" sz="quarter" idx="10"/>
          </p:nvPr>
        </p:nvSpPr>
        <p:spPr/>
        <p:txBody>
          <a:bodyPr/>
          <a:lstStyle/>
          <a:p>
            <a:fld id="{94F9A03C-5C83-7048-BDBA-AF384EE60CFB}" type="slidenum">
              <a:rPr lang="en-US" smtClean="0"/>
              <a:t>4</a:t>
            </a:fld>
            <a:endParaRPr lang="en-US"/>
          </a:p>
        </p:txBody>
      </p:sp>
    </p:spTree>
    <p:extLst>
      <p:ext uri="{BB962C8B-B14F-4D97-AF65-F5344CB8AC3E}">
        <p14:creationId xmlns:p14="http://schemas.microsoft.com/office/powerpoint/2010/main" val="670915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F9A03C-5C83-7048-BDBA-AF384EE60CFB}" type="slidenum">
              <a:rPr lang="en-US" smtClean="0"/>
              <a:t>5</a:t>
            </a:fld>
            <a:endParaRPr lang="en-US"/>
          </a:p>
        </p:txBody>
      </p:sp>
    </p:spTree>
    <p:extLst>
      <p:ext uri="{BB962C8B-B14F-4D97-AF65-F5344CB8AC3E}">
        <p14:creationId xmlns:p14="http://schemas.microsoft.com/office/powerpoint/2010/main" val="2202141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Given the constraints on clinical care, expanding to collaborate with community partners who can develop capacity to support evidence-based program implementation will improve individual patient health, as well as population health overall.  </a:t>
            </a:r>
          </a:p>
        </p:txBody>
      </p:sp>
      <p:sp>
        <p:nvSpPr>
          <p:cNvPr id="4" name="Slide Number Placeholder 3"/>
          <p:cNvSpPr>
            <a:spLocks noGrp="1"/>
          </p:cNvSpPr>
          <p:nvPr>
            <p:ph type="sldNum" sz="quarter" idx="10"/>
          </p:nvPr>
        </p:nvSpPr>
        <p:spPr/>
        <p:txBody>
          <a:bodyPr/>
          <a:lstStyle/>
          <a:p>
            <a:fld id="{94F9A03C-5C83-7048-BDBA-AF384EE60CFB}" type="slidenum">
              <a:rPr lang="en-US" smtClean="0"/>
              <a:t>6</a:t>
            </a:fld>
            <a:endParaRPr lang="en-US"/>
          </a:p>
        </p:txBody>
      </p:sp>
    </p:spTree>
    <p:extLst>
      <p:ext uri="{BB962C8B-B14F-4D97-AF65-F5344CB8AC3E}">
        <p14:creationId xmlns:p14="http://schemas.microsoft.com/office/powerpoint/2010/main" val="3521422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4F9A03C-5C83-7048-BDBA-AF384EE60CFB}" type="slidenum">
              <a:rPr lang="en-US" smtClean="0"/>
              <a:t>7</a:t>
            </a:fld>
            <a:endParaRPr lang="en-US"/>
          </a:p>
        </p:txBody>
      </p:sp>
    </p:spTree>
    <p:extLst>
      <p:ext uri="{BB962C8B-B14F-4D97-AF65-F5344CB8AC3E}">
        <p14:creationId xmlns:p14="http://schemas.microsoft.com/office/powerpoint/2010/main" val="798880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F9A03C-5C83-7048-BDBA-AF384EE60CFB}" type="slidenum">
              <a:rPr lang="en-US" smtClean="0"/>
              <a:t>8</a:t>
            </a:fld>
            <a:endParaRPr lang="en-US"/>
          </a:p>
        </p:txBody>
      </p:sp>
    </p:spTree>
    <p:extLst>
      <p:ext uri="{BB962C8B-B14F-4D97-AF65-F5344CB8AC3E}">
        <p14:creationId xmlns:p14="http://schemas.microsoft.com/office/powerpoint/2010/main" val="3456243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F9A03C-5C83-7048-BDBA-AF384EE60CFB}" type="slidenum">
              <a:rPr lang="en-US" smtClean="0"/>
              <a:t>11</a:t>
            </a:fld>
            <a:endParaRPr lang="en-US"/>
          </a:p>
        </p:txBody>
      </p:sp>
    </p:spTree>
    <p:extLst>
      <p:ext uri="{BB962C8B-B14F-4D97-AF65-F5344CB8AC3E}">
        <p14:creationId xmlns:p14="http://schemas.microsoft.com/office/powerpoint/2010/main" val="1297850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Though the IT-related processes of Community e-Connect are intimidating (at least to me and I’ve even done this before), the technical folks involved know what needs to happen and work together to get it done.  It is the non-technical steps that are often the biggest time-suck and require a lot of legwork, collaboration, and agreement to do correctly.  This is the process at a very high level.</a:t>
            </a:r>
          </a:p>
        </p:txBody>
      </p:sp>
      <p:sp>
        <p:nvSpPr>
          <p:cNvPr id="4" name="Slide Number Placeholder 3"/>
          <p:cNvSpPr>
            <a:spLocks noGrp="1"/>
          </p:cNvSpPr>
          <p:nvPr>
            <p:ph type="sldNum" sz="quarter" idx="10"/>
          </p:nvPr>
        </p:nvSpPr>
        <p:spPr/>
        <p:txBody>
          <a:bodyPr/>
          <a:lstStyle/>
          <a:p>
            <a:fld id="{94F9A03C-5C83-7048-BDBA-AF384EE60CFB}" type="slidenum">
              <a:rPr lang="en-US" smtClean="0"/>
              <a:t>12</a:t>
            </a:fld>
            <a:endParaRPr lang="en-US"/>
          </a:p>
        </p:txBody>
      </p:sp>
    </p:spTree>
    <p:extLst>
      <p:ext uri="{BB962C8B-B14F-4D97-AF65-F5344CB8AC3E}">
        <p14:creationId xmlns:p14="http://schemas.microsoft.com/office/powerpoint/2010/main" val="25177209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19-01-NACDD-PPT-Backgrounds-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39126" cy="6858000"/>
          </a:xfrm>
          <a:prstGeom prst="rect">
            <a:avLst/>
          </a:prstGeom>
        </p:spPr>
      </p:pic>
      <p:sp>
        <p:nvSpPr>
          <p:cNvPr id="2" name="Title 1"/>
          <p:cNvSpPr>
            <a:spLocks noGrp="1"/>
          </p:cNvSpPr>
          <p:nvPr>
            <p:ph type="ctrTitle"/>
          </p:nvPr>
        </p:nvSpPr>
        <p:spPr>
          <a:xfrm>
            <a:off x="685800" y="2292570"/>
            <a:ext cx="7772400" cy="1470025"/>
          </a:xfrm>
        </p:spPr>
        <p:txBody>
          <a:bodyPr/>
          <a:lstStyle>
            <a:lvl1pPr algn="l">
              <a:defRPr>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85800" y="3762595"/>
            <a:ext cx="6400800" cy="875421"/>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8" name="Picture 7" descr="NACDD-Full-Logo-Taglin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20161" y="345518"/>
            <a:ext cx="3046021" cy="743229"/>
          </a:xfrm>
          <a:prstGeom prst="rect">
            <a:avLst/>
          </a:prstGeom>
        </p:spPr>
      </p:pic>
    </p:spTree>
    <p:extLst>
      <p:ext uri="{BB962C8B-B14F-4D97-AF65-F5344CB8AC3E}">
        <p14:creationId xmlns:p14="http://schemas.microsoft.com/office/powerpoint/2010/main" val="606817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70042"/>
            <a:ext cx="3008313" cy="1020074"/>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570042"/>
            <a:ext cx="5111750" cy="55561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73129"/>
            <a:ext cx="3008313" cy="445303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0697F67-DBC2-5647-A4F3-F8F988D5EBAA}"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1488" y="6166167"/>
            <a:ext cx="595312" cy="595312"/>
          </a:xfrm>
          <a:prstGeom prst="rect">
            <a:avLst/>
          </a:prstGeom>
        </p:spPr>
      </p:pic>
    </p:spTree>
    <p:extLst>
      <p:ext uri="{BB962C8B-B14F-4D97-AF65-F5344CB8AC3E}">
        <p14:creationId xmlns:p14="http://schemas.microsoft.com/office/powerpoint/2010/main" val="1471970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0697F67-DBC2-5647-A4F3-F8F988D5EBAA}"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1488" y="6166167"/>
            <a:ext cx="595312" cy="595312"/>
          </a:xfrm>
          <a:prstGeom prst="rect">
            <a:avLst/>
          </a:prstGeom>
        </p:spPr>
      </p:pic>
    </p:spTree>
    <p:extLst>
      <p:ext uri="{BB962C8B-B14F-4D97-AF65-F5344CB8AC3E}">
        <p14:creationId xmlns:p14="http://schemas.microsoft.com/office/powerpoint/2010/main" val="2368454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7" descr="19-01-NACDD-PPT-Backgrounds-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2050" cy="68580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149533" y="6367784"/>
            <a:ext cx="847002" cy="365125"/>
          </a:xfrm>
        </p:spPr>
        <p:txBody>
          <a:bodyPr/>
          <a:lstStyle>
            <a:lvl1pPr>
              <a:defRPr>
                <a:solidFill>
                  <a:srgbClr val="FFFFFF"/>
                </a:solidFill>
              </a:defRPr>
            </a:lvl1pPr>
          </a:lstStyle>
          <a:p>
            <a:fld id="{90697F67-DBC2-5647-A4F3-F8F988D5EBAA}" type="slidenum">
              <a:rPr lang="en-US" smtClean="0"/>
              <a:pPr/>
              <a:t>‹#›</a:t>
            </a:fld>
            <a:endParaRPr lang="en-US"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12851" y="6285165"/>
            <a:ext cx="1918298" cy="468064"/>
          </a:xfrm>
          <a:prstGeom prst="rect">
            <a:avLst/>
          </a:prstGeom>
        </p:spPr>
      </p:pic>
    </p:spTree>
    <p:extLst>
      <p:ext uri="{BB962C8B-B14F-4D97-AF65-F5344CB8AC3E}">
        <p14:creationId xmlns:p14="http://schemas.microsoft.com/office/powerpoint/2010/main" val="3911232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2" y="0"/>
            <a:ext cx="9139125" cy="68580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149533" y="6367784"/>
            <a:ext cx="847002" cy="365125"/>
          </a:xfrm>
        </p:spPr>
        <p:txBody>
          <a:bodyPr/>
          <a:lstStyle/>
          <a:p>
            <a:fld id="{90697F67-DBC2-5647-A4F3-F8F988D5EBAA}" type="slidenum">
              <a:rPr lang="en-US" smtClean="0"/>
              <a:t>‹#›</a:t>
            </a:fld>
            <a:endParaRPr lang="en-US" dirty="0"/>
          </a:p>
        </p:txBody>
      </p:sp>
      <p:pic>
        <p:nvPicPr>
          <p:cNvPr id="7" name="Picture 6" descr="NACDD-Full-Logo-Taglin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12852" y="6285165"/>
            <a:ext cx="1918298" cy="468065"/>
          </a:xfrm>
          <a:prstGeom prst="rect">
            <a:avLst/>
          </a:prstGeom>
        </p:spPr>
      </p:pic>
    </p:spTree>
    <p:extLst>
      <p:ext uri="{BB962C8B-B14F-4D97-AF65-F5344CB8AC3E}">
        <p14:creationId xmlns:p14="http://schemas.microsoft.com/office/powerpoint/2010/main" val="3926827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19-01-NACDD-PPT-Backgrounds-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2050" cy="6858000"/>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12851" y="6285165"/>
            <a:ext cx="1918298" cy="468064"/>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8129213" y="6388104"/>
            <a:ext cx="847002" cy="365125"/>
          </a:xfrm>
        </p:spPr>
        <p:txBody>
          <a:bodyPr/>
          <a:lstStyle>
            <a:lvl1pPr>
              <a:defRPr>
                <a:solidFill>
                  <a:srgbClr val="FFFFFF"/>
                </a:solidFill>
              </a:defRPr>
            </a:lvl1pPr>
          </a:lstStyle>
          <a:p>
            <a:fld id="{90697F67-DBC2-5647-A4F3-F8F988D5EBAA}" type="slidenum">
              <a:rPr lang="en-US" smtClean="0"/>
              <a:pPr/>
              <a:t>‹#›</a:t>
            </a:fld>
            <a:endParaRPr lang="en-US" dirty="0"/>
          </a:p>
        </p:txBody>
      </p:sp>
    </p:spTree>
    <p:extLst>
      <p:ext uri="{BB962C8B-B14F-4D97-AF65-F5344CB8AC3E}">
        <p14:creationId xmlns:p14="http://schemas.microsoft.com/office/powerpoint/2010/main" val="3430690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5" y="0"/>
            <a:ext cx="9142050" cy="6858000"/>
          </a:xfrm>
          <a:prstGeom prst="rect">
            <a:avLst/>
          </a:prstGeom>
        </p:spPr>
      </p:pic>
      <p:sp>
        <p:nvSpPr>
          <p:cNvPr id="3" name="Text Placeholder 2"/>
          <p:cNvSpPr>
            <a:spLocks noGrp="1"/>
          </p:cNvSpPr>
          <p:nvPr>
            <p:ph type="body" idx="1"/>
          </p:nvPr>
        </p:nvSpPr>
        <p:spPr>
          <a:xfrm>
            <a:off x="457200" y="1765136"/>
            <a:ext cx="4040188" cy="639762"/>
          </a:xfr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765136"/>
            <a:ext cx="4041775" cy="639762"/>
          </a:xfrm>
        </p:spPr>
        <p:txBody>
          <a:bodyPr anchor="b"/>
          <a:lstStyle>
            <a:lvl1pPr marL="0" indent="0">
              <a:buNone/>
              <a:defRPr sz="2400" b="1">
                <a:solidFill>
                  <a:srgbClr val="A4D65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itle 1"/>
          <p:cNvSpPr>
            <a:spLocks noGrp="1"/>
          </p:cNvSpPr>
          <p:nvPr>
            <p:ph type="title"/>
          </p:nvPr>
        </p:nvSpPr>
        <p:spPr>
          <a:xfrm>
            <a:off x="457200" y="524656"/>
            <a:ext cx="8229600" cy="1143000"/>
          </a:xfrm>
        </p:spPr>
        <p:txBody>
          <a:bodyPr/>
          <a:lstStyle/>
          <a:p>
            <a:r>
              <a:rPr lang="en-US"/>
              <a:t>Click to edit Master title style</a:t>
            </a:r>
          </a:p>
        </p:txBody>
      </p:sp>
      <p:sp>
        <p:nvSpPr>
          <p:cNvPr id="13" name="Content Placeholder 2"/>
          <p:cNvSpPr>
            <a:spLocks noGrp="1"/>
          </p:cNvSpPr>
          <p:nvPr>
            <p:ph sz="half" idx="13"/>
          </p:nvPr>
        </p:nvSpPr>
        <p:spPr>
          <a:xfrm>
            <a:off x="457200" y="2550161"/>
            <a:ext cx="4038600" cy="33934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3"/>
          <p:cNvSpPr>
            <a:spLocks noGrp="1"/>
          </p:cNvSpPr>
          <p:nvPr>
            <p:ph sz="half" idx="2"/>
          </p:nvPr>
        </p:nvSpPr>
        <p:spPr>
          <a:xfrm>
            <a:off x="4648200" y="2550161"/>
            <a:ext cx="4038600" cy="33934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lide Number Placeholder 5"/>
          <p:cNvSpPr>
            <a:spLocks noGrp="1"/>
          </p:cNvSpPr>
          <p:nvPr>
            <p:ph type="sldNum" sz="quarter" idx="12"/>
          </p:nvPr>
        </p:nvSpPr>
        <p:spPr>
          <a:xfrm>
            <a:off x="8149533" y="6367784"/>
            <a:ext cx="847002" cy="365125"/>
          </a:xfrm>
        </p:spPr>
        <p:txBody>
          <a:bodyPr/>
          <a:lstStyle>
            <a:lvl1pPr>
              <a:defRPr>
                <a:solidFill>
                  <a:srgbClr val="FFFFFF"/>
                </a:solidFill>
              </a:defRPr>
            </a:lvl1pPr>
          </a:lstStyle>
          <a:p>
            <a:fld id="{90697F67-DBC2-5647-A4F3-F8F988D5EBAA}" type="slidenum">
              <a:rPr lang="en-US" smtClean="0"/>
              <a:pPr/>
              <a:t>‹#›</a:t>
            </a:fld>
            <a:endParaRPr lang="en-US" dirty="0"/>
          </a:p>
        </p:txBody>
      </p:sp>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12851" y="6285165"/>
            <a:ext cx="1918298" cy="468064"/>
          </a:xfrm>
          <a:prstGeom prst="rect">
            <a:avLst/>
          </a:prstGeom>
        </p:spPr>
      </p:pic>
    </p:spTree>
    <p:extLst>
      <p:ext uri="{BB962C8B-B14F-4D97-AF65-F5344CB8AC3E}">
        <p14:creationId xmlns:p14="http://schemas.microsoft.com/office/powerpoint/2010/main" val="3526879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2" y="0"/>
            <a:ext cx="9139125" cy="6858000"/>
          </a:xfrm>
          <a:prstGeom prst="rect">
            <a:avLst/>
          </a:prstGeom>
        </p:spPr>
      </p:pic>
      <p:sp>
        <p:nvSpPr>
          <p:cNvPr id="11" name="Slide Number Placeholder 5"/>
          <p:cNvSpPr>
            <a:spLocks noGrp="1"/>
          </p:cNvSpPr>
          <p:nvPr>
            <p:ph type="sldNum" sz="quarter" idx="12"/>
          </p:nvPr>
        </p:nvSpPr>
        <p:spPr>
          <a:xfrm>
            <a:off x="8149533" y="6367784"/>
            <a:ext cx="847002" cy="365125"/>
          </a:xfrm>
        </p:spPr>
        <p:txBody>
          <a:bodyPr/>
          <a:lstStyle/>
          <a:p>
            <a:fld id="{90697F67-DBC2-5647-A4F3-F8F988D5EBAA}" type="slidenum">
              <a:rPr lang="en-US" smtClean="0"/>
              <a:t>‹#›</a:t>
            </a:fld>
            <a:endParaRPr lang="en-US" dirty="0"/>
          </a:p>
        </p:txBody>
      </p:sp>
      <p:pic>
        <p:nvPicPr>
          <p:cNvPr id="12" name="Picture 11" descr="NACDD-Full-Logo-Taglin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12852" y="6285165"/>
            <a:ext cx="1918298" cy="468065"/>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57812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2" y="0"/>
            <a:ext cx="9139125" cy="6858000"/>
          </a:xfrm>
          <a:prstGeom prst="rect">
            <a:avLst/>
          </a:prstGeom>
        </p:spPr>
      </p:pic>
      <p:sp>
        <p:nvSpPr>
          <p:cNvPr id="17" name="Slide Number Placeholder 5"/>
          <p:cNvSpPr>
            <a:spLocks noGrp="1"/>
          </p:cNvSpPr>
          <p:nvPr>
            <p:ph type="sldNum" sz="quarter" idx="12"/>
          </p:nvPr>
        </p:nvSpPr>
        <p:spPr>
          <a:xfrm>
            <a:off x="8149533" y="6367784"/>
            <a:ext cx="847002" cy="365125"/>
          </a:xfrm>
        </p:spPr>
        <p:txBody>
          <a:bodyPr/>
          <a:lstStyle/>
          <a:p>
            <a:fld id="{90697F67-DBC2-5647-A4F3-F8F988D5EBAA}" type="slidenum">
              <a:rPr lang="en-US" smtClean="0"/>
              <a:t>‹#›</a:t>
            </a:fld>
            <a:endParaRPr lang="en-US" dirty="0"/>
          </a:p>
        </p:txBody>
      </p:sp>
      <p:pic>
        <p:nvPicPr>
          <p:cNvPr id="18" name="Picture 17" descr="NACDD-Full-Logo-Taglin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12852" y="6285165"/>
            <a:ext cx="1918298" cy="468065"/>
          </a:xfrm>
          <a:prstGeom prst="rect">
            <a:avLst/>
          </a:prstGeom>
        </p:spPr>
      </p:pic>
      <p:sp>
        <p:nvSpPr>
          <p:cNvPr id="3" name="Text Placeholder 2"/>
          <p:cNvSpPr>
            <a:spLocks noGrp="1"/>
          </p:cNvSpPr>
          <p:nvPr>
            <p:ph type="body" idx="1"/>
          </p:nvPr>
        </p:nvSpPr>
        <p:spPr>
          <a:xfrm>
            <a:off x="457200" y="1765136"/>
            <a:ext cx="4040188" cy="639762"/>
          </a:xfr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765136"/>
            <a:ext cx="4041775" cy="639762"/>
          </a:xfrm>
        </p:spPr>
        <p:txBody>
          <a:bodyPr anchor="b"/>
          <a:lstStyle>
            <a:lvl1pPr marL="0" indent="0">
              <a:buNone/>
              <a:defRPr sz="2400" b="1">
                <a:solidFill>
                  <a:srgbClr val="A4D65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itle 1"/>
          <p:cNvSpPr>
            <a:spLocks noGrp="1"/>
          </p:cNvSpPr>
          <p:nvPr>
            <p:ph type="title"/>
          </p:nvPr>
        </p:nvSpPr>
        <p:spPr>
          <a:xfrm>
            <a:off x="457200" y="524656"/>
            <a:ext cx="8229600" cy="1143000"/>
          </a:xfrm>
        </p:spPr>
        <p:txBody>
          <a:bodyPr/>
          <a:lstStyle/>
          <a:p>
            <a:r>
              <a:rPr lang="en-US"/>
              <a:t>Click to edit Master title style</a:t>
            </a:r>
          </a:p>
        </p:txBody>
      </p:sp>
      <p:sp>
        <p:nvSpPr>
          <p:cNvPr id="13" name="Content Placeholder 2"/>
          <p:cNvSpPr>
            <a:spLocks noGrp="1"/>
          </p:cNvSpPr>
          <p:nvPr>
            <p:ph sz="half" idx="13"/>
          </p:nvPr>
        </p:nvSpPr>
        <p:spPr>
          <a:xfrm>
            <a:off x="457200" y="2550161"/>
            <a:ext cx="4038600" cy="33934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3"/>
          <p:cNvSpPr>
            <a:spLocks noGrp="1"/>
          </p:cNvSpPr>
          <p:nvPr>
            <p:ph sz="half" idx="2"/>
          </p:nvPr>
        </p:nvSpPr>
        <p:spPr>
          <a:xfrm>
            <a:off x="4648200" y="2550161"/>
            <a:ext cx="4038600" cy="33934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2272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ec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2050" cy="6858000"/>
          </a:xfrm>
          <a:prstGeom prst="rect">
            <a:avLst/>
          </a:prstGeom>
        </p:spPr>
      </p:pic>
      <p:sp>
        <p:nvSpPr>
          <p:cNvPr id="2" name="Title 1"/>
          <p:cNvSpPr>
            <a:spLocks noGrp="1"/>
          </p:cNvSpPr>
          <p:nvPr>
            <p:ph type="title"/>
          </p:nvPr>
        </p:nvSpPr>
        <p:spPr>
          <a:xfrm>
            <a:off x="457200" y="2694814"/>
            <a:ext cx="8229600" cy="1143000"/>
          </a:xfrm>
        </p:spPr>
        <p:txBody>
          <a:bodyPr/>
          <a:lstStyle>
            <a:lvl1pPr algn="ctr">
              <a:defRPr>
                <a:solidFill>
                  <a:schemeClr val="bg1"/>
                </a:solidFill>
              </a:defRPr>
            </a:lvl1p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0697F67-DBC2-5647-A4F3-F8F988D5EBAA}" type="slidenum">
              <a:rPr lang="en-US" smtClean="0"/>
              <a:pPr/>
              <a:t>‹#›</a:t>
            </a:fld>
            <a:endParaRPr lang="en-US" dirty="0"/>
          </a:p>
        </p:txBody>
      </p:sp>
    </p:spTree>
    <p:extLst>
      <p:ext uri="{BB962C8B-B14F-4D97-AF65-F5344CB8AC3E}">
        <p14:creationId xmlns:p14="http://schemas.microsoft.com/office/powerpoint/2010/main" val="1272016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0697F67-DBC2-5647-A4F3-F8F988D5EBAA}" type="slidenum">
              <a:rPr lang="en-US" smtClean="0"/>
              <a:t>‹#›</a:t>
            </a:fld>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1488" y="6166167"/>
            <a:ext cx="595312" cy="595312"/>
          </a:xfrm>
          <a:prstGeom prst="rect">
            <a:avLst/>
          </a:prstGeom>
        </p:spPr>
      </p:pic>
    </p:spTree>
    <p:extLst>
      <p:ext uri="{BB962C8B-B14F-4D97-AF65-F5344CB8AC3E}">
        <p14:creationId xmlns:p14="http://schemas.microsoft.com/office/powerpoint/2010/main" val="1368005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24656"/>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000146"/>
            <a:ext cx="8229600" cy="41260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7113213" y="6276344"/>
            <a:ext cx="847002" cy="365125"/>
          </a:xfrm>
          <a:prstGeom prst="rect">
            <a:avLst/>
          </a:prstGeom>
        </p:spPr>
        <p:txBody>
          <a:bodyPr vert="horz" lIns="91440" tIns="45720" rIns="91440" bIns="45720" rtlCol="0" anchor="ctr"/>
          <a:lstStyle>
            <a:lvl1pPr algn="r">
              <a:defRPr sz="1200">
                <a:solidFill>
                  <a:srgbClr val="0057B8"/>
                </a:solidFill>
                <a:latin typeface="Arial"/>
              </a:defRPr>
            </a:lvl1pPr>
          </a:lstStyle>
          <a:p>
            <a:fld id="{90697F67-DBC2-5647-A4F3-F8F988D5EBAA}" type="slidenum">
              <a:rPr lang="en-US" smtClean="0"/>
              <a:pPr/>
              <a:t>‹#›</a:t>
            </a:fld>
            <a:endParaRPr lang="en-US" dirty="0"/>
          </a:p>
        </p:txBody>
      </p:sp>
    </p:spTree>
    <p:extLst>
      <p:ext uri="{BB962C8B-B14F-4D97-AF65-F5344CB8AC3E}">
        <p14:creationId xmlns:p14="http://schemas.microsoft.com/office/powerpoint/2010/main" val="2919010799"/>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76" r:id="rId3"/>
    <p:sldLayoutId id="2147483652" r:id="rId4"/>
    <p:sldLayoutId id="2147483653" r:id="rId5"/>
    <p:sldLayoutId id="2147483677" r:id="rId6"/>
    <p:sldLayoutId id="2147483678" r:id="rId7"/>
    <p:sldLayoutId id="2147483654" r:id="rId8"/>
    <p:sldLayoutId id="2147483655" r:id="rId9"/>
    <p:sldLayoutId id="2147483656" r:id="rId10"/>
    <p:sldLayoutId id="2147483657" r:id="rId11"/>
  </p:sldLayoutIdLst>
  <p:txStyles>
    <p:titleStyle>
      <a:lvl1pPr algn="l" defTabSz="457200" rtl="0" eaLnBrk="1" latinLnBrk="0" hangingPunct="1">
        <a:spcBef>
          <a:spcPct val="0"/>
        </a:spcBef>
        <a:buNone/>
        <a:defRPr sz="4400" kern="1200">
          <a:solidFill>
            <a:srgbClr val="0057B8"/>
          </a:solidFill>
          <a:latin typeface="Arial"/>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ssvencer@chronicdisease.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Community e-Connect</a:t>
            </a:r>
          </a:p>
        </p:txBody>
      </p:sp>
      <p:sp>
        <p:nvSpPr>
          <p:cNvPr id="3" name="Subtitle 2"/>
          <p:cNvSpPr>
            <a:spLocks noGrp="1"/>
          </p:cNvSpPr>
          <p:nvPr>
            <p:ph type="subTitle" idx="1"/>
          </p:nvPr>
        </p:nvSpPr>
        <p:spPr/>
        <p:txBody>
          <a:bodyPr/>
          <a:lstStyle/>
          <a:p>
            <a:r>
              <a:rPr lang="en-US" dirty="0"/>
              <a:t>Overview and Year 2 Opportunities</a:t>
            </a:r>
          </a:p>
        </p:txBody>
      </p:sp>
    </p:spTree>
    <p:extLst>
      <p:ext uri="{BB962C8B-B14F-4D97-AF65-F5344CB8AC3E}">
        <p14:creationId xmlns:p14="http://schemas.microsoft.com/office/powerpoint/2010/main" val="2685543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195A522F-20A1-E445-9E7E-DFD9732D21E0}"/>
              </a:ext>
            </a:extLst>
          </p:cNvPr>
          <p:cNvPicPr>
            <a:picLocks noChangeAspect="1"/>
          </p:cNvPicPr>
          <p:nvPr/>
        </p:nvPicPr>
        <p:blipFill>
          <a:blip r:embed="rId2"/>
          <a:stretch>
            <a:fillRect/>
          </a:stretch>
        </p:blipFill>
        <p:spPr>
          <a:xfrm>
            <a:off x="680667" y="472612"/>
            <a:ext cx="7837228" cy="6038685"/>
          </a:xfrm>
          <a:prstGeom prst="rect">
            <a:avLst/>
          </a:prstGeom>
        </p:spPr>
      </p:pic>
    </p:spTree>
    <p:extLst>
      <p:ext uri="{BB962C8B-B14F-4D97-AF65-F5344CB8AC3E}">
        <p14:creationId xmlns:p14="http://schemas.microsoft.com/office/powerpoint/2010/main" val="138196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917" y="225574"/>
            <a:ext cx="8523826" cy="928312"/>
          </a:xfrm>
        </p:spPr>
        <p:txBody>
          <a:bodyPr>
            <a:noAutofit/>
          </a:bodyPr>
          <a:lstStyle/>
          <a:p>
            <a:r>
              <a:rPr lang="en-US" sz="3200" b="1" dirty="0">
                <a:ea typeface="Gill Sans SemiBold" charset="0"/>
                <a:cs typeface="Gill Sans SemiBold" charset="0"/>
              </a:rPr>
              <a:t>The How: e-Referral Gateway Screenshot</a:t>
            </a:r>
            <a:endParaRPr lang="en-US" sz="3200" b="1" dirty="0">
              <a:latin typeface="+mj-lt"/>
              <a:ea typeface="Gill Sans SemiBold" charset="0"/>
              <a:cs typeface="Gill Sans SemiBold" charset="0"/>
            </a:endParaRPr>
          </a:p>
        </p:txBody>
      </p:sp>
      <p:pic>
        <p:nvPicPr>
          <p:cNvPr id="6" name="Picture 5">
            <a:extLst>
              <a:ext uri="{FF2B5EF4-FFF2-40B4-BE49-F238E27FC236}">
                <a16:creationId xmlns:a16="http://schemas.microsoft.com/office/drawing/2014/main" id="{98929ABC-004E-4B13-A2A2-3A5E10F817C8}"/>
              </a:ext>
            </a:extLst>
          </p:cNvPr>
          <p:cNvPicPr/>
          <p:nvPr/>
        </p:nvPicPr>
        <p:blipFill>
          <a:blip r:embed="rId3"/>
          <a:srcRect/>
          <a:stretch>
            <a:fillRect/>
          </a:stretch>
        </p:blipFill>
        <p:spPr bwMode="auto">
          <a:xfrm>
            <a:off x="-1" y="1244822"/>
            <a:ext cx="9013372" cy="4459292"/>
          </a:xfrm>
          <a:prstGeom prst="rect">
            <a:avLst/>
          </a:prstGeom>
          <a:noFill/>
          <a:ln w="9525">
            <a:noFill/>
            <a:miter lim="800000"/>
            <a:headEnd/>
            <a:tailEnd/>
          </a:ln>
        </p:spPr>
      </p:pic>
    </p:spTree>
    <p:extLst>
      <p:ext uri="{BB962C8B-B14F-4D97-AF65-F5344CB8AC3E}">
        <p14:creationId xmlns:p14="http://schemas.microsoft.com/office/powerpoint/2010/main" val="3135865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314" y="292941"/>
            <a:ext cx="8726743" cy="994172"/>
          </a:xfrm>
        </p:spPr>
        <p:txBody>
          <a:bodyPr>
            <a:noAutofit/>
          </a:bodyPr>
          <a:lstStyle/>
          <a:p>
            <a:r>
              <a:rPr lang="en-US" sz="3600" b="1" dirty="0">
                <a:latin typeface="+mj-lt"/>
                <a:ea typeface="Gill Sans SemiBold" charset="0"/>
                <a:cs typeface="Gill Sans SemiBold" charset="0"/>
              </a:rPr>
              <a:t>The How: Implementation Methodology</a:t>
            </a:r>
          </a:p>
        </p:txBody>
      </p:sp>
      <p:grpSp>
        <p:nvGrpSpPr>
          <p:cNvPr id="6" name="Group 5">
            <a:extLst>
              <a:ext uri="{FF2B5EF4-FFF2-40B4-BE49-F238E27FC236}">
                <a16:creationId xmlns:a16="http://schemas.microsoft.com/office/drawing/2014/main" id="{315F97B1-0A52-48C9-9995-50659B9EED21}"/>
              </a:ext>
            </a:extLst>
          </p:cNvPr>
          <p:cNvGrpSpPr/>
          <p:nvPr/>
        </p:nvGrpSpPr>
        <p:grpSpPr>
          <a:xfrm>
            <a:off x="340043" y="1183889"/>
            <a:ext cx="8528186" cy="4321631"/>
            <a:chOff x="141767" y="685800"/>
            <a:chExt cx="10363200" cy="3056292"/>
          </a:xfrm>
        </p:grpSpPr>
        <p:graphicFrame>
          <p:nvGraphicFramePr>
            <p:cNvPr id="7" name="Diagram 6">
              <a:extLst>
                <a:ext uri="{FF2B5EF4-FFF2-40B4-BE49-F238E27FC236}">
                  <a16:creationId xmlns:a16="http://schemas.microsoft.com/office/drawing/2014/main" id="{02271E54-39A0-4ABF-9BB5-6CAC46DBD748}"/>
                </a:ext>
              </a:extLst>
            </p:cNvPr>
            <p:cNvGraphicFramePr/>
            <p:nvPr>
              <p:extLst>
                <p:ext uri="{D42A27DB-BD31-4B8C-83A1-F6EECF244321}">
                  <p14:modId xmlns:p14="http://schemas.microsoft.com/office/powerpoint/2010/main" val="1322070782"/>
                </p:ext>
              </p:extLst>
            </p:nvPr>
          </p:nvGraphicFramePr>
          <p:xfrm>
            <a:off x="141767" y="685800"/>
            <a:ext cx="10363200" cy="121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B7437E51-16B7-4733-9902-2DB25F3853F0}"/>
                </a:ext>
              </a:extLst>
            </p:cNvPr>
            <p:cNvSpPr txBox="1"/>
            <p:nvPr/>
          </p:nvSpPr>
          <p:spPr>
            <a:xfrm>
              <a:off x="354682" y="1676400"/>
              <a:ext cx="3227631" cy="2046024"/>
            </a:xfrm>
            <a:prstGeom prst="rect">
              <a:avLst/>
            </a:prstGeom>
            <a:noFill/>
          </p:spPr>
          <p:txBody>
            <a:bodyPr wrap="square" rtlCol="0">
              <a:spAutoFit/>
            </a:bodyPr>
            <a:lstStyle/>
            <a:p>
              <a:pPr marL="214313" indent="-214313">
                <a:buFont typeface="Wingdings" panose="05000000000000000000" pitchFamily="2" charset="2"/>
                <a:buChar char="q"/>
              </a:pPr>
              <a:r>
                <a:rPr lang="en-US" sz="1400" dirty="0"/>
                <a:t>Define intervention and partners</a:t>
              </a:r>
            </a:p>
            <a:p>
              <a:pPr marL="214313" indent="-214313">
                <a:buFont typeface="Wingdings" panose="05000000000000000000" pitchFamily="2" charset="2"/>
                <a:buChar char="q"/>
              </a:pPr>
              <a:r>
                <a:rPr lang="en-US" sz="1400" dirty="0"/>
                <a:t>Confirm legal referral agreement</a:t>
              </a:r>
            </a:p>
            <a:p>
              <a:pPr marL="214313" indent="-214313">
                <a:buFont typeface="Wingdings" panose="05000000000000000000" pitchFamily="2" charset="2"/>
                <a:buChar char="q"/>
              </a:pPr>
              <a:r>
                <a:rPr lang="en-US" sz="1400" dirty="0"/>
                <a:t>Organizational forms complete</a:t>
              </a:r>
            </a:p>
            <a:p>
              <a:pPr marL="214313" indent="-214313">
                <a:buFont typeface="Wingdings" panose="05000000000000000000" pitchFamily="2" charset="2"/>
                <a:buChar char="q"/>
              </a:pPr>
              <a:r>
                <a:rPr lang="en-US" sz="1400" dirty="0"/>
                <a:t>Kick off meeting and stakeholder buy-in</a:t>
              </a:r>
              <a:endParaRPr lang="en-US" sz="1400" b="1" dirty="0"/>
            </a:p>
            <a:p>
              <a:pPr marL="214313" indent="-214313">
                <a:buFont typeface="Wingdings" panose="05000000000000000000" pitchFamily="2" charset="2"/>
                <a:buChar char="q"/>
              </a:pPr>
              <a:r>
                <a:rPr lang="en-US" sz="1400" dirty="0"/>
                <a:t>Determine e-Referral key contacts</a:t>
              </a:r>
            </a:p>
            <a:p>
              <a:pPr marL="214313" indent="-214313">
                <a:buFont typeface="Wingdings" panose="05000000000000000000" pitchFamily="2" charset="2"/>
                <a:buChar char="q"/>
              </a:pPr>
              <a:r>
                <a:rPr lang="en-US" sz="1400" dirty="0"/>
                <a:t>Define workflows and data elements</a:t>
              </a:r>
            </a:p>
            <a:p>
              <a:pPr marL="214313" indent="-214313">
                <a:buFont typeface="Wingdings" panose="05000000000000000000" pitchFamily="2" charset="2"/>
                <a:buChar char="q"/>
              </a:pPr>
              <a:r>
                <a:rPr lang="en-US" sz="1400" dirty="0"/>
                <a:t>IT assessment</a:t>
              </a:r>
            </a:p>
          </p:txBody>
        </p:sp>
        <p:sp>
          <p:nvSpPr>
            <p:cNvPr id="9" name="TextBox 8">
              <a:extLst>
                <a:ext uri="{FF2B5EF4-FFF2-40B4-BE49-F238E27FC236}">
                  <a16:creationId xmlns:a16="http://schemas.microsoft.com/office/drawing/2014/main" id="{8B94E4E9-0ED8-4529-89BB-6A05D9BC1F45}"/>
                </a:ext>
              </a:extLst>
            </p:cNvPr>
            <p:cNvSpPr txBox="1"/>
            <p:nvPr/>
          </p:nvSpPr>
          <p:spPr>
            <a:xfrm>
              <a:off x="3875567" y="1696068"/>
              <a:ext cx="2895601" cy="2046024"/>
            </a:xfrm>
            <a:prstGeom prst="rect">
              <a:avLst/>
            </a:prstGeom>
            <a:noFill/>
          </p:spPr>
          <p:txBody>
            <a:bodyPr wrap="square" rtlCol="0">
              <a:spAutoFit/>
            </a:bodyPr>
            <a:lstStyle/>
            <a:p>
              <a:pPr marL="214313" indent="-214313">
                <a:buFont typeface="Wingdings" panose="05000000000000000000" pitchFamily="2" charset="2"/>
                <a:buChar char="q"/>
              </a:pPr>
              <a:r>
                <a:rPr lang="en-US" sz="1400" dirty="0"/>
                <a:t>Confirm eRG integrated workflows/data elements with stakeholders</a:t>
              </a:r>
            </a:p>
            <a:p>
              <a:pPr marL="214313" indent="-214313">
                <a:buFont typeface="Wingdings" panose="05000000000000000000" pitchFamily="2" charset="2"/>
                <a:buChar char="q"/>
              </a:pPr>
              <a:endParaRPr lang="en-US" sz="1400" dirty="0"/>
            </a:p>
            <a:p>
              <a:pPr marL="214313" indent="-214313">
                <a:buFont typeface="Wingdings" panose="05000000000000000000" pitchFamily="2" charset="2"/>
                <a:buChar char="q"/>
              </a:pPr>
              <a:r>
                <a:rPr lang="en-US" sz="1400" dirty="0"/>
                <a:t>Implement EMR enhancements and configure interfaces</a:t>
              </a:r>
            </a:p>
            <a:p>
              <a:endParaRPr lang="en-US" sz="1400" dirty="0"/>
            </a:p>
            <a:p>
              <a:pPr marL="214313" indent="-214313">
                <a:buFont typeface="Wingdings" panose="05000000000000000000" pitchFamily="2" charset="2"/>
                <a:buChar char="q"/>
              </a:pPr>
              <a:r>
                <a:rPr lang="en-US" sz="1400" dirty="0"/>
                <a:t>Confirm implementation schedule / project plan</a:t>
              </a:r>
            </a:p>
            <a:p>
              <a:pPr marL="214313" indent="-214313">
                <a:buFont typeface="Wingdings" panose="05000000000000000000" pitchFamily="2" charset="2"/>
                <a:buChar char="q"/>
              </a:pPr>
              <a:endParaRPr lang="en-US" sz="1400" dirty="0"/>
            </a:p>
            <a:p>
              <a:pPr marL="214313" indent="-214313">
                <a:buFont typeface="Wingdings" panose="05000000000000000000" pitchFamily="2" charset="2"/>
                <a:buChar char="q"/>
              </a:pPr>
              <a:r>
                <a:rPr lang="en-US" sz="1400" dirty="0"/>
                <a:t>User training materials of </a:t>
              </a:r>
              <a:r>
                <a:rPr lang="en-US" sz="1400" dirty="0" err="1"/>
                <a:t>eRG</a:t>
              </a:r>
              <a:endParaRPr lang="en-US" sz="1400" dirty="0"/>
            </a:p>
          </p:txBody>
        </p:sp>
        <p:sp>
          <p:nvSpPr>
            <p:cNvPr id="10" name="TextBox 9">
              <a:extLst>
                <a:ext uri="{FF2B5EF4-FFF2-40B4-BE49-F238E27FC236}">
                  <a16:creationId xmlns:a16="http://schemas.microsoft.com/office/drawing/2014/main" id="{426FF4B9-A154-4F36-8478-1947C7D43B34}"/>
                </a:ext>
              </a:extLst>
            </p:cNvPr>
            <p:cNvSpPr txBox="1"/>
            <p:nvPr/>
          </p:nvSpPr>
          <p:spPr>
            <a:xfrm>
              <a:off x="7467600" y="1784556"/>
              <a:ext cx="2667000" cy="1436570"/>
            </a:xfrm>
            <a:prstGeom prst="rect">
              <a:avLst/>
            </a:prstGeom>
            <a:noFill/>
          </p:spPr>
          <p:txBody>
            <a:bodyPr wrap="square" rtlCol="0">
              <a:spAutoFit/>
            </a:bodyPr>
            <a:lstStyle/>
            <a:p>
              <a:pPr marL="214313" indent="-214313">
                <a:buFont typeface="Wingdings" panose="05000000000000000000" pitchFamily="2" charset="2"/>
                <a:buChar char="q"/>
              </a:pPr>
              <a:r>
                <a:rPr lang="en-US" sz="1400" dirty="0"/>
                <a:t>Train staff</a:t>
              </a:r>
            </a:p>
            <a:p>
              <a:pPr marL="214313" indent="-214313">
                <a:buFont typeface="Wingdings" panose="05000000000000000000" pitchFamily="2" charset="2"/>
                <a:buChar char="q"/>
              </a:pPr>
              <a:endParaRPr lang="en-US" sz="1400" dirty="0"/>
            </a:p>
            <a:p>
              <a:pPr marL="214313" indent="-214313">
                <a:buFont typeface="Wingdings" panose="05000000000000000000" pitchFamily="2" charset="2"/>
                <a:buChar char="q"/>
              </a:pPr>
              <a:r>
                <a:rPr lang="en-US" sz="1400" dirty="0"/>
                <a:t>Transition to Production</a:t>
              </a:r>
            </a:p>
            <a:p>
              <a:pPr marL="214313" indent="-214313">
                <a:buFont typeface="Wingdings" panose="05000000000000000000" pitchFamily="2" charset="2"/>
                <a:buChar char="q"/>
              </a:pPr>
              <a:endParaRPr lang="en-US" sz="1400" dirty="0"/>
            </a:p>
            <a:p>
              <a:pPr marL="214313" indent="-214313">
                <a:buFont typeface="Wingdings" panose="05000000000000000000" pitchFamily="2" charset="2"/>
                <a:buChar char="q"/>
              </a:pPr>
              <a:r>
                <a:rPr lang="en-US" sz="1400" dirty="0"/>
                <a:t>Monitoring and Quality Control</a:t>
              </a:r>
            </a:p>
            <a:p>
              <a:pPr marL="214313" indent="-214313">
                <a:buFont typeface="Wingdings" panose="05000000000000000000" pitchFamily="2" charset="2"/>
                <a:buChar char="q"/>
              </a:pPr>
              <a:endParaRPr lang="en-US" sz="1400" dirty="0"/>
            </a:p>
            <a:p>
              <a:pPr marL="214313" indent="-214313">
                <a:buFont typeface="Wingdings" panose="05000000000000000000" pitchFamily="2" charset="2"/>
                <a:buChar char="q"/>
              </a:pPr>
              <a:r>
                <a:rPr lang="en-US" sz="1400" dirty="0"/>
                <a:t>Evaluation</a:t>
              </a:r>
            </a:p>
          </p:txBody>
        </p:sp>
      </p:grpSp>
    </p:spTree>
    <p:extLst>
      <p:ext uri="{BB962C8B-B14F-4D97-AF65-F5344CB8AC3E}">
        <p14:creationId xmlns:p14="http://schemas.microsoft.com/office/powerpoint/2010/main" val="1523659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257" y="390867"/>
            <a:ext cx="7905047" cy="994172"/>
          </a:xfrm>
        </p:spPr>
        <p:txBody>
          <a:bodyPr>
            <a:noAutofit/>
          </a:bodyPr>
          <a:lstStyle/>
          <a:p>
            <a:r>
              <a:rPr lang="en-US" sz="4000" b="1" dirty="0">
                <a:latin typeface="+mj-lt"/>
                <a:ea typeface="Gill Sans SemiBold" charset="0"/>
                <a:cs typeface="Gill Sans SemiBold" charset="0"/>
              </a:rPr>
              <a:t>The Whether: Evaluation</a:t>
            </a:r>
            <a:br>
              <a:rPr lang="en-US" sz="4800" b="1" dirty="0">
                <a:latin typeface="+mj-lt"/>
                <a:ea typeface="Gill Sans SemiBold" charset="0"/>
                <a:cs typeface="Gill Sans SemiBold" charset="0"/>
              </a:rPr>
            </a:br>
            <a:endParaRPr lang="en-US" sz="4800" b="1" dirty="0">
              <a:latin typeface="+mj-lt"/>
              <a:ea typeface="Gill Sans SemiBold" charset="0"/>
              <a:cs typeface="Gill Sans SemiBold" charset="0"/>
            </a:endParaRPr>
          </a:p>
        </p:txBody>
      </p:sp>
      <p:sp>
        <p:nvSpPr>
          <p:cNvPr id="3" name="Content Placeholder 2"/>
          <p:cNvSpPr>
            <a:spLocks noGrp="1"/>
          </p:cNvSpPr>
          <p:nvPr>
            <p:ph idx="1"/>
          </p:nvPr>
        </p:nvSpPr>
        <p:spPr>
          <a:xfrm>
            <a:off x="406400" y="1161143"/>
            <a:ext cx="8251371" cy="3933737"/>
          </a:xfrm>
        </p:spPr>
        <p:txBody>
          <a:bodyPr>
            <a:noAutofit/>
          </a:bodyPr>
          <a:lstStyle/>
          <a:p>
            <a:r>
              <a:rPr lang="en-US" sz="2400" dirty="0"/>
              <a:t>Aim for similar results to those achieved in MA</a:t>
            </a:r>
          </a:p>
          <a:p>
            <a:r>
              <a:rPr lang="en-US" sz="2400" dirty="0"/>
              <a:t>Data collection instruments for cross-site analysis</a:t>
            </a:r>
          </a:p>
          <a:p>
            <a:r>
              <a:rPr lang="en-US" sz="2400" dirty="0"/>
              <a:t>Metrics include:</a:t>
            </a:r>
          </a:p>
          <a:p>
            <a:pPr lvl="1"/>
            <a:r>
              <a:rPr lang="en-US" sz="2000" dirty="0"/>
              <a:t>Number of implementations, types, EMRs connected, and referrals</a:t>
            </a:r>
          </a:p>
          <a:p>
            <a:pPr lvl="1"/>
            <a:r>
              <a:rPr lang="en-US" sz="2000" dirty="0"/>
              <a:t>Health status for comparison to those eligible, but not referred</a:t>
            </a:r>
          </a:p>
          <a:p>
            <a:pPr lvl="2"/>
            <a:r>
              <a:rPr lang="en-US" sz="2000" dirty="0"/>
              <a:t>BMI,  A1C</a:t>
            </a:r>
          </a:p>
          <a:p>
            <a:pPr lvl="2"/>
            <a:r>
              <a:rPr lang="en-US" sz="2000" dirty="0"/>
              <a:t>Systolic blood pressure</a:t>
            </a:r>
          </a:p>
          <a:p>
            <a:r>
              <a:rPr lang="en-US" sz="2400" dirty="0"/>
              <a:t>NACDD to provide template to capture and summarize data</a:t>
            </a:r>
          </a:p>
          <a:p>
            <a:r>
              <a:rPr lang="en-US" sz="2400" dirty="0"/>
              <a:t>Collaborate with SHD on data collection and analysis</a:t>
            </a:r>
          </a:p>
        </p:txBody>
      </p:sp>
    </p:spTree>
    <p:extLst>
      <p:ext uri="{BB962C8B-B14F-4D97-AF65-F5344CB8AC3E}">
        <p14:creationId xmlns:p14="http://schemas.microsoft.com/office/powerpoint/2010/main" val="1450459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57" y="390867"/>
            <a:ext cx="8581600" cy="994172"/>
          </a:xfrm>
        </p:spPr>
        <p:txBody>
          <a:bodyPr>
            <a:noAutofit/>
          </a:bodyPr>
          <a:lstStyle/>
          <a:p>
            <a:r>
              <a:rPr lang="en-US" sz="3600" b="1" dirty="0">
                <a:latin typeface="+mj-lt"/>
                <a:ea typeface="Gill Sans SemiBold" charset="0"/>
                <a:cs typeface="Gill Sans SemiBold" charset="0"/>
              </a:rPr>
              <a:t>The Whether: General Considerations</a:t>
            </a:r>
          </a:p>
        </p:txBody>
      </p:sp>
      <p:sp>
        <p:nvSpPr>
          <p:cNvPr id="3" name="Content Placeholder 2"/>
          <p:cNvSpPr>
            <a:spLocks noGrp="1"/>
          </p:cNvSpPr>
          <p:nvPr>
            <p:ph idx="1"/>
          </p:nvPr>
        </p:nvSpPr>
        <p:spPr>
          <a:xfrm>
            <a:off x="431771" y="1385039"/>
            <a:ext cx="8298572" cy="4449704"/>
          </a:xfrm>
        </p:spPr>
        <p:txBody>
          <a:bodyPr>
            <a:normAutofit/>
          </a:bodyPr>
          <a:lstStyle/>
          <a:p>
            <a:r>
              <a:rPr lang="en-US" sz="2400" dirty="0"/>
              <a:t>Do you have clinical and community partners who are interested, capable, collaborative and reliable?  </a:t>
            </a:r>
          </a:p>
          <a:p>
            <a:pPr lvl="1"/>
            <a:r>
              <a:rPr lang="en-US" sz="2100" dirty="0"/>
              <a:t>Patient population, capacity, geography, language, access, etc.</a:t>
            </a:r>
          </a:p>
          <a:p>
            <a:r>
              <a:rPr lang="en-US" sz="2400" dirty="0"/>
              <a:t>Which interventions?  Are you meeting a need?  Does the CBO have capacity to receive referrals?</a:t>
            </a:r>
          </a:p>
          <a:p>
            <a:pPr lvl="1"/>
            <a:r>
              <a:rPr lang="en-US" sz="2100" dirty="0"/>
              <a:t>Participating SHDs should plan to implement referrals for pre-diabetes or diabetes </a:t>
            </a:r>
            <a:r>
              <a:rPr lang="en-US" sz="2100" i="1" dirty="0"/>
              <a:t>and</a:t>
            </a:r>
            <a:r>
              <a:rPr lang="en-US" sz="2100" dirty="0"/>
              <a:t> hypertension or cholesterol </a:t>
            </a:r>
          </a:p>
          <a:p>
            <a:r>
              <a:rPr lang="en-US" sz="2400" dirty="0"/>
              <a:t>Which EMR vendor do the clinical partners use?  Is it one with whom we have worked previously?  </a:t>
            </a:r>
          </a:p>
        </p:txBody>
      </p:sp>
      <p:sp>
        <p:nvSpPr>
          <p:cNvPr id="4" name="Rectangle: Rounded Corners 3">
            <a:extLst>
              <a:ext uri="{FF2B5EF4-FFF2-40B4-BE49-F238E27FC236}">
                <a16:creationId xmlns:a16="http://schemas.microsoft.com/office/drawing/2014/main" id="{63259846-CAE2-4607-B8CC-993B83CAA1B2}"/>
              </a:ext>
            </a:extLst>
          </p:cNvPr>
          <p:cNvSpPr/>
          <p:nvPr/>
        </p:nvSpPr>
        <p:spPr>
          <a:xfrm>
            <a:off x="431771" y="5379836"/>
            <a:ext cx="8298572" cy="579175"/>
          </a:xfrm>
          <a:prstGeom prst="roundRect">
            <a:avLst/>
          </a:prstGeom>
          <a:solidFill>
            <a:srgbClr val="005B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t>Review the Readiness Assessment on the </a:t>
            </a:r>
            <a:r>
              <a:rPr lang="en-US" sz="2100" b="1" dirty="0" err="1"/>
              <a:t>CeC</a:t>
            </a:r>
            <a:r>
              <a:rPr lang="en-US" sz="2100" b="1" dirty="0"/>
              <a:t> webpage</a:t>
            </a:r>
          </a:p>
        </p:txBody>
      </p:sp>
    </p:spTree>
    <p:extLst>
      <p:ext uri="{BB962C8B-B14F-4D97-AF65-F5344CB8AC3E}">
        <p14:creationId xmlns:p14="http://schemas.microsoft.com/office/powerpoint/2010/main" val="3077265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771" y="245725"/>
            <a:ext cx="8748515" cy="994172"/>
          </a:xfrm>
        </p:spPr>
        <p:txBody>
          <a:bodyPr>
            <a:normAutofit fontScale="90000"/>
          </a:bodyPr>
          <a:lstStyle/>
          <a:p>
            <a:r>
              <a:rPr lang="en-US" b="1" dirty="0">
                <a:latin typeface="+mj-lt"/>
                <a:ea typeface="Gill Sans SemiBold" charset="0"/>
                <a:cs typeface="Gill Sans SemiBold" charset="0"/>
              </a:rPr>
              <a:t>The Whether: SHD Considerations</a:t>
            </a:r>
          </a:p>
        </p:txBody>
      </p:sp>
      <p:sp>
        <p:nvSpPr>
          <p:cNvPr id="3" name="Content Placeholder 2"/>
          <p:cNvSpPr>
            <a:spLocks noGrp="1"/>
          </p:cNvSpPr>
          <p:nvPr>
            <p:ph idx="1"/>
          </p:nvPr>
        </p:nvSpPr>
        <p:spPr>
          <a:xfrm>
            <a:off x="315657" y="1239897"/>
            <a:ext cx="8342114" cy="4377132"/>
          </a:xfrm>
        </p:spPr>
        <p:txBody>
          <a:bodyPr>
            <a:normAutofit/>
          </a:bodyPr>
          <a:lstStyle/>
          <a:p>
            <a:r>
              <a:rPr lang="en-US" sz="2800" dirty="0"/>
              <a:t>Costs: </a:t>
            </a:r>
          </a:p>
          <a:p>
            <a:pPr lvl="1"/>
            <a:r>
              <a:rPr lang="en-US" sz="2400" dirty="0"/>
              <a:t>~$70K for initial implementation; additional set-ups may be less</a:t>
            </a:r>
          </a:p>
          <a:p>
            <a:pPr lvl="1"/>
            <a:r>
              <a:rPr lang="en-US" sz="2400" dirty="0"/>
              <a:t>~$10-20K for maintenance phase (troubleshoot, data collection, hosting costs and lighter TA)</a:t>
            </a:r>
          </a:p>
          <a:p>
            <a:endParaRPr lang="en-US" sz="2800" dirty="0"/>
          </a:p>
          <a:p>
            <a:r>
              <a:rPr lang="en-US" sz="2800" dirty="0"/>
              <a:t>Recommend a project coordinator (~ .2 - .3 FTE) as well as ~.10 FTE for an epidemiologist</a:t>
            </a:r>
          </a:p>
          <a:p>
            <a:pPr lvl="1"/>
            <a:r>
              <a:rPr lang="en-US" sz="2400" dirty="0"/>
              <a:t>Dependent upon number of connections </a:t>
            </a:r>
          </a:p>
        </p:txBody>
      </p:sp>
    </p:spTree>
    <p:extLst>
      <p:ext uri="{BB962C8B-B14F-4D97-AF65-F5344CB8AC3E}">
        <p14:creationId xmlns:p14="http://schemas.microsoft.com/office/powerpoint/2010/main" val="680912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412" y="391194"/>
            <a:ext cx="8430531" cy="711892"/>
          </a:xfrm>
        </p:spPr>
        <p:txBody>
          <a:bodyPr>
            <a:normAutofit fontScale="90000"/>
          </a:bodyPr>
          <a:lstStyle/>
          <a:p>
            <a:r>
              <a:rPr lang="en-US" b="1" dirty="0">
                <a:latin typeface="+mj-lt"/>
                <a:ea typeface="Gill Sans SemiBold" charset="0"/>
                <a:cs typeface="Gill Sans SemiBold" charset="0"/>
              </a:rPr>
              <a:t>The When: </a:t>
            </a:r>
            <a:r>
              <a:rPr lang="en-US" b="1" i="1" dirty="0">
                <a:latin typeface="+mj-lt"/>
                <a:ea typeface="Gill Sans SemiBold" charset="0"/>
                <a:cs typeface="Gill Sans SemiBold" charset="0"/>
              </a:rPr>
              <a:t>Estimated</a:t>
            </a:r>
            <a:r>
              <a:rPr lang="en-US" b="1" dirty="0">
                <a:latin typeface="+mj-lt"/>
                <a:ea typeface="Gill Sans SemiBold" charset="0"/>
                <a:cs typeface="Gill Sans SemiBold" charset="0"/>
              </a:rPr>
              <a:t> Timeframe</a:t>
            </a:r>
          </a:p>
        </p:txBody>
      </p:sp>
      <p:sp>
        <p:nvSpPr>
          <p:cNvPr id="6" name="Arrow: Right 5">
            <a:extLst>
              <a:ext uri="{FF2B5EF4-FFF2-40B4-BE49-F238E27FC236}">
                <a16:creationId xmlns:a16="http://schemas.microsoft.com/office/drawing/2014/main" id="{9BCDB924-F2B7-4796-BA02-8F001907AB8D}"/>
              </a:ext>
            </a:extLst>
          </p:cNvPr>
          <p:cNvSpPr/>
          <p:nvPr/>
        </p:nvSpPr>
        <p:spPr>
          <a:xfrm>
            <a:off x="639525" y="1398350"/>
            <a:ext cx="6397793" cy="1424275"/>
          </a:xfrm>
          <a:prstGeom prst="rightArrow">
            <a:avLst/>
          </a:prstGeom>
          <a:solidFill>
            <a:srgbClr val="005B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TextBox 6">
            <a:extLst>
              <a:ext uri="{FF2B5EF4-FFF2-40B4-BE49-F238E27FC236}">
                <a16:creationId xmlns:a16="http://schemas.microsoft.com/office/drawing/2014/main" id="{4E3AE74A-7B15-4BCD-93F8-B4C80223B6CD}"/>
              </a:ext>
            </a:extLst>
          </p:cNvPr>
          <p:cNvSpPr txBox="1"/>
          <p:nvPr/>
        </p:nvSpPr>
        <p:spPr>
          <a:xfrm>
            <a:off x="1116277" y="1920536"/>
            <a:ext cx="1209173" cy="323165"/>
          </a:xfrm>
          <a:prstGeom prst="rect">
            <a:avLst/>
          </a:prstGeom>
          <a:noFill/>
        </p:spPr>
        <p:txBody>
          <a:bodyPr wrap="square" rtlCol="0">
            <a:spAutoFit/>
          </a:bodyPr>
          <a:lstStyle/>
          <a:p>
            <a:r>
              <a:rPr lang="en-US" sz="1500" b="1" dirty="0">
                <a:solidFill>
                  <a:schemeClr val="bg1"/>
                </a:solidFill>
                <a:latin typeface="Gill Sans MT" panose="020B0502020104020203" pitchFamily="34" charset="0"/>
              </a:rPr>
              <a:t>2-4 months</a:t>
            </a:r>
          </a:p>
        </p:txBody>
      </p:sp>
      <p:sp>
        <p:nvSpPr>
          <p:cNvPr id="8" name="TextBox 7">
            <a:extLst>
              <a:ext uri="{FF2B5EF4-FFF2-40B4-BE49-F238E27FC236}">
                <a16:creationId xmlns:a16="http://schemas.microsoft.com/office/drawing/2014/main" id="{497AAE7D-EFAB-4E50-A71B-4EB708086D87}"/>
              </a:ext>
            </a:extLst>
          </p:cNvPr>
          <p:cNvSpPr txBox="1"/>
          <p:nvPr/>
        </p:nvSpPr>
        <p:spPr>
          <a:xfrm>
            <a:off x="639526" y="2573611"/>
            <a:ext cx="1785186" cy="1708160"/>
          </a:xfrm>
          <a:prstGeom prst="rect">
            <a:avLst/>
          </a:prstGeom>
          <a:noFill/>
        </p:spPr>
        <p:txBody>
          <a:bodyPr wrap="square" rtlCol="0">
            <a:spAutoFit/>
          </a:bodyPr>
          <a:lstStyle/>
          <a:p>
            <a:pPr algn="ctr"/>
            <a:r>
              <a:rPr lang="en-US" sz="1500" dirty="0">
                <a:latin typeface="Gill Sans MT" panose="020B0502020104020203" pitchFamily="34" charset="0"/>
              </a:rPr>
              <a:t>Confirm intervention, establish legal agreements, determine workflow and finalize data elements</a:t>
            </a:r>
          </a:p>
        </p:txBody>
      </p:sp>
      <p:sp>
        <p:nvSpPr>
          <p:cNvPr id="9" name="TextBox 8">
            <a:extLst>
              <a:ext uri="{FF2B5EF4-FFF2-40B4-BE49-F238E27FC236}">
                <a16:creationId xmlns:a16="http://schemas.microsoft.com/office/drawing/2014/main" id="{82007A1A-AEAC-4C1E-949D-14483E9D920C}"/>
              </a:ext>
            </a:extLst>
          </p:cNvPr>
          <p:cNvSpPr txBox="1"/>
          <p:nvPr/>
        </p:nvSpPr>
        <p:spPr>
          <a:xfrm>
            <a:off x="2986987" y="1960446"/>
            <a:ext cx="1209173" cy="323165"/>
          </a:xfrm>
          <a:prstGeom prst="rect">
            <a:avLst/>
          </a:prstGeom>
          <a:noFill/>
        </p:spPr>
        <p:txBody>
          <a:bodyPr wrap="square" rtlCol="0">
            <a:spAutoFit/>
          </a:bodyPr>
          <a:lstStyle/>
          <a:p>
            <a:r>
              <a:rPr lang="en-US" sz="1500" b="1" dirty="0">
                <a:solidFill>
                  <a:schemeClr val="bg1"/>
                </a:solidFill>
                <a:latin typeface="Gill Sans MT" panose="020B0502020104020203" pitchFamily="34" charset="0"/>
              </a:rPr>
              <a:t>3-6 months</a:t>
            </a:r>
          </a:p>
        </p:txBody>
      </p:sp>
      <p:sp>
        <p:nvSpPr>
          <p:cNvPr id="10" name="TextBox 9">
            <a:extLst>
              <a:ext uri="{FF2B5EF4-FFF2-40B4-BE49-F238E27FC236}">
                <a16:creationId xmlns:a16="http://schemas.microsoft.com/office/drawing/2014/main" id="{6CD53A34-AE43-4B36-BD63-6E613A7BE64C}"/>
              </a:ext>
            </a:extLst>
          </p:cNvPr>
          <p:cNvSpPr txBox="1"/>
          <p:nvPr/>
        </p:nvSpPr>
        <p:spPr>
          <a:xfrm>
            <a:off x="2567586" y="2579626"/>
            <a:ext cx="1716004" cy="1015663"/>
          </a:xfrm>
          <a:prstGeom prst="rect">
            <a:avLst/>
          </a:prstGeom>
          <a:noFill/>
        </p:spPr>
        <p:txBody>
          <a:bodyPr wrap="square" rtlCol="0">
            <a:spAutoFit/>
          </a:bodyPr>
          <a:lstStyle/>
          <a:p>
            <a:pPr algn="ctr"/>
            <a:r>
              <a:rPr lang="en-US" sz="1500" dirty="0">
                <a:latin typeface="Gill Sans MT" panose="020B0502020104020203" pitchFamily="34" charset="0"/>
              </a:rPr>
              <a:t>Conduct IT assessment and implementation at clinical sites</a:t>
            </a:r>
          </a:p>
        </p:txBody>
      </p:sp>
      <p:sp>
        <p:nvSpPr>
          <p:cNvPr id="11" name="TextBox 10">
            <a:extLst>
              <a:ext uri="{FF2B5EF4-FFF2-40B4-BE49-F238E27FC236}">
                <a16:creationId xmlns:a16="http://schemas.microsoft.com/office/drawing/2014/main" id="{8E74C4A5-3368-4E83-A13A-D9A6FAB7C881}"/>
              </a:ext>
            </a:extLst>
          </p:cNvPr>
          <p:cNvSpPr txBox="1"/>
          <p:nvPr/>
        </p:nvSpPr>
        <p:spPr>
          <a:xfrm>
            <a:off x="4432482" y="2594662"/>
            <a:ext cx="1716004" cy="1015663"/>
          </a:xfrm>
          <a:prstGeom prst="rect">
            <a:avLst/>
          </a:prstGeom>
          <a:noFill/>
        </p:spPr>
        <p:txBody>
          <a:bodyPr wrap="square" rtlCol="0">
            <a:spAutoFit/>
          </a:bodyPr>
          <a:lstStyle/>
          <a:p>
            <a:pPr algn="ctr"/>
            <a:r>
              <a:rPr lang="en-US" sz="1500" dirty="0">
                <a:latin typeface="Gill Sans MT" panose="020B0502020104020203" pitchFamily="34" charset="0"/>
              </a:rPr>
              <a:t>Hold trainings, go live with initial community/clinical linkages</a:t>
            </a:r>
          </a:p>
        </p:txBody>
      </p:sp>
      <p:sp>
        <p:nvSpPr>
          <p:cNvPr id="12" name="TextBox 11">
            <a:extLst>
              <a:ext uri="{FF2B5EF4-FFF2-40B4-BE49-F238E27FC236}">
                <a16:creationId xmlns:a16="http://schemas.microsoft.com/office/drawing/2014/main" id="{2BF58DDC-9765-4386-B69F-E43DE58B0125}"/>
              </a:ext>
            </a:extLst>
          </p:cNvPr>
          <p:cNvSpPr txBox="1"/>
          <p:nvPr/>
        </p:nvSpPr>
        <p:spPr>
          <a:xfrm>
            <a:off x="4778467" y="1941530"/>
            <a:ext cx="1209173" cy="323165"/>
          </a:xfrm>
          <a:prstGeom prst="rect">
            <a:avLst/>
          </a:prstGeom>
          <a:noFill/>
        </p:spPr>
        <p:txBody>
          <a:bodyPr wrap="square" rtlCol="0">
            <a:spAutoFit/>
          </a:bodyPr>
          <a:lstStyle/>
          <a:p>
            <a:r>
              <a:rPr lang="en-US" sz="1500" b="1" dirty="0">
                <a:solidFill>
                  <a:schemeClr val="bg1"/>
                </a:solidFill>
                <a:latin typeface="Gill Sans MT" panose="020B0502020104020203" pitchFamily="34" charset="0"/>
              </a:rPr>
              <a:t>1-3 months</a:t>
            </a:r>
          </a:p>
        </p:txBody>
      </p:sp>
      <p:sp>
        <p:nvSpPr>
          <p:cNvPr id="13" name="TextBox 12">
            <a:extLst>
              <a:ext uri="{FF2B5EF4-FFF2-40B4-BE49-F238E27FC236}">
                <a16:creationId xmlns:a16="http://schemas.microsoft.com/office/drawing/2014/main" id="{24F5ADCC-BD35-4903-8CC5-E61BB12AE33D}"/>
              </a:ext>
            </a:extLst>
          </p:cNvPr>
          <p:cNvSpPr txBox="1"/>
          <p:nvPr/>
        </p:nvSpPr>
        <p:spPr>
          <a:xfrm>
            <a:off x="3069904" y="1375021"/>
            <a:ext cx="1006894" cy="323165"/>
          </a:xfrm>
          <a:prstGeom prst="rect">
            <a:avLst/>
          </a:prstGeom>
          <a:noFill/>
        </p:spPr>
        <p:txBody>
          <a:bodyPr wrap="square" rtlCol="0">
            <a:spAutoFit/>
          </a:bodyPr>
          <a:lstStyle/>
          <a:p>
            <a:pPr algn="ctr"/>
            <a:r>
              <a:rPr lang="en-US" sz="1500" dirty="0">
                <a:latin typeface="Gill Sans MT" panose="020B0502020104020203" pitchFamily="34" charset="0"/>
              </a:rPr>
              <a:t>Phase II</a:t>
            </a:r>
          </a:p>
        </p:txBody>
      </p:sp>
      <p:sp>
        <p:nvSpPr>
          <p:cNvPr id="14" name="TextBox 13">
            <a:extLst>
              <a:ext uri="{FF2B5EF4-FFF2-40B4-BE49-F238E27FC236}">
                <a16:creationId xmlns:a16="http://schemas.microsoft.com/office/drawing/2014/main" id="{C2F79A9B-EEB5-45D0-9265-BDECA79AEF0F}"/>
              </a:ext>
            </a:extLst>
          </p:cNvPr>
          <p:cNvSpPr txBox="1"/>
          <p:nvPr/>
        </p:nvSpPr>
        <p:spPr>
          <a:xfrm>
            <a:off x="1116278" y="1388633"/>
            <a:ext cx="1006894" cy="323165"/>
          </a:xfrm>
          <a:prstGeom prst="rect">
            <a:avLst/>
          </a:prstGeom>
          <a:noFill/>
        </p:spPr>
        <p:txBody>
          <a:bodyPr wrap="square" rtlCol="0">
            <a:spAutoFit/>
          </a:bodyPr>
          <a:lstStyle/>
          <a:p>
            <a:pPr algn="ctr"/>
            <a:r>
              <a:rPr lang="en-US" sz="1500" dirty="0">
                <a:latin typeface="Gill Sans MT" panose="020B0502020104020203" pitchFamily="34" charset="0"/>
              </a:rPr>
              <a:t>Phase I</a:t>
            </a:r>
          </a:p>
        </p:txBody>
      </p:sp>
      <p:sp>
        <p:nvSpPr>
          <p:cNvPr id="15" name="TextBox 14">
            <a:extLst>
              <a:ext uri="{FF2B5EF4-FFF2-40B4-BE49-F238E27FC236}">
                <a16:creationId xmlns:a16="http://schemas.microsoft.com/office/drawing/2014/main" id="{9A2F32E9-F68A-4041-98B4-B1E9F29238C6}"/>
              </a:ext>
            </a:extLst>
          </p:cNvPr>
          <p:cNvSpPr txBox="1"/>
          <p:nvPr/>
        </p:nvSpPr>
        <p:spPr>
          <a:xfrm>
            <a:off x="6920385" y="1548751"/>
            <a:ext cx="1716004" cy="1246495"/>
          </a:xfrm>
          <a:prstGeom prst="rect">
            <a:avLst/>
          </a:prstGeom>
          <a:noFill/>
        </p:spPr>
        <p:txBody>
          <a:bodyPr wrap="square" rtlCol="0">
            <a:spAutoFit/>
          </a:bodyPr>
          <a:lstStyle/>
          <a:p>
            <a:pPr algn="ctr"/>
            <a:r>
              <a:rPr lang="en-US" sz="1500" dirty="0">
                <a:latin typeface="Gill Sans MT" panose="020B0502020104020203" pitchFamily="34" charset="0"/>
              </a:rPr>
              <a:t>Implementation wind down and initiate</a:t>
            </a:r>
          </a:p>
          <a:p>
            <a:pPr algn="ctr"/>
            <a:r>
              <a:rPr lang="en-US" sz="1500" dirty="0">
                <a:latin typeface="Gill Sans MT" panose="020B0502020104020203" pitchFamily="34" charset="0"/>
              </a:rPr>
              <a:t>maintenance </a:t>
            </a:r>
          </a:p>
          <a:p>
            <a:pPr algn="ctr"/>
            <a:r>
              <a:rPr lang="en-US" sz="1500" dirty="0">
                <a:latin typeface="Gill Sans MT" panose="020B0502020104020203" pitchFamily="34" charset="0"/>
              </a:rPr>
              <a:t>phase</a:t>
            </a:r>
          </a:p>
        </p:txBody>
      </p:sp>
      <p:sp>
        <p:nvSpPr>
          <p:cNvPr id="16" name="TextBox 15">
            <a:extLst>
              <a:ext uri="{FF2B5EF4-FFF2-40B4-BE49-F238E27FC236}">
                <a16:creationId xmlns:a16="http://schemas.microsoft.com/office/drawing/2014/main" id="{19A9A1F8-8937-4357-8ACB-8996D5B00E5B}"/>
              </a:ext>
            </a:extLst>
          </p:cNvPr>
          <p:cNvSpPr txBox="1"/>
          <p:nvPr/>
        </p:nvSpPr>
        <p:spPr>
          <a:xfrm>
            <a:off x="4778467" y="1373540"/>
            <a:ext cx="1006894" cy="323165"/>
          </a:xfrm>
          <a:prstGeom prst="rect">
            <a:avLst/>
          </a:prstGeom>
          <a:noFill/>
        </p:spPr>
        <p:txBody>
          <a:bodyPr wrap="square" rtlCol="0">
            <a:spAutoFit/>
          </a:bodyPr>
          <a:lstStyle/>
          <a:p>
            <a:pPr algn="ctr"/>
            <a:r>
              <a:rPr lang="en-US" sz="1500" dirty="0">
                <a:latin typeface="Gill Sans MT" panose="020B0502020104020203" pitchFamily="34" charset="0"/>
              </a:rPr>
              <a:t>Phase III</a:t>
            </a:r>
          </a:p>
        </p:txBody>
      </p:sp>
    </p:spTree>
    <p:extLst>
      <p:ext uri="{BB962C8B-B14F-4D97-AF65-F5344CB8AC3E}">
        <p14:creationId xmlns:p14="http://schemas.microsoft.com/office/powerpoint/2010/main" val="3988546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485" y="238468"/>
            <a:ext cx="6339803" cy="994172"/>
          </a:xfrm>
        </p:spPr>
        <p:txBody>
          <a:bodyPr>
            <a:normAutofit fontScale="90000"/>
          </a:bodyPr>
          <a:lstStyle/>
          <a:p>
            <a:r>
              <a:rPr lang="en-US" b="1" dirty="0">
                <a:latin typeface="+mj-lt"/>
                <a:ea typeface="Gill Sans SemiBold" charset="0"/>
                <a:cs typeface="Gill Sans SemiBold" charset="0"/>
              </a:rPr>
              <a:t>The When: Sustainability</a:t>
            </a:r>
          </a:p>
        </p:txBody>
      </p:sp>
      <p:sp>
        <p:nvSpPr>
          <p:cNvPr id="3" name="Content Placeholder 2"/>
          <p:cNvSpPr>
            <a:spLocks noGrp="1"/>
          </p:cNvSpPr>
          <p:nvPr>
            <p:ph idx="1"/>
          </p:nvPr>
        </p:nvSpPr>
        <p:spPr>
          <a:xfrm>
            <a:off x="431770" y="1232640"/>
            <a:ext cx="8291315" cy="4369874"/>
          </a:xfrm>
        </p:spPr>
        <p:txBody>
          <a:bodyPr>
            <a:normAutofit/>
          </a:bodyPr>
          <a:lstStyle/>
          <a:p>
            <a:r>
              <a:rPr lang="en-US" sz="2800" dirty="0"/>
              <a:t>Goals</a:t>
            </a:r>
          </a:p>
          <a:p>
            <a:pPr lvl="1"/>
            <a:r>
              <a:rPr lang="en-US" sz="2400" dirty="0"/>
              <a:t>Now thru Year 3: build experience across clinical community organization types, EMR vendors, and evidence-based programs</a:t>
            </a:r>
          </a:p>
          <a:p>
            <a:pPr lvl="1"/>
            <a:r>
              <a:rPr lang="en-US" sz="2400" dirty="0"/>
              <a:t>Year 4 – 5: develop a modular approach to expansion and additional connections, building on work in early years</a:t>
            </a:r>
          </a:p>
          <a:p>
            <a:r>
              <a:rPr lang="en-US" sz="2800" dirty="0"/>
              <a:t>Expect decreasing costs as breadth and depth of experience widens and capacity to replicate expands</a:t>
            </a:r>
            <a:endParaRPr lang="en-US" sz="3600" dirty="0"/>
          </a:p>
        </p:txBody>
      </p:sp>
    </p:spTree>
    <p:extLst>
      <p:ext uri="{BB962C8B-B14F-4D97-AF65-F5344CB8AC3E}">
        <p14:creationId xmlns:p14="http://schemas.microsoft.com/office/powerpoint/2010/main" val="846361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914" y="223953"/>
            <a:ext cx="6339803" cy="994172"/>
          </a:xfrm>
        </p:spPr>
        <p:txBody>
          <a:bodyPr/>
          <a:lstStyle/>
          <a:p>
            <a:r>
              <a:rPr lang="en-US" b="1" dirty="0">
                <a:latin typeface="+mj-lt"/>
                <a:ea typeface="Gill Sans SemiBold" charset="0"/>
                <a:cs typeface="Gill Sans SemiBold" charset="0"/>
              </a:rPr>
              <a:t>Next Steps</a:t>
            </a:r>
          </a:p>
        </p:txBody>
      </p:sp>
      <p:sp>
        <p:nvSpPr>
          <p:cNvPr id="3" name="Content Placeholder 2"/>
          <p:cNvSpPr>
            <a:spLocks noGrp="1"/>
          </p:cNvSpPr>
          <p:nvPr>
            <p:ph idx="1"/>
          </p:nvPr>
        </p:nvSpPr>
        <p:spPr>
          <a:xfrm>
            <a:off x="511599" y="1284101"/>
            <a:ext cx="8255030" cy="4332927"/>
          </a:xfrm>
        </p:spPr>
        <p:txBody>
          <a:bodyPr>
            <a:normAutofit fontScale="92500"/>
          </a:bodyPr>
          <a:lstStyle/>
          <a:p>
            <a:r>
              <a:rPr lang="en-US" sz="2400" dirty="0"/>
              <a:t>Review Readiness Assessment worksheet on </a:t>
            </a:r>
            <a:r>
              <a:rPr lang="en-US" sz="2400" dirty="0" err="1"/>
              <a:t>CeC</a:t>
            </a:r>
            <a:r>
              <a:rPr lang="en-US" sz="2400" dirty="0"/>
              <a:t> webpage</a:t>
            </a:r>
          </a:p>
          <a:p>
            <a:endParaRPr lang="en-US" sz="2400" dirty="0"/>
          </a:p>
          <a:p>
            <a:r>
              <a:rPr lang="en-US" sz="2400" dirty="0"/>
              <a:t>Email Susan </a:t>
            </a:r>
            <a:r>
              <a:rPr lang="en-US" sz="2400" dirty="0" err="1"/>
              <a:t>Svencer</a:t>
            </a:r>
            <a:r>
              <a:rPr lang="en-US" sz="2400" dirty="0"/>
              <a:t> (</a:t>
            </a:r>
            <a:r>
              <a:rPr lang="en-US" sz="2400" dirty="0">
                <a:hlinkClick r:id="rId3"/>
              </a:rPr>
              <a:t>ssvencer@chronicdisease.org</a:t>
            </a:r>
            <a:r>
              <a:rPr lang="en-US" sz="2400" dirty="0"/>
              <a:t>) if interested in participating in yare 2</a:t>
            </a:r>
          </a:p>
          <a:p>
            <a:endParaRPr lang="en-US" sz="2400" dirty="0"/>
          </a:p>
          <a:p>
            <a:r>
              <a:rPr lang="en-US" sz="2400" dirty="0"/>
              <a:t>Include a brief description of intended participation metrics:  identified partners, interventions, past collaborations in this space, rationale for proposed structure</a:t>
            </a:r>
          </a:p>
          <a:p>
            <a:endParaRPr lang="en-US" sz="2400" dirty="0"/>
          </a:p>
          <a:p>
            <a:r>
              <a:rPr lang="en-US" sz="2400" dirty="0"/>
              <a:t>NACDD will review on a case by case basis and respond ASAP with questions</a:t>
            </a:r>
            <a:endParaRPr lang="en-US" sz="2100" dirty="0"/>
          </a:p>
        </p:txBody>
      </p:sp>
    </p:spTree>
    <p:extLst>
      <p:ext uri="{BB962C8B-B14F-4D97-AF65-F5344CB8AC3E}">
        <p14:creationId xmlns:p14="http://schemas.microsoft.com/office/powerpoint/2010/main" val="1279040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737" y="648138"/>
            <a:ext cx="5322644" cy="994172"/>
          </a:xfrm>
        </p:spPr>
        <p:txBody>
          <a:bodyPr/>
          <a:lstStyle/>
          <a:p>
            <a:r>
              <a:rPr lang="en-US" b="1" dirty="0">
                <a:latin typeface="+mj-lt"/>
                <a:ea typeface="Gill Sans SemiBold" charset="0"/>
                <a:cs typeface="Gill Sans SemiBold" charset="0"/>
              </a:rPr>
              <a:t>Purpose</a:t>
            </a:r>
          </a:p>
        </p:txBody>
      </p:sp>
      <p:sp>
        <p:nvSpPr>
          <p:cNvPr id="3" name="Content Placeholder 2"/>
          <p:cNvSpPr>
            <a:spLocks noGrp="1"/>
          </p:cNvSpPr>
          <p:nvPr>
            <p:ph idx="1"/>
          </p:nvPr>
        </p:nvSpPr>
        <p:spPr>
          <a:xfrm>
            <a:off x="678514" y="2129453"/>
            <a:ext cx="7659371" cy="3086237"/>
          </a:xfrm>
        </p:spPr>
        <p:txBody>
          <a:bodyPr>
            <a:normAutofit/>
          </a:bodyPr>
          <a:lstStyle/>
          <a:p>
            <a:r>
              <a:rPr lang="en-US" sz="2500" dirty="0">
                <a:latin typeface="+mj-lt"/>
              </a:rPr>
              <a:t>Learn about an opportunity to work with NACDD to implement Community e-Connect (</a:t>
            </a:r>
            <a:r>
              <a:rPr lang="en-US" sz="2500" dirty="0" err="1">
                <a:latin typeface="+mj-lt"/>
              </a:rPr>
              <a:t>CeC</a:t>
            </a:r>
            <a:r>
              <a:rPr lang="en-US" sz="2500" dirty="0">
                <a:latin typeface="+mj-lt"/>
              </a:rPr>
              <a:t>), an electronic referral system linking clinical and community groups</a:t>
            </a:r>
          </a:p>
          <a:p>
            <a:r>
              <a:rPr lang="en-US" sz="2500" dirty="0">
                <a:latin typeface="+mj-lt"/>
              </a:rPr>
              <a:t>Receive an update on </a:t>
            </a:r>
            <a:r>
              <a:rPr lang="en-US" sz="2500" dirty="0" err="1">
                <a:latin typeface="+mj-lt"/>
              </a:rPr>
              <a:t>CeC</a:t>
            </a:r>
            <a:r>
              <a:rPr lang="en-US" sz="2500" dirty="0">
                <a:latin typeface="+mj-lt"/>
              </a:rPr>
              <a:t> progress to date with Year 1 states</a:t>
            </a:r>
          </a:p>
          <a:p>
            <a:r>
              <a:rPr lang="en-US" sz="2500" dirty="0">
                <a:latin typeface="+mj-lt"/>
              </a:rPr>
              <a:t>Explore opportunities for participating in Year 2</a:t>
            </a:r>
          </a:p>
        </p:txBody>
      </p:sp>
    </p:spTree>
    <p:extLst>
      <p:ext uri="{BB962C8B-B14F-4D97-AF65-F5344CB8AC3E}">
        <p14:creationId xmlns:p14="http://schemas.microsoft.com/office/powerpoint/2010/main" val="1768265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514" y="562925"/>
            <a:ext cx="5322644" cy="994172"/>
          </a:xfrm>
        </p:spPr>
        <p:txBody>
          <a:bodyPr/>
          <a:lstStyle/>
          <a:p>
            <a:r>
              <a:rPr lang="en-US" b="1" dirty="0">
                <a:latin typeface="+mj-lt"/>
                <a:ea typeface="Gill Sans SemiBold" charset="0"/>
                <a:cs typeface="Gill Sans SemiBold" charset="0"/>
              </a:rPr>
              <a:t>Contents</a:t>
            </a:r>
          </a:p>
        </p:txBody>
      </p:sp>
      <p:sp>
        <p:nvSpPr>
          <p:cNvPr id="3" name="Content Placeholder 2"/>
          <p:cNvSpPr>
            <a:spLocks noGrp="1"/>
          </p:cNvSpPr>
          <p:nvPr>
            <p:ph idx="1"/>
          </p:nvPr>
        </p:nvSpPr>
        <p:spPr>
          <a:xfrm>
            <a:off x="678513" y="1557097"/>
            <a:ext cx="7639863" cy="4053590"/>
          </a:xfrm>
        </p:spPr>
        <p:txBody>
          <a:bodyPr>
            <a:normAutofit lnSpcReduction="10000"/>
          </a:bodyPr>
          <a:lstStyle/>
          <a:p>
            <a:r>
              <a:rPr lang="en-US" sz="2800" dirty="0"/>
              <a:t>Community e-Connect Overview</a:t>
            </a:r>
          </a:p>
          <a:p>
            <a:pPr lvl="1"/>
            <a:r>
              <a:rPr lang="en-US" sz="2400" dirty="0"/>
              <a:t>What – definition </a:t>
            </a:r>
          </a:p>
          <a:p>
            <a:pPr lvl="1"/>
            <a:r>
              <a:rPr lang="en-US" sz="2400" dirty="0"/>
              <a:t>Who – roles </a:t>
            </a:r>
          </a:p>
          <a:p>
            <a:pPr lvl="1"/>
            <a:r>
              <a:rPr lang="en-US" sz="2400" dirty="0"/>
              <a:t>Why – rationale</a:t>
            </a:r>
          </a:p>
          <a:p>
            <a:pPr lvl="1"/>
            <a:r>
              <a:rPr lang="en-US" sz="2400" dirty="0"/>
              <a:t>Where – update on year 1 participants</a:t>
            </a:r>
          </a:p>
          <a:p>
            <a:pPr lvl="1"/>
            <a:r>
              <a:rPr lang="en-US" sz="2400" dirty="0"/>
              <a:t>How – methodology</a:t>
            </a:r>
          </a:p>
          <a:p>
            <a:pPr lvl="1"/>
            <a:r>
              <a:rPr lang="en-US" sz="2400" dirty="0"/>
              <a:t>Whether – evaluation and considerations</a:t>
            </a:r>
          </a:p>
          <a:p>
            <a:pPr lvl="1"/>
            <a:r>
              <a:rPr lang="en-US" sz="2400" dirty="0"/>
              <a:t>When – estimated timeline</a:t>
            </a:r>
            <a:endParaRPr lang="en-US" sz="2000" dirty="0"/>
          </a:p>
          <a:p>
            <a:r>
              <a:rPr lang="en-US" sz="2800" dirty="0"/>
              <a:t>Next Steps</a:t>
            </a:r>
          </a:p>
          <a:p>
            <a:pPr marL="0" indent="0">
              <a:buNone/>
            </a:pPr>
            <a:endParaRPr lang="en-US" sz="3600" dirty="0"/>
          </a:p>
          <a:p>
            <a:endParaRPr lang="en-US" sz="2800" dirty="0"/>
          </a:p>
        </p:txBody>
      </p:sp>
    </p:spTree>
    <p:extLst>
      <p:ext uri="{BB962C8B-B14F-4D97-AF65-F5344CB8AC3E}">
        <p14:creationId xmlns:p14="http://schemas.microsoft.com/office/powerpoint/2010/main" val="1071854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151" y="397882"/>
            <a:ext cx="5322644" cy="994172"/>
          </a:xfrm>
        </p:spPr>
        <p:txBody>
          <a:bodyPr/>
          <a:lstStyle/>
          <a:p>
            <a:r>
              <a:rPr lang="en-US" b="1" dirty="0">
                <a:latin typeface="+mj-lt"/>
                <a:ea typeface="Gill Sans SemiBold" charset="0"/>
                <a:cs typeface="Gill Sans SemiBold" charset="0"/>
              </a:rPr>
              <a:t>The What </a:t>
            </a:r>
          </a:p>
        </p:txBody>
      </p:sp>
      <p:sp>
        <p:nvSpPr>
          <p:cNvPr id="3" name="Content Placeholder 2"/>
          <p:cNvSpPr>
            <a:spLocks noGrp="1"/>
          </p:cNvSpPr>
          <p:nvPr>
            <p:ph idx="1"/>
          </p:nvPr>
        </p:nvSpPr>
        <p:spPr>
          <a:xfrm>
            <a:off x="607490" y="1352911"/>
            <a:ext cx="8039359" cy="4399819"/>
          </a:xfrm>
        </p:spPr>
        <p:txBody>
          <a:bodyPr>
            <a:normAutofit lnSpcReduction="10000"/>
          </a:bodyPr>
          <a:lstStyle/>
          <a:p>
            <a:r>
              <a:rPr lang="en-US" sz="2800" dirty="0"/>
              <a:t>What is Community e-Connect?</a:t>
            </a:r>
          </a:p>
          <a:p>
            <a:pPr lvl="1"/>
            <a:r>
              <a:rPr lang="en-US" sz="2400" dirty="0"/>
              <a:t>Bi-directional linkage between clinical Electronic Health Records (EHRs) and community-based organizations (CBOs)</a:t>
            </a:r>
          </a:p>
          <a:p>
            <a:pPr lvl="1"/>
            <a:r>
              <a:rPr lang="en-US" sz="2400" dirty="0"/>
              <a:t>Based on open source software developed via a Massachusetts pilot funded through a CMS State Innovation Model grant</a:t>
            </a:r>
          </a:p>
          <a:p>
            <a:pPr lvl="1"/>
            <a:r>
              <a:rPr lang="en-US" sz="2400" dirty="0"/>
              <a:t>Can integrate with nearly any EMR</a:t>
            </a:r>
          </a:p>
          <a:p>
            <a:pPr lvl="1"/>
            <a:r>
              <a:rPr lang="en-US" sz="2400" dirty="0"/>
              <a:t>CBOs use the web-based e-Referral Gateway to receive referrals and send feedback reports</a:t>
            </a:r>
          </a:p>
          <a:p>
            <a:pPr lvl="1"/>
            <a:r>
              <a:rPr lang="en-US" sz="2400" dirty="0"/>
              <a:t>SOC2/HIPAA compliant</a:t>
            </a:r>
          </a:p>
          <a:p>
            <a:endParaRPr lang="en-US" sz="2800" dirty="0"/>
          </a:p>
        </p:txBody>
      </p:sp>
    </p:spTree>
    <p:extLst>
      <p:ext uri="{BB962C8B-B14F-4D97-AF65-F5344CB8AC3E}">
        <p14:creationId xmlns:p14="http://schemas.microsoft.com/office/powerpoint/2010/main" val="1416682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917" y="225574"/>
            <a:ext cx="5322644" cy="994172"/>
          </a:xfrm>
        </p:spPr>
        <p:txBody>
          <a:bodyPr/>
          <a:lstStyle/>
          <a:p>
            <a:r>
              <a:rPr lang="en-US" b="1" dirty="0">
                <a:latin typeface="+mj-lt"/>
                <a:ea typeface="Gill Sans SemiBold" charset="0"/>
                <a:cs typeface="Gill Sans SemiBold" charset="0"/>
              </a:rPr>
              <a:t>The Who: Roles</a:t>
            </a:r>
          </a:p>
        </p:txBody>
      </p:sp>
      <p:sp>
        <p:nvSpPr>
          <p:cNvPr id="3" name="Content Placeholder 2"/>
          <p:cNvSpPr>
            <a:spLocks noGrp="1"/>
          </p:cNvSpPr>
          <p:nvPr>
            <p:ph idx="1"/>
          </p:nvPr>
        </p:nvSpPr>
        <p:spPr>
          <a:xfrm>
            <a:off x="358917" y="1357609"/>
            <a:ext cx="8332322" cy="4412876"/>
          </a:xfrm>
        </p:spPr>
        <p:txBody>
          <a:bodyPr>
            <a:normAutofit fontScale="92500" lnSpcReduction="10000"/>
          </a:bodyPr>
          <a:lstStyle/>
          <a:p>
            <a:r>
              <a:rPr lang="en-US" sz="2400" dirty="0"/>
              <a:t>Clinical providers</a:t>
            </a:r>
            <a:r>
              <a:rPr lang="en-US" sz="2800" dirty="0"/>
              <a:t> </a:t>
            </a:r>
          </a:p>
          <a:p>
            <a:pPr lvl="1"/>
            <a:r>
              <a:rPr lang="en-US" sz="2000" dirty="0"/>
              <a:t>Determine appropriate referral candidates and refer for evidence-based services to meet patients’ clinical needs</a:t>
            </a:r>
          </a:p>
          <a:p>
            <a:r>
              <a:rPr lang="en-US" sz="2400" dirty="0"/>
              <a:t>CBOs </a:t>
            </a:r>
          </a:p>
          <a:p>
            <a:pPr lvl="1"/>
            <a:r>
              <a:rPr lang="en-US" sz="2000" dirty="0"/>
              <a:t>Receive referrals, document client status, send this information back to clinical organizations at agreed-upon intervals, enhancing the care continuum</a:t>
            </a:r>
          </a:p>
          <a:p>
            <a:r>
              <a:rPr lang="en-US" sz="2400" dirty="0"/>
              <a:t>State Health Departments (SHDs) </a:t>
            </a:r>
          </a:p>
          <a:p>
            <a:pPr lvl="1"/>
            <a:r>
              <a:rPr lang="en-US" sz="2000" dirty="0"/>
              <a:t>Oversee and convene involved parties, build relationships, develop evidence and promote the results</a:t>
            </a:r>
          </a:p>
          <a:p>
            <a:r>
              <a:rPr lang="en-US" sz="2400" dirty="0"/>
              <a:t>NACDD and Health-e-Link</a:t>
            </a:r>
          </a:p>
          <a:p>
            <a:pPr lvl="1"/>
            <a:r>
              <a:rPr lang="en-US" sz="2000" dirty="0"/>
              <a:t>Provide non-technical and technical guidance on implementation, respectively</a:t>
            </a:r>
          </a:p>
        </p:txBody>
      </p:sp>
    </p:spTree>
    <p:extLst>
      <p:ext uri="{BB962C8B-B14F-4D97-AF65-F5344CB8AC3E}">
        <p14:creationId xmlns:p14="http://schemas.microsoft.com/office/powerpoint/2010/main" val="4030397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514" y="1131096"/>
            <a:ext cx="5322644" cy="994172"/>
          </a:xfrm>
        </p:spPr>
        <p:txBody>
          <a:bodyPr/>
          <a:lstStyle/>
          <a:p>
            <a:r>
              <a:rPr lang="en-US" b="1" dirty="0">
                <a:latin typeface="Gill Sans SemiBold" charset="0"/>
                <a:ea typeface="Gill Sans SemiBold" charset="0"/>
                <a:cs typeface="Gill Sans SemiBold" charset="0"/>
              </a:rPr>
              <a:t>The Why</a:t>
            </a:r>
          </a:p>
        </p:txBody>
      </p:sp>
      <p:graphicFrame>
        <p:nvGraphicFramePr>
          <p:cNvPr id="6" name="Table 5">
            <a:extLst>
              <a:ext uri="{FF2B5EF4-FFF2-40B4-BE49-F238E27FC236}">
                <a16:creationId xmlns:a16="http://schemas.microsoft.com/office/drawing/2014/main" id="{195B1AF9-1872-4386-8D6E-5699AE222AB4}"/>
              </a:ext>
            </a:extLst>
          </p:cNvPr>
          <p:cNvGraphicFramePr>
            <a:graphicFrameLocks noGrp="1"/>
          </p:cNvGraphicFramePr>
          <p:nvPr>
            <p:extLst>
              <p:ext uri="{D42A27DB-BD31-4B8C-83A1-F6EECF244321}">
                <p14:modId xmlns:p14="http://schemas.microsoft.com/office/powerpoint/2010/main" val="37551854"/>
              </p:ext>
            </p:extLst>
          </p:nvPr>
        </p:nvGraphicFramePr>
        <p:xfrm>
          <a:off x="345798" y="412160"/>
          <a:ext cx="8594016" cy="5314744"/>
        </p:xfrm>
        <a:graphic>
          <a:graphicData uri="http://schemas.openxmlformats.org/drawingml/2006/table">
            <a:tbl>
              <a:tblPr firstRow="1" bandRow="1">
                <a:tableStyleId>{5C22544A-7EE6-4342-B048-85BDC9FD1C3A}</a:tableStyleId>
              </a:tblPr>
              <a:tblGrid>
                <a:gridCol w="1586759">
                  <a:extLst>
                    <a:ext uri="{9D8B030D-6E8A-4147-A177-3AD203B41FA5}">
                      <a16:colId xmlns:a16="http://schemas.microsoft.com/office/drawing/2014/main" val="3717060977"/>
                    </a:ext>
                  </a:extLst>
                </a:gridCol>
                <a:gridCol w="7007257">
                  <a:extLst>
                    <a:ext uri="{9D8B030D-6E8A-4147-A177-3AD203B41FA5}">
                      <a16:colId xmlns:a16="http://schemas.microsoft.com/office/drawing/2014/main" val="4239289766"/>
                    </a:ext>
                  </a:extLst>
                </a:gridCol>
              </a:tblGrid>
              <a:tr h="640464">
                <a:tc gridSpan="2">
                  <a:txBody>
                    <a:bodyPr/>
                    <a:lstStyle/>
                    <a:p>
                      <a:pPr algn="ctr"/>
                      <a:r>
                        <a:rPr lang="en-US" sz="3000" dirty="0"/>
                        <a:t>The Why</a:t>
                      </a:r>
                    </a:p>
                  </a:txBody>
                  <a:tcPr marL="68580" marR="68580" marT="34290" marB="34290"/>
                </a:tc>
                <a:tc hMerge="1">
                  <a:txBody>
                    <a:bodyPr/>
                    <a:lstStyle/>
                    <a:p>
                      <a:endParaRPr lang="en-US" sz="4000" dirty="0"/>
                    </a:p>
                  </a:txBody>
                  <a:tcPr/>
                </a:tc>
                <a:extLst>
                  <a:ext uri="{0D108BD9-81ED-4DB2-BD59-A6C34878D82A}">
                    <a16:rowId xmlns:a16="http://schemas.microsoft.com/office/drawing/2014/main" val="3210709035"/>
                  </a:ext>
                </a:extLst>
              </a:tr>
              <a:tr h="995020">
                <a:tc>
                  <a:txBody>
                    <a:bodyPr/>
                    <a:lstStyle/>
                    <a:p>
                      <a:pPr algn="l"/>
                      <a:r>
                        <a:rPr lang="en-US" sz="2400" b="1" dirty="0"/>
                        <a:t>Clinical Orgs</a:t>
                      </a:r>
                    </a:p>
                  </a:txBody>
                  <a:tcPr marL="68580" marR="68580" marT="34290" marB="34290" anchor="ctr"/>
                </a:tc>
                <a:tc>
                  <a:txBody>
                    <a:bodyPr/>
                    <a:lstStyle/>
                    <a:p>
                      <a:pPr marL="342900" lvl="0" indent="-342900">
                        <a:buFont typeface="Arial" panose="020B0604020202020204" pitchFamily="34" charset="0"/>
                        <a:buChar char="•"/>
                      </a:pPr>
                      <a:r>
                        <a:rPr lang="en-US" sz="1500" kern="1200" dirty="0">
                          <a:solidFill>
                            <a:schemeClr val="dk1"/>
                          </a:solidFill>
                          <a:effectLst/>
                          <a:latin typeface="+mn-lt"/>
                          <a:ea typeface="+mn-ea"/>
                          <a:cs typeface="+mn-cs"/>
                        </a:rPr>
                        <a:t>Decreases clinician burden by expanding the care continuum</a:t>
                      </a:r>
                    </a:p>
                    <a:p>
                      <a:pPr marL="342900" lvl="0" indent="-342900">
                        <a:buFont typeface="Arial" panose="020B0604020202020204" pitchFamily="34" charset="0"/>
                        <a:buChar char="•"/>
                      </a:pPr>
                      <a:r>
                        <a:rPr lang="en-US" sz="1500" kern="1200" dirty="0">
                          <a:solidFill>
                            <a:schemeClr val="dk1"/>
                          </a:solidFill>
                          <a:effectLst/>
                          <a:latin typeface="+mn-lt"/>
                          <a:ea typeface="+mn-ea"/>
                          <a:cs typeface="+mn-cs"/>
                        </a:rPr>
                        <a:t>Enhances individual health outcomes, as well as population health</a:t>
                      </a:r>
                    </a:p>
                    <a:p>
                      <a:pPr marL="342900" lvl="0" indent="-342900">
                        <a:buFont typeface="Arial" panose="020B0604020202020204" pitchFamily="34" charset="0"/>
                        <a:buChar char="•"/>
                      </a:pPr>
                      <a:r>
                        <a:rPr lang="en-US" sz="1500" kern="1200" dirty="0">
                          <a:solidFill>
                            <a:schemeClr val="dk1"/>
                          </a:solidFill>
                          <a:effectLst/>
                          <a:latin typeface="+mn-lt"/>
                          <a:ea typeface="+mn-ea"/>
                          <a:cs typeface="+mn-cs"/>
                        </a:rPr>
                        <a:t>Evaluates health outcomes / effectiveness of referrals to each intervention</a:t>
                      </a:r>
                    </a:p>
                  </a:txBody>
                  <a:tcPr marL="68580" marR="68580" marT="34290" marB="34290" anchor="ctr"/>
                </a:tc>
                <a:extLst>
                  <a:ext uri="{0D108BD9-81ED-4DB2-BD59-A6C34878D82A}">
                    <a16:rowId xmlns:a16="http://schemas.microsoft.com/office/drawing/2014/main" val="108921929"/>
                  </a:ext>
                </a:extLst>
              </a:tr>
              <a:tr h="1226420">
                <a:tc>
                  <a:txBody>
                    <a:bodyPr/>
                    <a:lstStyle/>
                    <a:p>
                      <a:pPr algn="l"/>
                      <a:r>
                        <a:rPr lang="en-US" sz="2400" b="1" dirty="0"/>
                        <a:t>CBOs</a:t>
                      </a:r>
                    </a:p>
                  </a:txBody>
                  <a:tcPr marL="68580" marR="68580" marT="34290" marB="34290" anchor="ctr"/>
                </a:tc>
                <a:tc>
                  <a:txBody>
                    <a:bodyPr/>
                    <a:lstStyle/>
                    <a:p>
                      <a:pPr marL="342900" lvl="0" indent="-342900">
                        <a:buFont typeface="Arial" panose="020B0604020202020204" pitchFamily="34" charset="0"/>
                        <a:buChar char="•"/>
                      </a:pPr>
                      <a:r>
                        <a:rPr lang="en-US" sz="1500" kern="1200" dirty="0">
                          <a:solidFill>
                            <a:schemeClr val="dk1"/>
                          </a:solidFill>
                          <a:effectLst/>
                          <a:latin typeface="+mn-lt"/>
                          <a:ea typeface="+mn-ea"/>
                          <a:cs typeface="+mn-cs"/>
                        </a:rPr>
                        <a:t>Increased client load / facility traffic</a:t>
                      </a:r>
                    </a:p>
                    <a:p>
                      <a:pPr marL="342900" lvl="0" indent="-342900">
                        <a:buFont typeface="Arial" panose="020B0604020202020204" pitchFamily="34" charset="0"/>
                        <a:buChar char="•"/>
                      </a:pPr>
                      <a:r>
                        <a:rPr lang="en-US" sz="1500" kern="1200" dirty="0">
                          <a:solidFill>
                            <a:schemeClr val="dk1"/>
                          </a:solidFill>
                          <a:effectLst/>
                          <a:latin typeface="+mn-lt"/>
                          <a:ea typeface="+mn-ea"/>
                          <a:cs typeface="+mn-cs"/>
                        </a:rPr>
                        <a:t>Improved enrollment and retention rates due to provider referral / recommendation</a:t>
                      </a:r>
                    </a:p>
                    <a:p>
                      <a:pPr marL="342900" lvl="0" indent="-342900">
                        <a:buFont typeface="Arial" panose="020B0604020202020204" pitchFamily="34" charset="0"/>
                        <a:buChar char="•"/>
                      </a:pPr>
                      <a:r>
                        <a:rPr lang="en-US" sz="1500" kern="1200" dirty="0">
                          <a:solidFill>
                            <a:schemeClr val="dk1"/>
                          </a:solidFill>
                          <a:effectLst/>
                          <a:latin typeface="+mn-lt"/>
                          <a:ea typeface="+mn-ea"/>
                          <a:cs typeface="+mn-cs"/>
                        </a:rPr>
                        <a:t>Solidifies collaboration with clinical entities in the area</a:t>
                      </a:r>
                    </a:p>
                  </a:txBody>
                  <a:tcPr marL="68580" marR="68580" marT="34290" marB="34290" anchor="ctr"/>
                </a:tc>
                <a:extLst>
                  <a:ext uri="{0D108BD9-81ED-4DB2-BD59-A6C34878D82A}">
                    <a16:rowId xmlns:a16="http://schemas.microsoft.com/office/drawing/2014/main" val="3271801641"/>
                  </a:ext>
                </a:extLst>
              </a:tr>
              <a:tr h="995020">
                <a:tc>
                  <a:txBody>
                    <a:bodyPr/>
                    <a:lstStyle/>
                    <a:p>
                      <a:pPr algn="l"/>
                      <a:r>
                        <a:rPr lang="en-US" sz="2400" b="1" dirty="0"/>
                        <a:t>SHDs</a:t>
                      </a:r>
                    </a:p>
                  </a:txBody>
                  <a:tcPr marL="68580" marR="68580" marT="34290" marB="34290" anchor="ctr"/>
                </a:tc>
                <a:tc>
                  <a:txBody>
                    <a:bodyPr/>
                    <a:lstStyle/>
                    <a:p>
                      <a:pPr marL="342900" lvl="0" indent="-342900">
                        <a:buFont typeface="Arial" panose="020B0604020202020204" pitchFamily="34" charset="0"/>
                        <a:buChar char="•"/>
                      </a:pPr>
                      <a:r>
                        <a:rPr lang="en-US" sz="1500" kern="1200" dirty="0">
                          <a:solidFill>
                            <a:schemeClr val="dk1"/>
                          </a:solidFill>
                          <a:effectLst/>
                          <a:latin typeface="+mn-lt"/>
                          <a:ea typeface="+mn-ea"/>
                          <a:cs typeface="+mn-cs"/>
                        </a:rPr>
                        <a:t>Provide partners with an innovative opportunity</a:t>
                      </a:r>
                    </a:p>
                    <a:p>
                      <a:pPr marL="342900" lvl="0" indent="-342900">
                        <a:buFont typeface="Arial" panose="020B0604020202020204" pitchFamily="34" charset="0"/>
                        <a:buChar char="•"/>
                      </a:pPr>
                      <a:r>
                        <a:rPr lang="en-US" sz="1500" kern="1200" dirty="0">
                          <a:solidFill>
                            <a:schemeClr val="dk1"/>
                          </a:solidFill>
                          <a:effectLst/>
                          <a:latin typeface="+mn-lt"/>
                          <a:ea typeface="+mn-ea"/>
                          <a:cs typeface="+mn-cs"/>
                        </a:rPr>
                        <a:t>Address CDC’s referral-related strategies in 1815 and 1817</a:t>
                      </a:r>
                    </a:p>
                    <a:p>
                      <a:pPr marL="342900" lvl="0" indent="-342900">
                        <a:buFont typeface="Arial" panose="020B0604020202020204" pitchFamily="34" charset="0"/>
                        <a:buChar char="•"/>
                      </a:pPr>
                      <a:r>
                        <a:rPr lang="en-US" sz="1500" kern="1200" dirty="0">
                          <a:solidFill>
                            <a:schemeClr val="dk1"/>
                          </a:solidFill>
                          <a:effectLst/>
                          <a:latin typeface="+mn-lt"/>
                          <a:ea typeface="+mn-ea"/>
                          <a:cs typeface="+mn-cs"/>
                        </a:rPr>
                        <a:t>Evaluate the outcomes / results of partners and interventions you support</a:t>
                      </a:r>
                    </a:p>
                  </a:txBody>
                  <a:tcPr marL="68580" marR="68580" marT="34290" marB="34290" anchor="ctr"/>
                </a:tc>
                <a:extLst>
                  <a:ext uri="{0D108BD9-81ED-4DB2-BD59-A6C34878D82A}">
                    <a16:rowId xmlns:a16="http://schemas.microsoft.com/office/drawing/2014/main" val="1448132538"/>
                  </a:ext>
                </a:extLst>
              </a:tr>
              <a:tr h="1457820">
                <a:tc>
                  <a:txBody>
                    <a:bodyPr/>
                    <a:lstStyle/>
                    <a:p>
                      <a:pPr algn="l"/>
                      <a:r>
                        <a:rPr lang="en-US" sz="2400" b="1" dirty="0"/>
                        <a:t>EMR Vendors</a:t>
                      </a:r>
                    </a:p>
                  </a:txBody>
                  <a:tcPr marL="68580" marR="68580" marT="34290" marB="34290" anchor="ctr"/>
                </a:tc>
                <a:tc>
                  <a:txBody>
                    <a:bodyPr/>
                    <a:lstStyle/>
                    <a:p>
                      <a:pPr marL="342900" lvl="0" indent="-342900">
                        <a:buFont typeface="Arial" panose="020B0604020202020204" pitchFamily="34" charset="0"/>
                        <a:buChar char="•"/>
                      </a:pPr>
                      <a:r>
                        <a:rPr lang="en-US" sz="1500" kern="1200" dirty="0">
                          <a:solidFill>
                            <a:schemeClr val="dk1"/>
                          </a:solidFill>
                          <a:effectLst/>
                          <a:latin typeface="+mn-lt"/>
                          <a:ea typeface="+mn-ea"/>
                          <a:cs typeface="+mn-cs"/>
                        </a:rPr>
                        <a:t>Support structured, bidirectional data exchange with external organizations</a:t>
                      </a:r>
                    </a:p>
                    <a:p>
                      <a:pPr marL="342900" lvl="0" indent="-342900">
                        <a:buFont typeface="Arial" panose="020B0604020202020204" pitchFamily="34" charset="0"/>
                        <a:buChar char="•"/>
                      </a:pPr>
                      <a:r>
                        <a:rPr lang="en-US" sz="1500" kern="1200" dirty="0">
                          <a:solidFill>
                            <a:schemeClr val="dk1"/>
                          </a:solidFill>
                          <a:effectLst/>
                          <a:latin typeface="+mn-lt"/>
                          <a:ea typeface="+mn-ea"/>
                          <a:cs typeface="+mn-cs"/>
                        </a:rPr>
                        <a:t>Differentiate product offerings with an innovative approach to CBO referrals</a:t>
                      </a:r>
                    </a:p>
                    <a:p>
                      <a:pPr marL="342900" lvl="0" indent="-342900">
                        <a:buFont typeface="Arial" panose="020B0604020202020204" pitchFamily="34" charset="0"/>
                        <a:buChar char="•"/>
                      </a:pPr>
                      <a:r>
                        <a:rPr lang="en-US" sz="1500" kern="1200" dirty="0">
                          <a:solidFill>
                            <a:schemeClr val="dk1"/>
                          </a:solidFill>
                          <a:effectLst/>
                          <a:latin typeface="+mn-lt"/>
                          <a:ea typeface="+mn-ea"/>
                          <a:cs typeface="+mn-cs"/>
                        </a:rPr>
                        <a:t>Demonstrate ability to send electronic referrals at point of care and acceptance of feedback reports, embedding data within the EMR</a:t>
                      </a:r>
                    </a:p>
                  </a:txBody>
                  <a:tcPr marL="68580" marR="68580" marT="34290" marB="34290" anchor="ctr"/>
                </a:tc>
                <a:extLst>
                  <a:ext uri="{0D108BD9-81ED-4DB2-BD59-A6C34878D82A}">
                    <a16:rowId xmlns:a16="http://schemas.microsoft.com/office/drawing/2014/main" val="2322356866"/>
                  </a:ext>
                </a:extLst>
              </a:tr>
            </a:tbl>
          </a:graphicData>
        </a:graphic>
      </p:graphicFrame>
    </p:spTree>
    <p:extLst>
      <p:ext uri="{BB962C8B-B14F-4D97-AF65-F5344CB8AC3E}">
        <p14:creationId xmlns:p14="http://schemas.microsoft.com/office/powerpoint/2010/main" val="3546296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944" y="343593"/>
            <a:ext cx="5322644" cy="994172"/>
          </a:xfrm>
        </p:spPr>
        <p:txBody>
          <a:bodyPr>
            <a:normAutofit fontScale="90000"/>
          </a:bodyPr>
          <a:lstStyle/>
          <a:p>
            <a:r>
              <a:rPr lang="en-US" b="1" dirty="0">
                <a:latin typeface="+mj-lt"/>
                <a:ea typeface="Gill Sans SemiBold" charset="0"/>
                <a:cs typeface="Gill Sans SemiBold" charset="0"/>
              </a:rPr>
              <a:t>The Why: Outcomes</a:t>
            </a:r>
          </a:p>
        </p:txBody>
      </p:sp>
      <p:sp>
        <p:nvSpPr>
          <p:cNvPr id="5" name="Content Placeholder 4">
            <a:extLst>
              <a:ext uri="{FF2B5EF4-FFF2-40B4-BE49-F238E27FC236}">
                <a16:creationId xmlns:a16="http://schemas.microsoft.com/office/drawing/2014/main" id="{618C1A14-B504-43EA-986E-2D561F038A2A}"/>
              </a:ext>
            </a:extLst>
          </p:cNvPr>
          <p:cNvSpPr>
            <a:spLocks noGrp="1"/>
          </p:cNvSpPr>
          <p:nvPr>
            <p:ph idx="1"/>
          </p:nvPr>
        </p:nvSpPr>
        <p:spPr>
          <a:xfrm>
            <a:off x="438816" y="1450565"/>
            <a:ext cx="7886700" cy="3263504"/>
          </a:xfrm>
        </p:spPr>
        <p:txBody>
          <a:bodyPr/>
          <a:lstStyle/>
          <a:p>
            <a:r>
              <a:rPr lang="en-US" dirty="0"/>
              <a:t>In the Massachusetts’ example</a:t>
            </a:r>
          </a:p>
        </p:txBody>
      </p:sp>
      <p:sp>
        <p:nvSpPr>
          <p:cNvPr id="6" name="Rectangle: Rounded Corners 5">
            <a:extLst>
              <a:ext uri="{FF2B5EF4-FFF2-40B4-BE49-F238E27FC236}">
                <a16:creationId xmlns:a16="http://schemas.microsoft.com/office/drawing/2014/main" id="{27028AA4-067C-4D54-8F5B-9C3ABB60FEA0}"/>
              </a:ext>
            </a:extLst>
          </p:cNvPr>
          <p:cNvSpPr/>
          <p:nvPr/>
        </p:nvSpPr>
        <p:spPr>
          <a:xfrm>
            <a:off x="556921" y="2262212"/>
            <a:ext cx="2444345" cy="2607845"/>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dirty="0"/>
              <a:t>More than 50 community / clinical linkages were established with over a dozen referral types</a:t>
            </a:r>
          </a:p>
        </p:txBody>
      </p:sp>
      <p:sp>
        <p:nvSpPr>
          <p:cNvPr id="7" name="Rectangle: Rounded Corners 6">
            <a:extLst>
              <a:ext uri="{FF2B5EF4-FFF2-40B4-BE49-F238E27FC236}">
                <a16:creationId xmlns:a16="http://schemas.microsoft.com/office/drawing/2014/main" id="{9E88A7CA-66B8-4107-9115-230BE9F50508}"/>
              </a:ext>
            </a:extLst>
          </p:cNvPr>
          <p:cNvSpPr/>
          <p:nvPr/>
        </p:nvSpPr>
        <p:spPr>
          <a:xfrm>
            <a:off x="3282173" y="2277040"/>
            <a:ext cx="2344887" cy="2607845"/>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dirty="0"/>
              <a:t>Nearly 5,000 referrals were made and over 8,000 feedback reports received</a:t>
            </a:r>
          </a:p>
        </p:txBody>
      </p:sp>
      <p:sp>
        <p:nvSpPr>
          <p:cNvPr id="8" name="Rectangle: Rounded Corners 7">
            <a:extLst>
              <a:ext uri="{FF2B5EF4-FFF2-40B4-BE49-F238E27FC236}">
                <a16:creationId xmlns:a16="http://schemas.microsoft.com/office/drawing/2014/main" id="{6868B9C0-1C50-4485-96A1-94002F718069}"/>
              </a:ext>
            </a:extLst>
          </p:cNvPr>
          <p:cNvSpPr/>
          <p:nvPr/>
        </p:nvSpPr>
        <p:spPr>
          <a:xfrm>
            <a:off x="6007423" y="2277040"/>
            <a:ext cx="2579656" cy="2607845"/>
          </a:xfrm>
          <a:prstGeom prst="roundRect">
            <a:avLst/>
          </a:prstGeom>
          <a:solidFill>
            <a:srgbClr val="005B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100" dirty="0"/>
              <a:t>Analysis of HTN referrals showed significant increases in % of patients with controlled BP and reduced SBP</a:t>
            </a:r>
          </a:p>
        </p:txBody>
      </p:sp>
    </p:spTree>
    <p:extLst>
      <p:ext uri="{BB962C8B-B14F-4D97-AF65-F5344CB8AC3E}">
        <p14:creationId xmlns:p14="http://schemas.microsoft.com/office/powerpoint/2010/main" val="2966645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773" y="413639"/>
            <a:ext cx="7417922" cy="846989"/>
          </a:xfrm>
        </p:spPr>
        <p:txBody>
          <a:bodyPr>
            <a:normAutofit/>
          </a:bodyPr>
          <a:lstStyle/>
          <a:p>
            <a:r>
              <a:rPr lang="en-US" sz="4000" b="1" dirty="0">
                <a:latin typeface="+mj-lt"/>
                <a:ea typeface="Gill Sans SemiBold" charset="0"/>
                <a:cs typeface="Gill Sans SemiBold" charset="0"/>
              </a:rPr>
              <a:t>The Where: Year 1 Update</a:t>
            </a:r>
          </a:p>
        </p:txBody>
      </p:sp>
      <p:sp>
        <p:nvSpPr>
          <p:cNvPr id="3" name="Content Placeholder 2"/>
          <p:cNvSpPr>
            <a:spLocks noGrp="1"/>
          </p:cNvSpPr>
          <p:nvPr>
            <p:ph idx="1"/>
          </p:nvPr>
        </p:nvSpPr>
        <p:spPr>
          <a:xfrm>
            <a:off x="2795942" y="1424222"/>
            <a:ext cx="5921930" cy="4381774"/>
          </a:xfrm>
        </p:spPr>
        <p:txBody>
          <a:bodyPr>
            <a:normAutofit fontScale="92500"/>
          </a:bodyPr>
          <a:lstStyle/>
          <a:p>
            <a:r>
              <a:rPr lang="en-US" sz="2400" dirty="0"/>
              <a:t>Each a various stages of implementation</a:t>
            </a:r>
          </a:p>
          <a:p>
            <a:pPr lvl="1"/>
            <a:r>
              <a:rPr lang="en-US" sz="2400" dirty="0"/>
              <a:t>Contracting and procurement at SHDs moves slowly</a:t>
            </a:r>
          </a:p>
          <a:p>
            <a:pPr lvl="1"/>
            <a:r>
              <a:rPr lang="en-US" sz="2400" dirty="0"/>
              <a:t>Early partner identification and buy-in critical</a:t>
            </a:r>
          </a:p>
          <a:p>
            <a:r>
              <a:rPr lang="en-US" sz="2400" dirty="0"/>
              <a:t>Beginning work with NextGen, Allscripts, Cerner, </a:t>
            </a:r>
            <a:r>
              <a:rPr lang="en-US" sz="2400" dirty="0" err="1"/>
              <a:t>eClinical</a:t>
            </a:r>
            <a:r>
              <a:rPr lang="en-US" sz="2400" dirty="0"/>
              <a:t> Works</a:t>
            </a:r>
          </a:p>
          <a:p>
            <a:r>
              <a:rPr lang="en-US" sz="2400" dirty="0"/>
              <a:t>Majority referring to DPP programs initially</a:t>
            </a:r>
          </a:p>
          <a:p>
            <a:r>
              <a:rPr lang="en-US" sz="2400" dirty="0"/>
              <a:t>Clinical organizations include medical centers, CHCs, practices groups, and local health departments</a:t>
            </a:r>
          </a:p>
        </p:txBody>
      </p:sp>
      <p:graphicFrame>
        <p:nvGraphicFramePr>
          <p:cNvPr id="4" name="Table 3">
            <a:extLst>
              <a:ext uri="{FF2B5EF4-FFF2-40B4-BE49-F238E27FC236}">
                <a16:creationId xmlns:a16="http://schemas.microsoft.com/office/drawing/2014/main" id="{8034D7E3-4D72-4DD2-B709-FBCEB41DBD6A}"/>
              </a:ext>
            </a:extLst>
          </p:cNvPr>
          <p:cNvGraphicFramePr>
            <a:graphicFrameLocks noGrp="1"/>
          </p:cNvGraphicFramePr>
          <p:nvPr>
            <p:extLst>
              <p:ext uri="{D42A27DB-BD31-4B8C-83A1-F6EECF244321}">
                <p14:modId xmlns:p14="http://schemas.microsoft.com/office/powerpoint/2010/main" val="3417471186"/>
              </p:ext>
            </p:extLst>
          </p:nvPr>
        </p:nvGraphicFramePr>
        <p:xfrm>
          <a:off x="339649" y="1438182"/>
          <a:ext cx="2261507" cy="3888418"/>
        </p:xfrm>
        <a:graphic>
          <a:graphicData uri="http://schemas.openxmlformats.org/drawingml/2006/table">
            <a:tbl>
              <a:tblPr firstRow="1" bandRow="1">
                <a:tableStyleId>{5C22544A-7EE6-4342-B048-85BDC9FD1C3A}</a:tableStyleId>
              </a:tblPr>
              <a:tblGrid>
                <a:gridCol w="2261507">
                  <a:extLst>
                    <a:ext uri="{9D8B030D-6E8A-4147-A177-3AD203B41FA5}">
                      <a16:colId xmlns:a16="http://schemas.microsoft.com/office/drawing/2014/main" val="179602622"/>
                    </a:ext>
                  </a:extLst>
                </a:gridCol>
              </a:tblGrid>
              <a:tr h="771568">
                <a:tc>
                  <a:txBody>
                    <a:bodyPr/>
                    <a:lstStyle/>
                    <a:p>
                      <a:pPr algn="ctr"/>
                      <a:r>
                        <a:rPr lang="en-US" sz="1800" dirty="0"/>
                        <a:t>Year 1</a:t>
                      </a:r>
                    </a:p>
                    <a:p>
                      <a:pPr algn="ctr"/>
                      <a:r>
                        <a:rPr lang="en-US" sz="1800" dirty="0"/>
                        <a:t> Participant States</a:t>
                      </a:r>
                    </a:p>
                  </a:txBody>
                  <a:tcPr marL="68580" marR="68580" marT="34290" marB="34290"/>
                </a:tc>
                <a:extLst>
                  <a:ext uri="{0D108BD9-81ED-4DB2-BD59-A6C34878D82A}">
                    <a16:rowId xmlns:a16="http://schemas.microsoft.com/office/drawing/2014/main" val="1662097375"/>
                  </a:ext>
                </a:extLst>
              </a:tr>
              <a:tr h="519475">
                <a:tc>
                  <a:txBody>
                    <a:bodyPr/>
                    <a:lstStyle/>
                    <a:p>
                      <a:pPr algn="ctr"/>
                      <a:r>
                        <a:rPr lang="en-US" sz="1800" dirty="0"/>
                        <a:t>Delaware</a:t>
                      </a:r>
                    </a:p>
                  </a:txBody>
                  <a:tcPr marL="68580" marR="68580" marT="34290" marB="34290"/>
                </a:tc>
                <a:extLst>
                  <a:ext uri="{0D108BD9-81ED-4DB2-BD59-A6C34878D82A}">
                    <a16:rowId xmlns:a16="http://schemas.microsoft.com/office/drawing/2014/main" val="1199385152"/>
                  </a:ext>
                </a:extLst>
              </a:tr>
              <a:tr h="519475">
                <a:tc>
                  <a:txBody>
                    <a:bodyPr/>
                    <a:lstStyle/>
                    <a:p>
                      <a:pPr algn="ctr"/>
                      <a:r>
                        <a:rPr lang="en-US" sz="1800" dirty="0"/>
                        <a:t>Florida</a:t>
                      </a:r>
                    </a:p>
                  </a:txBody>
                  <a:tcPr marL="68580" marR="68580" marT="34290" marB="34290"/>
                </a:tc>
                <a:extLst>
                  <a:ext uri="{0D108BD9-81ED-4DB2-BD59-A6C34878D82A}">
                    <a16:rowId xmlns:a16="http://schemas.microsoft.com/office/drawing/2014/main" val="4119047537"/>
                  </a:ext>
                </a:extLst>
              </a:tr>
              <a:tr h="519475">
                <a:tc>
                  <a:txBody>
                    <a:bodyPr/>
                    <a:lstStyle/>
                    <a:p>
                      <a:pPr algn="ctr"/>
                      <a:r>
                        <a:rPr lang="en-US" sz="1800" dirty="0"/>
                        <a:t>Georgia</a:t>
                      </a:r>
                    </a:p>
                  </a:txBody>
                  <a:tcPr marL="68580" marR="68580" marT="34290" marB="34290"/>
                </a:tc>
                <a:extLst>
                  <a:ext uri="{0D108BD9-81ED-4DB2-BD59-A6C34878D82A}">
                    <a16:rowId xmlns:a16="http://schemas.microsoft.com/office/drawing/2014/main" val="3383481973"/>
                  </a:ext>
                </a:extLst>
              </a:tr>
              <a:tr h="519475">
                <a:tc>
                  <a:txBody>
                    <a:bodyPr/>
                    <a:lstStyle/>
                    <a:p>
                      <a:pPr algn="ctr"/>
                      <a:r>
                        <a:rPr lang="en-US" sz="1800" dirty="0"/>
                        <a:t>Hawaii</a:t>
                      </a:r>
                    </a:p>
                  </a:txBody>
                  <a:tcPr marL="68580" marR="68580" marT="34290" marB="34290"/>
                </a:tc>
                <a:extLst>
                  <a:ext uri="{0D108BD9-81ED-4DB2-BD59-A6C34878D82A}">
                    <a16:rowId xmlns:a16="http://schemas.microsoft.com/office/drawing/2014/main" val="1161074105"/>
                  </a:ext>
                </a:extLst>
              </a:tr>
              <a:tr h="519475">
                <a:tc>
                  <a:txBody>
                    <a:bodyPr/>
                    <a:lstStyle/>
                    <a:p>
                      <a:pPr algn="ctr"/>
                      <a:r>
                        <a:rPr lang="en-US" sz="1800" dirty="0"/>
                        <a:t>Missouri</a:t>
                      </a:r>
                    </a:p>
                  </a:txBody>
                  <a:tcPr marL="68580" marR="68580" marT="34290" marB="34290"/>
                </a:tc>
                <a:extLst>
                  <a:ext uri="{0D108BD9-81ED-4DB2-BD59-A6C34878D82A}">
                    <a16:rowId xmlns:a16="http://schemas.microsoft.com/office/drawing/2014/main" val="1496341383"/>
                  </a:ext>
                </a:extLst>
              </a:tr>
              <a:tr h="519475">
                <a:tc>
                  <a:txBody>
                    <a:bodyPr/>
                    <a:lstStyle/>
                    <a:p>
                      <a:pPr algn="ctr"/>
                      <a:r>
                        <a:rPr lang="en-US" sz="1800" dirty="0"/>
                        <a:t>Nevada</a:t>
                      </a:r>
                    </a:p>
                  </a:txBody>
                  <a:tcPr marL="68580" marR="68580" marT="34290" marB="34290"/>
                </a:tc>
                <a:extLst>
                  <a:ext uri="{0D108BD9-81ED-4DB2-BD59-A6C34878D82A}">
                    <a16:rowId xmlns:a16="http://schemas.microsoft.com/office/drawing/2014/main" val="804346757"/>
                  </a:ext>
                </a:extLst>
              </a:tr>
            </a:tbl>
          </a:graphicData>
        </a:graphic>
      </p:graphicFrame>
    </p:spTree>
    <p:extLst>
      <p:ext uri="{BB962C8B-B14F-4D97-AF65-F5344CB8AC3E}">
        <p14:creationId xmlns:p14="http://schemas.microsoft.com/office/powerpoint/2010/main" val="302146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EA59852-4ED1-3F46-A233-48BD5129FC21}"/>
              </a:ext>
            </a:extLst>
          </p:cNvPr>
          <p:cNvPicPr>
            <a:picLocks noChangeAspect="1"/>
          </p:cNvPicPr>
          <p:nvPr/>
        </p:nvPicPr>
        <p:blipFill>
          <a:blip r:embed="rId2"/>
          <a:stretch>
            <a:fillRect/>
          </a:stretch>
        </p:blipFill>
        <p:spPr>
          <a:xfrm>
            <a:off x="708918" y="302447"/>
            <a:ext cx="7877710" cy="5837585"/>
          </a:xfrm>
          <a:prstGeom prst="rect">
            <a:avLst/>
          </a:prstGeom>
        </p:spPr>
      </p:pic>
    </p:spTree>
    <p:extLst>
      <p:ext uri="{BB962C8B-B14F-4D97-AF65-F5344CB8AC3E}">
        <p14:creationId xmlns:p14="http://schemas.microsoft.com/office/powerpoint/2010/main" val="1294787833"/>
      </p:ext>
    </p:extLst>
  </p:cSld>
  <p:clrMapOvr>
    <a:masterClrMapping/>
  </p:clrMapOvr>
</p:sld>
</file>

<file path=ppt/theme/theme1.xml><?xml version="1.0" encoding="utf-8"?>
<a:theme xmlns:a="http://schemas.openxmlformats.org/drawingml/2006/main" name="NACDD-Bar-Standard-Width">
  <a:themeElements>
    <a:clrScheme name="NACDD Bar Slides">
      <a:dk1>
        <a:sysClr val="windowText" lastClr="000000"/>
      </a:dk1>
      <a:lt1>
        <a:sysClr val="window" lastClr="FFFFFF"/>
      </a:lt1>
      <a:dk2>
        <a:srgbClr val="0057B8"/>
      </a:dk2>
      <a:lt2>
        <a:srgbClr val="FFB25B"/>
      </a:lt2>
      <a:accent1>
        <a:srgbClr val="00B140"/>
      </a:accent1>
      <a:accent2>
        <a:srgbClr val="D50032"/>
      </a:accent2>
      <a:accent3>
        <a:srgbClr val="A4D65E"/>
      </a:accent3>
      <a:accent4>
        <a:srgbClr val="165C7D"/>
      </a:accent4>
      <a:accent5>
        <a:srgbClr val="84A4DC"/>
      </a:accent5>
      <a:accent6>
        <a:srgbClr val="7C878E"/>
      </a:accent6>
      <a:hlink>
        <a:srgbClr val="00B140"/>
      </a:hlink>
      <a:folHlink>
        <a:srgbClr val="165C7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NACDD-Bar-Standard-Width.potx</Template>
  <TotalTime>100</TotalTime>
  <Words>1136</Words>
  <Application>Microsoft Office PowerPoint</Application>
  <PresentationFormat>On-screen Show (4:3)</PresentationFormat>
  <Paragraphs>165</Paragraphs>
  <Slides>18</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Gill Sans MT</vt:lpstr>
      <vt:lpstr>Gill Sans SemiBold</vt:lpstr>
      <vt:lpstr>Wingdings</vt:lpstr>
      <vt:lpstr>NACDD-Bar-Standard-Width</vt:lpstr>
      <vt:lpstr>Community e-Connect</vt:lpstr>
      <vt:lpstr>Purpose</vt:lpstr>
      <vt:lpstr>Contents</vt:lpstr>
      <vt:lpstr>The What </vt:lpstr>
      <vt:lpstr>The Who: Roles</vt:lpstr>
      <vt:lpstr>The Why</vt:lpstr>
      <vt:lpstr>The Why: Outcomes</vt:lpstr>
      <vt:lpstr>The Where: Year 1 Update</vt:lpstr>
      <vt:lpstr>PowerPoint Presentation</vt:lpstr>
      <vt:lpstr>PowerPoint Presentation</vt:lpstr>
      <vt:lpstr>The How: e-Referral Gateway Screenshot</vt:lpstr>
      <vt:lpstr>The How: Implementation Methodology</vt:lpstr>
      <vt:lpstr>The Whether: Evaluation </vt:lpstr>
      <vt:lpstr>The Whether: General Considerations</vt:lpstr>
      <vt:lpstr>The Whether: SHD Considerations</vt:lpstr>
      <vt:lpstr>The When: Estimated Timeframe</vt:lpstr>
      <vt:lpstr>The When: Sustainability</vt:lpstr>
      <vt:lpstr>Next Steps</vt:lpstr>
    </vt:vector>
  </TitlesOfParts>
  <Company>Seam Studios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Jahnke</dc:creator>
  <cp:lastModifiedBy>Susan Svencer</cp:lastModifiedBy>
  <cp:revision>17</cp:revision>
  <dcterms:created xsi:type="dcterms:W3CDTF">2018-04-25T14:08:35Z</dcterms:created>
  <dcterms:modified xsi:type="dcterms:W3CDTF">2019-04-12T17:01:56Z</dcterms:modified>
</cp:coreProperties>
</file>