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2" r:id="rId3"/>
    <p:sldId id="290" r:id="rId4"/>
    <p:sldId id="291" r:id="rId5"/>
    <p:sldId id="292" r:id="rId6"/>
    <p:sldId id="293" r:id="rId7"/>
    <p:sldId id="294" r:id="rId8"/>
    <p:sldId id="302" r:id="rId9"/>
    <p:sldId id="265" r:id="rId10"/>
    <p:sldId id="266" r:id="rId11"/>
    <p:sldId id="301" r:id="rId12"/>
    <p:sldId id="303"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4"/>
    <p:restoredTop sz="49252"/>
  </p:normalViewPr>
  <p:slideViewPr>
    <p:cSldViewPr snapToGrid="0" snapToObjects="1">
      <p:cViewPr varScale="1">
        <p:scale>
          <a:sx n="79" d="100"/>
          <a:sy n="79" d="100"/>
        </p:scale>
        <p:origin x="3448" y="1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112F2-CA35-A54A-9094-EB88B3CDA318}" type="datetimeFigureOut">
              <a:rPr lang="en-US" smtClean="0"/>
              <a:t>3/24/20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5BCAF-8726-1842-9EA5-632F9898BF53}" type="slidenum">
              <a:rPr lang="en-US" smtClean="0"/>
              <a:t>‹#›</a:t>
            </a:fld>
            <a:endParaRPr lang="en-US"/>
          </a:p>
        </p:txBody>
      </p:sp>
    </p:spTree>
    <p:extLst>
      <p:ext uri="{BB962C8B-B14F-4D97-AF65-F5344CB8AC3E}">
        <p14:creationId xmlns:p14="http://schemas.microsoft.com/office/powerpoint/2010/main" val="109253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br.org/2013/01/management-is-still-not-leadershi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National Association of Chronic Disease Directors’ On-demand Learning Opportunity.  This module examines differences between leadership and management.</a:t>
            </a:r>
          </a:p>
        </p:txBody>
      </p:sp>
      <p:sp>
        <p:nvSpPr>
          <p:cNvPr id="4" name="Slide Number Placeholder 3"/>
          <p:cNvSpPr>
            <a:spLocks noGrp="1"/>
          </p:cNvSpPr>
          <p:nvPr>
            <p:ph type="sldNum" sz="quarter" idx="5"/>
          </p:nvPr>
        </p:nvSpPr>
        <p:spPr/>
        <p:txBody>
          <a:bodyPr/>
          <a:lstStyle/>
          <a:p>
            <a:fld id="{A765BCAF-8726-1842-9EA5-632F9898BF53}" type="slidenum">
              <a:rPr lang="en-US" smtClean="0"/>
              <a:t>1</a:t>
            </a:fld>
            <a:endParaRPr lang="en-US"/>
          </a:p>
        </p:txBody>
      </p:sp>
    </p:spTree>
    <p:extLst>
      <p:ext uri="{BB962C8B-B14F-4D97-AF65-F5344CB8AC3E}">
        <p14:creationId xmlns:p14="http://schemas.microsoft.com/office/powerpoint/2010/main" val="1036027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a:t>Information presented on this slide offers additional delineations pertaining to organizational change and organizational culture between managers and leaders. </a:t>
            </a:r>
            <a:endParaRPr dirty="0"/>
          </a:p>
        </p:txBody>
      </p:sp>
      <p:sp>
        <p:nvSpPr>
          <p:cNvPr id="144" name="Shape 14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10</a:t>
            </a:fld>
            <a:endParaRPr dirty="0"/>
          </a:p>
        </p:txBody>
      </p:sp>
    </p:spTree>
    <p:extLst>
      <p:ext uri="{BB962C8B-B14F-4D97-AF65-F5344CB8AC3E}">
        <p14:creationId xmlns:p14="http://schemas.microsoft.com/office/powerpoint/2010/main" val="1500585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Let’s see how the skills presented on two previous slides could be applied to a real-world problem that your unit might be tackling.  Let’s take health equity.  </a:t>
            </a:r>
          </a:p>
          <a:p>
            <a:pPr marL="171450" indent="-171450">
              <a:buFont typeface="Arial" panose="020B0604020202020204" pitchFamily="34" charset="0"/>
              <a:buChar char="•"/>
            </a:pPr>
            <a:endParaRPr lang="en-US" sz="900" dirty="0"/>
          </a:p>
          <a:p>
            <a:r>
              <a:rPr lang="en-US" sz="900" dirty="0"/>
              <a:t>As we have discussed, managers are task-oriented, focused on results and able to look at things rationally and apply logical thinking when it comes to solving problems. When it comes to addressing health equity, management practice may look like this:</a:t>
            </a:r>
          </a:p>
          <a:p>
            <a:endParaRPr lang="en-US" sz="900" dirty="0"/>
          </a:p>
          <a:p>
            <a:r>
              <a:rPr lang="en-US" sz="900" dirty="0"/>
              <a:t>Managers </a:t>
            </a:r>
          </a:p>
          <a:p>
            <a:endParaRPr lang="en-US" sz="9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Share literature, data, or examples to help others see impact of institutional racism (Corresponds to: </a:t>
            </a:r>
            <a:r>
              <a:rPr lang="en-US" sz="1200" i="1" dirty="0"/>
              <a:t>Decision-making/</a:t>
            </a:r>
            <a:r>
              <a:rPr lang="en-US" sz="1200" i="1" dirty="0">
                <a:sym typeface="Arial"/>
              </a:rPr>
              <a:t>Take ownership from the outset to gather information to make informed decisions </a:t>
            </a:r>
            <a:r>
              <a:rPr lang="en-US" sz="1200" i="0" dirty="0">
                <a:sym typeface="Arial"/>
              </a:rPr>
              <a:t>skill from previous slides</a:t>
            </a:r>
            <a:r>
              <a:rPr lang="en-US" sz="1200" i="1" dirty="0">
                <a:sym typeface="Arial"/>
              </a:rPr>
              <a:t>)</a:t>
            </a:r>
            <a:endParaRPr lang="en-US" sz="1200" dirty="0"/>
          </a:p>
          <a:p>
            <a:pPr marL="285750" indent="-285750" algn="l" hangingPunct="1">
              <a:buFont typeface="Arial" panose="020B0604020202020204" pitchFamily="34" charset="0"/>
              <a:buChar char="•"/>
            </a:pPr>
            <a:endParaRPr lang="en-US" sz="12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Establish systems that address structural racism as part of the health improvement planning process and monitors progress (Corresponds to: </a:t>
            </a:r>
            <a:r>
              <a:rPr lang="en-US" sz="1200" i="1" dirty="0"/>
              <a:t>Organizational change/Drive consistent approach and outlook irrespective of challenges or issues being faced )</a:t>
            </a:r>
            <a:endParaRPr lang="en-US" sz="12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Establish a new position to advance racial and health equity by training employees and applying racial equity tools (Corresponds to: </a:t>
            </a:r>
            <a:r>
              <a:rPr lang="en-US" sz="1200" i="1" dirty="0"/>
              <a:t>Development/</a:t>
            </a:r>
            <a:r>
              <a:rPr lang="en-US" sz="1200" i="1" dirty="0">
                <a:sym typeface="Arial"/>
              </a:rPr>
              <a:t>Find and drive solutions to improve efficiency and work outcomes)</a:t>
            </a:r>
            <a:endParaRPr lang="en-US" sz="1200" dirty="0"/>
          </a:p>
          <a:p>
            <a:endParaRPr lang="en-US" dirty="0"/>
          </a:p>
          <a:p>
            <a:r>
              <a:rPr lang="en-US" sz="1200" i="0" u="none" dirty="0"/>
              <a:t>As we have discussed, l</a:t>
            </a:r>
            <a:r>
              <a:rPr lang="en-US" sz="1200" dirty="0"/>
              <a:t>eadership is a set of behaviors to produce change. In your work to advance health equity, leadership in practice may look like this:</a:t>
            </a:r>
          </a:p>
          <a:p>
            <a:endParaRPr lang="en-US" sz="1200" dirty="0"/>
          </a:p>
          <a:p>
            <a:r>
              <a:rPr lang="en-US" sz="1200" dirty="0"/>
              <a:t>Leaders</a:t>
            </a:r>
          </a:p>
          <a:p>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Convene a group of stakeholders to discuss opportunities for incorporating a health equity lens in your unit’s work (Corresponds to: </a:t>
            </a:r>
            <a:r>
              <a:rPr lang="en-US" sz="1200" i="1" dirty="0"/>
              <a:t>Decision-making/Investigate different viewpoints by actively seeking out open discussions with others </a:t>
            </a:r>
            <a:r>
              <a:rPr lang="en-US" sz="1200" i="0" dirty="0"/>
              <a:t>skill from previous slides)</a:t>
            </a: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lgn="l">
              <a:buFont typeface="Arial" panose="020B0604020202020204" pitchFamily="34" charset="0"/>
              <a:buChar char="•"/>
            </a:pPr>
            <a:r>
              <a:rPr lang="en-US" sz="1200" dirty="0"/>
              <a:t>Set a vision for transforming your organizational culture, practices and policies to be racially equitable and inclusive by telling a story about what the future could look like if improvements were made (Corresponds to: </a:t>
            </a:r>
            <a:r>
              <a:rPr lang="en-US" sz="1200" i="1" dirty="0"/>
              <a:t>Organizational Change</a:t>
            </a:r>
            <a:r>
              <a:rPr lang="en-US" sz="1200" dirty="0"/>
              <a:t>/</a:t>
            </a:r>
            <a:r>
              <a:rPr lang="en-US" sz="1200" i="1" dirty="0"/>
              <a:t>Proactively assume responsibility for owning and driving change opportunities forward</a:t>
            </a:r>
            <a:r>
              <a:rPr lang="en-US" sz="1200" i="0" dirty="0"/>
              <a:t>)</a:t>
            </a:r>
          </a:p>
          <a:p>
            <a:pPr marL="171450" indent="-171450" algn="l">
              <a:buFont typeface="Arial" panose="020B0604020202020204" pitchFamily="34" charset="0"/>
              <a:buChar char="•"/>
            </a:pP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ym typeface="Arial"/>
              </a:rPr>
              <a:t>Commit to creating a culture of learning around </a:t>
            </a:r>
            <a:r>
              <a:rPr lang="en-US" sz="1100" dirty="0"/>
              <a:t>racial justice and health equity issues. Encourage staff participation in formal professional development trainings on race and equity and stimulates informal work-based learning (e.g., book reading, daily observations.)  (Corresponds to: Development/</a:t>
            </a:r>
            <a:r>
              <a:rPr lang="en-US" sz="1100" i="1" dirty="0">
                <a:sym typeface="Arial"/>
              </a:rPr>
              <a:t>Have a strong drive to develop others and nurture a culture of self-improvement)</a:t>
            </a:r>
            <a:endParaRPr lang="en-US" sz="1200" dirty="0"/>
          </a:p>
          <a:p>
            <a:endParaRPr lang="en-US" dirty="0"/>
          </a:p>
        </p:txBody>
      </p:sp>
    </p:spTree>
    <p:extLst>
      <p:ext uri="{BB962C8B-B14F-4D97-AF65-F5344CB8AC3E}">
        <p14:creationId xmlns:p14="http://schemas.microsoft.com/office/powerpoint/2010/main" val="2542643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In conclusion, in this module, we defined management and leadership. </a:t>
            </a:r>
            <a:r>
              <a:rPr lang="en-US" sz="1200" b="0" i="0" kern="1200" dirty="0">
                <a:solidFill>
                  <a:schemeClr val="tx1"/>
                </a:solidFill>
                <a:effectLst/>
                <a:latin typeface="+mn-lt"/>
                <a:ea typeface="+mn-ea"/>
                <a:cs typeface="+mn-cs"/>
              </a:rPr>
              <a:t>Management is a systematic way of making people and technology work proficiently and efficiently.  Leadership is creating those systems and looking for opportunities to improve.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explored differences in </a:t>
            </a:r>
            <a:r>
              <a:rPr lang="en-US" dirty="0"/>
              <a:t>management and leadership skill sets and discussed leadership and management skills that might be needed to address health equity as </a:t>
            </a:r>
            <a:r>
              <a:rPr lang="en-US"/>
              <a:t>an example </a:t>
            </a:r>
            <a:r>
              <a:rPr lang="en-US" dirty="0"/>
              <a:t>issue.</a:t>
            </a:r>
          </a:p>
          <a:p>
            <a:pPr marL="171450" indent="-171450">
              <a:buFont typeface="Arial" panose="020B0604020202020204" pitchFamily="34"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3435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Upon completion of this learning module, learners will be able to:</a:t>
            </a:r>
          </a:p>
          <a:p>
            <a:endParaRPr lang="en-US" dirty="0"/>
          </a:p>
          <a:p>
            <a:pPr marL="171450" indent="-171450">
              <a:buFont typeface="Arial" panose="020B0604020202020204" pitchFamily="34" charset="0"/>
              <a:buChar char="•"/>
            </a:pPr>
            <a:r>
              <a:rPr lang="en-US" dirty="0"/>
              <a:t>Define management and leadership</a:t>
            </a:r>
          </a:p>
          <a:p>
            <a:pPr marL="171450" indent="-171450">
              <a:buFont typeface="Arial" panose="020B0604020202020204" pitchFamily="34" charset="0"/>
              <a:buChar char="•"/>
            </a:pPr>
            <a:r>
              <a:rPr lang="en-US" dirty="0"/>
              <a:t>Distinguish between management and leadership roles</a:t>
            </a:r>
          </a:p>
          <a:p>
            <a:pPr marL="171450" indent="-171450">
              <a:buFont typeface="Arial" panose="020B0604020202020204" pitchFamily="34" charset="0"/>
              <a:buChar char="•"/>
            </a:pPr>
            <a:r>
              <a:rPr lang="en-US" dirty="0"/>
              <a:t>Apply leadership vs. management skills to issues chronic disease units currently tackle</a:t>
            </a:r>
          </a:p>
          <a:p>
            <a:pPr marL="171450" indent="-171450">
              <a:buFont typeface="Arial" panose="020B0604020202020204" pitchFamily="34"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8103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sz="1200" dirty="0">
                <a:effectLst/>
                <a:latin typeface="+mj-lt"/>
                <a:ea typeface="+mj-ea"/>
                <a:cs typeface="+mj-cs"/>
                <a:sym typeface="Calibri"/>
              </a:rPr>
              <a:t>The first mistake people make when it comes to leadership and management is that they use the terms “management” and “leadership” interchangeably. </a:t>
            </a:r>
            <a:r>
              <a:rPr lang="en-US" sz="1200" b="0" i="0" kern="1200" dirty="0">
                <a:solidFill>
                  <a:schemeClr val="tx1"/>
                </a:solidFill>
                <a:effectLst/>
                <a:latin typeface="+mn-lt"/>
                <a:ea typeface="+mn-ea"/>
                <a:cs typeface="+mn-cs"/>
              </a:rPr>
              <a:t>John Kotter, noted Harvard business professor and a leading authority on the subject of management vs. leadership, </a:t>
            </a:r>
            <a:r>
              <a:rPr lang="en-US" dirty="0"/>
              <a:t>suggests that many fail to see the difference between the two terms – and, therefore, they miss the opportunity to </a:t>
            </a:r>
            <a:r>
              <a:rPr lang="en-US" u="sng" dirty="0"/>
              <a:t>leverage them both </a:t>
            </a:r>
            <a:r>
              <a:rPr lang="en-US" dirty="0"/>
              <a:t>to achieve goals.  </a:t>
            </a:r>
          </a:p>
          <a:p>
            <a:endParaRPr lang="en-US" dirty="0"/>
          </a:p>
          <a:p>
            <a:r>
              <a:rPr lang="en-US" dirty="0"/>
              <a:t>Source:  </a:t>
            </a:r>
            <a:r>
              <a:rPr lang="en-US" dirty="0">
                <a:hlinkClick r:id="rId3"/>
              </a:rPr>
              <a:t>https://hbr.org</a:t>
            </a:r>
            <a:r>
              <a:rPr lang="en-US">
                <a:hlinkClick r:id="rId3"/>
              </a:rPr>
              <a:t>/2013/01/management-is-still-not-leadership</a:t>
            </a:r>
            <a:endParaRPr lang="en-US" dirty="0"/>
          </a:p>
          <a:p>
            <a:pPr marL="182068" indent="-182068">
              <a:buClr>
                <a:srgbClr val="000000"/>
              </a:buClr>
              <a:buSzPts val="1200"/>
              <a:buFont typeface="Arial"/>
              <a:buChar char="•"/>
            </a:pPr>
            <a:endParaRPr lang="en-US" dirty="0"/>
          </a:p>
          <a:p>
            <a:pPr marL="182068" indent="-182068">
              <a:buClr>
                <a:srgbClr val="000000"/>
              </a:buClr>
              <a:buSzPts val="1200"/>
              <a:buFont typeface="Arial"/>
              <a:buChar char="•"/>
            </a:pPr>
            <a:endParaRPr lang="en-US" dirty="0"/>
          </a:p>
          <a:p>
            <a:endParaRPr lang="en-US" dirty="0"/>
          </a:p>
        </p:txBody>
      </p:sp>
    </p:spTree>
    <p:extLst>
      <p:ext uri="{BB962C8B-B14F-4D97-AF65-F5344CB8AC3E}">
        <p14:creationId xmlns:p14="http://schemas.microsoft.com/office/powerpoint/2010/main" val="411820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sz="1200" dirty="0">
                <a:effectLst/>
                <a:latin typeface="+mj-lt"/>
                <a:ea typeface="+mj-ea"/>
                <a:cs typeface="+mj-cs"/>
                <a:sym typeface="Calibri"/>
              </a:rPr>
              <a:t>The second mistake is that people use the term “leadership” to refer to the people at the very top of hierarchies. They then call the people in the layers below them in the organization “management.” And then all the rest are workers, specialists, and individual contributors. </a:t>
            </a:r>
            <a:r>
              <a:rPr lang="en-US" dirty="0"/>
              <a:t>Kotter explains this can be </a:t>
            </a:r>
            <a:r>
              <a:rPr lang="en-US"/>
              <a:t>very misleading, </a:t>
            </a:r>
            <a:r>
              <a:rPr lang="en-US" dirty="0"/>
              <a:t>because all of us should </a:t>
            </a:r>
            <a:r>
              <a:rPr lang="en-US"/>
              <a:t>exemplify leadership </a:t>
            </a:r>
            <a:r>
              <a:rPr lang="en-US" dirty="0"/>
              <a:t>and these behaviors are needed at ALL levels of an organization.  </a:t>
            </a:r>
          </a:p>
        </p:txBody>
      </p:sp>
    </p:spTree>
    <p:extLst>
      <p:ext uri="{BB962C8B-B14F-4D97-AF65-F5344CB8AC3E}">
        <p14:creationId xmlns:p14="http://schemas.microsoft.com/office/powerpoint/2010/main" val="24231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Mistake #3 is that people think of “leadership” in terms of personality characteristics, usually something they call charisma. Since few people have great charisma, this unfortunately leads to the conclusion that few people can provide leadership.  As Kotter explains, this gets us into increasing trouble, because many take a back seat by thinking they have to wait until they are in the “right position” to lead. </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Here is how Kotter defines the two terms.  </a:t>
            </a:r>
          </a:p>
          <a:p>
            <a:r>
              <a:rPr lang="en-US" dirty="0"/>
              <a:t> </a:t>
            </a:r>
          </a:p>
          <a:p>
            <a:endParaRPr lang="en-US" dirty="0"/>
          </a:p>
        </p:txBody>
      </p:sp>
    </p:spTree>
    <p:extLst>
      <p:ext uri="{BB962C8B-B14F-4D97-AF65-F5344CB8AC3E}">
        <p14:creationId xmlns:p14="http://schemas.microsoft.com/office/powerpoint/2010/main" val="6577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Management is a set of well-known processes, like planning, budgeting, structuring jobs, staffing jobs, measuring performance, and problem-solving, which help an organization to predictably do what it knows how to do well. </a:t>
            </a:r>
            <a:r>
              <a:rPr lang="en-US" sz="1200" b="0" i="0" dirty="0">
                <a:effectLst/>
                <a:latin typeface="+mj-lt"/>
                <a:ea typeface="+mj-ea"/>
                <a:cs typeface="+mj-cs"/>
                <a:sym typeface="Calibri"/>
              </a:rPr>
              <a:t>Management focuses on understanding and controlling a group, or a set of entities, to accomplish defined objectives or goals. Management is task-oriented. Managers need to be able to analyze details, apply logical thinking when it comes to solving problems, and find the connections between processes to boost efficiencies.</a:t>
            </a:r>
            <a:endParaRPr lang="en-US" i="0" dirty="0"/>
          </a:p>
          <a:p>
            <a:endParaRPr lang="en-US" dirty="0"/>
          </a:p>
          <a:p>
            <a:r>
              <a:rPr lang="en-US" dirty="0"/>
              <a:t>Management helps you to produce products and services as you have promised that are of consistent quality and are on budget, day after day, week after week. </a:t>
            </a:r>
          </a:p>
          <a:p>
            <a:endParaRPr lang="en-US" dirty="0"/>
          </a:p>
          <a:p>
            <a:r>
              <a:rPr lang="en-US" dirty="0"/>
              <a:t>We constantly underestimate how complex this task really is. So, management is crucial — but it’s not leadership.</a:t>
            </a:r>
          </a:p>
          <a:p>
            <a:endParaRPr lang="en-US" dirty="0"/>
          </a:p>
          <a:p>
            <a:endParaRPr lang="en-US" dirty="0"/>
          </a:p>
          <a:p>
            <a:endParaRPr lang="en-US" dirty="0"/>
          </a:p>
        </p:txBody>
      </p:sp>
    </p:spTree>
    <p:extLst>
      <p:ext uri="{BB962C8B-B14F-4D97-AF65-F5344CB8AC3E}">
        <p14:creationId xmlns:p14="http://schemas.microsoft.com/office/powerpoint/2010/main" val="329518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Leadership, on the other hand, is associated with taking an organization into the future, identifying where the organization needs to go in order to address the changing contextual factors that impact it. Leadership is about specific behaviors, including establishing a vision, getting buy in, and empowering others in order to produce useful change. </a:t>
            </a:r>
            <a:r>
              <a:rPr lang="en-US" sz="1200" b="0" i="0" dirty="0">
                <a:effectLst/>
                <a:latin typeface="+mj-lt"/>
                <a:ea typeface="+mj-ea"/>
                <a:cs typeface="+mj-cs"/>
                <a:sym typeface="Calibri"/>
              </a:rPr>
              <a:t>Leadership refers to an individual’s ability to influence, motivate, and enable others to contribute toward organizational success. Leadership is a process rather than a specific action—it’s influencing and getting involved with your staff.</a:t>
            </a:r>
            <a:endParaRPr lang="en-US" dirty="0"/>
          </a:p>
          <a:p>
            <a:endParaRPr lang="en-US" dirty="0"/>
          </a:p>
          <a:p>
            <a:r>
              <a:rPr lang="en-US" dirty="0"/>
              <a:t>In all fields, but perhaps especially in Public Health, leadership is increasingly needed from more and more people, no matter where they are in a hierarchy. </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7741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latin typeface="+mj-lt"/>
                <a:ea typeface="+mj-ea"/>
                <a:cs typeface="+mj-cs"/>
                <a:sym typeface="Calibri"/>
              </a:rPr>
              <a:t>A person can be a leader without being a manager (e.g., an informal leader,) and a person can be a manager without leading. Indeed, some people with the job title “manager” do not have any subordinates (e.g., a manager of financial accounts.) Leadership and management must go hand in hand. They are not the same thing</a:t>
            </a:r>
            <a:r>
              <a:rPr lang="en-US" sz="1200" b="0" i="0" u="none" strike="noStrike" cap="none" baseline="0" dirty="0">
                <a:solidFill>
                  <a:schemeClr val="dk1"/>
                </a:solidFill>
                <a:latin typeface="+mj-lt"/>
                <a:ea typeface="+mj-ea"/>
                <a:cs typeface="+mj-cs"/>
                <a:sym typeface="Calibri"/>
              </a:rPr>
              <a:t>, b</a:t>
            </a:r>
            <a:r>
              <a:rPr lang="en-US" sz="1200" b="0" i="0" u="none" strike="noStrike" cap="none" dirty="0">
                <a:solidFill>
                  <a:schemeClr val="dk1"/>
                </a:solidFill>
                <a:latin typeface="+mj-lt"/>
                <a:ea typeface="+mj-ea"/>
                <a:cs typeface="+mj-cs"/>
                <a:sym typeface="Calibri"/>
              </a:rPr>
              <a:t>ut they are necessarily linked and complementary. Any effort to separate the two is likely to cause more problems than it solves. </a:t>
            </a:r>
          </a:p>
          <a:p>
            <a:endParaRPr lang="en-US" sz="1200" b="0" i="0" u="none" strike="noStrike" cap="none" dirty="0">
              <a:solidFill>
                <a:schemeClr val="dk1"/>
              </a:solidFill>
              <a:effectLst/>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j-lt"/>
                <a:ea typeface="+mj-ea"/>
                <a:cs typeface="+mj-cs"/>
                <a:sym typeface="Calibri"/>
              </a:rPr>
              <a:t>Kotter proposed that managing seeks to produce predictability and order, whereas leading seeks to produce organizational change. Both roles are necessary, but problems can occur if an appropriate balance is not maintained. Too much emphasis on the managing role can discourage risk-taking and create a bureaucracy without a clear purpose. Too much emphasis on the leadership role can disrupt order and create change that is impractical. According to Kotter, the importance of leading and managing depends in part on the situation. As an organization becomes larger and more complex, managing becomes more important. As the external environment becomes more dynamic and uncertain, leadership becomes more important. Both roles are important for executives in large organizations with a dynamic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j-lt"/>
                <a:ea typeface="+mj-ea"/>
                <a:cs typeface="+mj-cs"/>
                <a:sym typeface="Calibri"/>
              </a:rPr>
              <a:t>The bottom line is that success as a manager or administrator in modern organizations also involves leading.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i="0" dirty="0">
              <a:effectLst/>
              <a:latin typeface="+mj-lt"/>
              <a:ea typeface="+mj-ea"/>
              <a:cs typeface="+mj-cs"/>
              <a:sym typeface="Calibri"/>
            </a:endParaRPr>
          </a:p>
          <a:p>
            <a:endParaRPr lang="en-US" sz="1200" b="0" i="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127812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Shape 13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tables presented on this slide and the following slide have been adapted from a recent study that explored differences between managers and leaders in some key business areas  (full report can be seen here: https://www.michaelpage.co.uk/content/future-of-leadership).  Please take a moment to review the different skill sets with respect to development and decision-making.</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36" name="Shape 13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812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t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t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1145"/>
            <a:ext cx="7772400" cy="1102519"/>
          </a:xfrm>
        </p:spPr>
        <p:txBody>
          <a:bodyPr/>
          <a:lstStyle>
            <a:lvl1pPr algn="l">
              <a:defRPr>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85800" y="2493664"/>
            <a:ext cx="6400800" cy="656566"/>
          </a:xfrm>
        </p:spPr>
        <p:txBody>
          <a:bodyPr>
            <a:normAutofit/>
          </a:bodyPr>
          <a:lstStyle>
            <a:lvl1pPr marL="0" indent="0" algn="l">
              <a:buNone/>
              <a:defRPr sz="2400">
                <a:solidFill>
                  <a:srgbClr val="0057B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NACDD-Full-Logo-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4206" y="4441381"/>
            <a:ext cx="2118921" cy="517017"/>
          </a:xfrm>
          <a:prstGeom prst="rect">
            <a:avLst/>
          </a:prstGeom>
        </p:spPr>
      </p:pic>
    </p:spTree>
    <p:extLst>
      <p:ext uri="{BB962C8B-B14F-4D97-AF65-F5344CB8AC3E}">
        <p14:creationId xmlns:p14="http://schemas.microsoft.com/office/powerpoint/2010/main" val="60681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500"/>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1490273"/>
            <a:ext cx="4040188" cy="47982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37102"/>
            <a:ext cx="4040188" cy="245751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90273"/>
            <a:ext cx="4041775" cy="479822"/>
          </a:xfrm>
        </p:spPr>
        <p:txBody>
          <a:bodyPr anchor="b"/>
          <a:lstStyle>
            <a:lvl1pPr marL="0" indent="0">
              <a:buNone/>
              <a:defRPr sz="2400" b="1">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37102"/>
            <a:ext cx="4041775" cy="245751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352687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1481514"/>
            <a:ext cx="4040188" cy="47982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47800"/>
            <a:ext cx="4040188" cy="2704484"/>
          </a:xfrm>
        </p:spPr>
        <p:txBody>
          <a:bodyPr/>
          <a:lstStyle>
            <a:lvl1pPr>
              <a:defRPr sz="2400">
                <a:solidFill>
                  <a:srgbClr val="165C7D"/>
                </a:solidFill>
              </a:defRPr>
            </a:lvl1pPr>
            <a:lvl2pPr>
              <a:defRPr sz="2000">
                <a:solidFill>
                  <a:srgbClr val="165C7D"/>
                </a:solidFill>
              </a:defRPr>
            </a:lvl2pPr>
            <a:lvl3pPr>
              <a:defRPr sz="1800">
                <a:solidFill>
                  <a:srgbClr val="165C7D"/>
                </a:solidFill>
              </a:defRPr>
            </a:lvl3pPr>
            <a:lvl4pPr>
              <a:defRPr sz="1600">
                <a:solidFill>
                  <a:srgbClr val="165C7D"/>
                </a:solidFill>
              </a:defRPr>
            </a:lvl4pPr>
            <a:lvl5pPr>
              <a:defRPr sz="1600">
                <a:solidFill>
                  <a:srgbClr val="165C7D"/>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81514"/>
            <a:ext cx="4041775" cy="479822"/>
          </a:xfrm>
        </p:spPr>
        <p:txBody>
          <a:bodyPr anchor="b"/>
          <a:lstStyle>
            <a:lvl1pPr marL="0" indent="0">
              <a:buNone/>
              <a:defRPr sz="2400" b="1">
                <a:solidFill>
                  <a:srgbClr val="165C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047800"/>
            <a:ext cx="4041775" cy="2704484"/>
          </a:xfrm>
        </p:spPr>
        <p:txBody>
          <a:bodyPr/>
          <a:lstStyle>
            <a:lvl1pPr>
              <a:defRPr sz="2400">
                <a:solidFill>
                  <a:srgbClr val="165C7D"/>
                </a:solidFill>
              </a:defRPr>
            </a:lvl1pPr>
            <a:lvl2pPr>
              <a:defRPr sz="2000">
                <a:solidFill>
                  <a:srgbClr val="165C7D"/>
                </a:solidFill>
              </a:defRPr>
            </a:lvl2pPr>
            <a:lvl3pPr>
              <a:defRPr sz="1800">
                <a:solidFill>
                  <a:srgbClr val="165C7D"/>
                </a:solidFill>
              </a:defRPr>
            </a:lvl3pPr>
            <a:lvl4pPr>
              <a:defRPr sz="1600">
                <a:solidFill>
                  <a:srgbClr val="165C7D"/>
                </a:solidFill>
              </a:defRPr>
            </a:lvl4pPr>
            <a:lvl5pPr>
              <a:defRPr sz="1600">
                <a:solidFill>
                  <a:srgbClr val="165C7D"/>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3937671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1433484"/>
            <a:ext cx="4040188" cy="47982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99770"/>
            <a:ext cx="4040188" cy="2704484"/>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33484"/>
            <a:ext cx="4041775" cy="47982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999770"/>
            <a:ext cx="4041775" cy="2704484"/>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862091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21111"/>
            <a:ext cx="8229600" cy="857250"/>
          </a:xfrm>
        </p:spPr>
        <p:txBody>
          <a:bodyPr/>
          <a:lstStyle>
            <a:lvl1pPr algn="ctr">
              <a:defRPr/>
            </a:lvl1pPr>
          </a:lstStyle>
          <a:p>
            <a:r>
              <a:rPr lang="en-US" dirty="0"/>
              <a:t>Click to edit Master title style</a:t>
            </a:r>
          </a:p>
        </p:txBody>
      </p:sp>
      <p:sp>
        <p:nvSpPr>
          <p:cNvPr id="8" name="Slide Number Placeholder 3"/>
          <p:cNvSpPr>
            <a:spLocks noGrp="1"/>
          </p:cNvSpPr>
          <p:nvPr>
            <p:ph type="sldNum" sz="quarter" idx="12"/>
          </p:nvPr>
        </p:nvSpPr>
        <p:spPr>
          <a:xfrm>
            <a:off x="7647488" y="4707258"/>
            <a:ext cx="847002" cy="273844"/>
          </a:xfrm>
        </p:spPr>
        <p:txBody>
          <a:bodyPr/>
          <a:lstStyle>
            <a:lvl1pPr>
              <a:defRPr>
                <a:solidFill>
                  <a:schemeClr val="tx2"/>
                </a:solidFill>
              </a:defRPr>
            </a:lvl1pPr>
          </a:lstStyle>
          <a:p>
            <a:fld id="{90697F67-DBC2-5647-A4F3-F8F988D5EBAA}"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878649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499"/>
          </a:xfrm>
          <a:prstGeom prst="rect">
            <a:avLst/>
          </a:prstGeom>
        </p:spPr>
      </p:pic>
      <p:sp>
        <p:nvSpPr>
          <p:cNvPr id="2" name="Title 1"/>
          <p:cNvSpPr>
            <a:spLocks noGrp="1"/>
          </p:cNvSpPr>
          <p:nvPr>
            <p:ph type="title"/>
          </p:nvPr>
        </p:nvSpPr>
        <p:spPr>
          <a:xfrm>
            <a:off x="457200" y="2021111"/>
            <a:ext cx="8229600" cy="857250"/>
          </a:xfrm>
        </p:spPr>
        <p:txBody>
          <a:bodyPr/>
          <a:lstStyle>
            <a:lvl1pPr algn="ctr">
              <a:defRPr/>
            </a:lvl1pPr>
          </a:lstStyle>
          <a:p>
            <a:r>
              <a:rPr lang="en-US" dirty="0"/>
              <a:t>Click to edit Master title style</a:t>
            </a:r>
          </a:p>
        </p:txBody>
      </p:sp>
      <p:sp>
        <p:nvSpPr>
          <p:cNvPr id="8" name="Slide Number Placeholder 3"/>
          <p:cNvSpPr>
            <a:spLocks noGrp="1"/>
          </p:cNvSpPr>
          <p:nvPr>
            <p:ph type="sldNum" sz="quarter" idx="12"/>
          </p:nvPr>
        </p:nvSpPr>
        <p:spPr>
          <a:xfrm>
            <a:off x="7647488" y="4707258"/>
            <a:ext cx="847002" cy="273844"/>
          </a:xfrm>
        </p:spPr>
        <p:txBody>
          <a:bodyPr/>
          <a:lstStyle>
            <a:lvl1pPr>
              <a:defRPr>
                <a:solidFill>
                  <a:schemeClr val="tx2"/>
                </a:solidFill>
              </a:defRPr>
            </a:lvl1pPr>
          </a:lstStyle>
          <a:p>
            <a:fld id="{90697F67-DBC2-5647-A4F3-F8F988D5EBAA}" type="slidenum">
              <a:rPr lang="en-US" smtClean="0"/>
              <a:pPr/>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151237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500"/>
          </a:xfrm>
          <a:prstGeom prst="rect">
            <a:avLst/>
          </a:prstGeom>
        </p:spPr>
      </p:pic>
      <p:sp>
        <p:nvSpPr>
          <p:cNvPr id="2" name="Title 1"/>
          <p:cNvSpPr>
            <a:spLocks noGrp="1"/>
          </p:cNvSpPr>
          <p:nvPr>
            <p:ph type="title"/>
          </p:nvPr>
        </p:nvSpPr>
        <p:spPr>
          <a:xfrm>
            <a:off x="457200" y="2021111"/>
            <a:ext cx="8229600" cy="857250"/>
          </a:xfrm>
        </p:spPr>
        <p:txBody>
          <a:bodyPr/>
          <a:lstStyle>
            <a:lvl1pPr algn="ctr">
              <a:defRPr>
                <a:solidFill>
                  <a:schemeClr val="bg1"/>
                </a:solidFill>
              </a:defRPr>
            </a:lvl1pPr>
          </a:lstStyle>
          <a:p>
            <a:r>
              <a:rPr lang="en-US" dirty="0"/>
              <a:t>Click to edit Master title style</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1272016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499"/>
          </a:xfrm>
          <a:prstGeom prst="rect">
            <a:avLst/>
          </a:prstGeom>
        </p:spPr>
      </p:pic>
      <p:sp>
        <p:nvSpPr>
          <p:cNvPr id="2" name="Title 1"/>
          <p:cNvSpPr>
            <a:spLocks noGrp="1"/>
          </p:cNvSpPr>
          <p:nvPr>
            <p:ph type="title"/>
          </p:nvPr>
        </p:nvSpPr>
        <p:spPr>
          <a:xfrm>
            <a:off x="457200" y="2021111"/>
            <a:ext cx="8229600" cy="857250"/>
          </a:xfrm>
        </p:spPr>
        <p:txBody>
          <a:bodyPr/>
          <a:lstStyle>
            <a:lvl1pPr algn="ctr">
              <a:defRPr>
                <a:solidFill>
                  <a:schemeClr val="bg1"/>
                </a:solidFill>
              </a:defRPr>
            </a:lvl1pPr>
          </a:lstStyle>
          <a:p>
            <a:r>
              <a:rPr lang="en-US" dirty="0"/>
              <a:t>Click to edit Master title style</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371427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4" y="0"/>
            <a:ext cx="9130471" cy="5143499"/>
          </a:xfrm>
          <a:prstGeom prst="rect">
            <a:avLst/>
          </a:prstGeom>
        </p:spPr>
      </p:pic>
      <p:sp>
        <p:nvSpPr>
          <p:cNvPr id="2" name="Title 1"/>
          <p:cNvSpPr>
            <a:spLocks noGrp="1"/>
          </p:cNvSpPr>
          <p:nvPr>
            <p:ph type="title"/>
          </p:nvPr>
        </p:nvSpPr>
        <p:spPr>
          <a:xfrm>
            <a:off x="457200" y="2021111"/>
            <a:ext cx="8229600" cy="857250"/>
          </a:xfrm>
        </p:spPr>
        <p:txBody>
          <a:bodyPr/>
          <a:lstStyle>
            <a:lvl1pPr algn="ctr">
              <a:defRPr>
                <a:solidFill>
                  <a:schemeClr val="bg1"/>
                </a:solidFill>
              </a:defRPr>
            </a:lvl1pPr>
          </a:lstStyle>
          <a:p>
            <a:r>
              <a:rPr lang="en-US" dirty="0"/>
              <a:t>Click to edit Master title style</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1700235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500"/>
          </a:xfrm>
          <a:prstGeom prst="rect">
            <a:avLst/>
          </a:prstGeom>
        </p:spPr>
      </p:pic>
      <p:sp>
        <p:nvSpPr>
          <p:cNvPr id="2" name="Title 1"/>
          <p:cNvSpPr>
            <a:spLocks noGrp="1"/>
          </p:cNvSpPr>
          <p:nvPr>
            <p:ph type="title"/>
          </p:nvPr>
        </p:nvSpPr>
        <p:spPr>
          <a:xfrm>
            <a:off x="457200" y="2021111"/>
            <a:ext cx="8229600" cy="857250"/>
          </a:xfrm>
        </p:spPr>
        <p:txBody>
          <a:bodyPr/>
          <a:lstStyle>
            <a:lvl1pPr algn="ctr">
              <a:defRPr>
                <a:solidFill>
                  <a:schemeClr val="bg1"/>
                </a:solidFill>
              </a:defRPr>
            </a:lvl1pPr>
          </a:lstStyle>
          <a:p>
            <a:r>
              <a:rPr lang="en-US" dirty="0"/>
              <a:t>Click to edit Master title style</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1633867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title"/>
          </p:nvPr>
        </p:nvSpPr>
        <p:spPr>
          <a:xfrm>
            <a:off x="457200" y="2021111"/>
            <a:ext cx="8229600" cy="857250"/>
          </a:xfrm>
        </p:spPr>
        <p:txBody>
          <a:bodyPr/>
          <a:lstStyle>
            <a:lvl1pPr algn="ctr">
              <a:defRPr>
                <a:solidFill>
                  <a:schemeClr val="bg1"/>
                </a:solidFill>
              </a:defRPr>
            </a:lvl1pPr>
          </a:lstStyle>
          <a:p>
            <a:r>
              <a:rPr lang="en-US" dirty="0"/>
              <a:t>Click to edit Master title style</a:t>
            </a:r>
          </a:p>
        </p:txBody>
      </p:sp>
      <p:sp>
        <p:nvSpPr>
          <p:cNvPr id="10"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820801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500"/>
          </a:xfrm>
          <a:prstGeom prst="rect">
            <a:avLst/>
          </a:prstGeom>
        </p:spPr>
      </p:pic>
      <p:sp>
        <p:nvSpPr>
          <p:cNvPr id="2" name="Title 1"/>
          <p:cNvSpPr>
            <a:spLocks noGrp="1"/>
          </p:cNvSpPr>
          <p:nvPr>
            <p:ph type="ctrTitle"/>
          </p:nvPr>
        </p:nvSpPr>
        <p:spPr>
          <a:xfrm>
            <a:off x="685800" y="1391145"/>
            <a:ext cx="7772400" cy="1102519"/>
          </a:xfrm>
        </p:spPr>
        <p:txBody>
          <a:bodyP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2493664"/>
            <a:ext cx="6400800" cy="656566"/>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4206" y="4441381"/>
            <a:ext cx="2118921" cy="517016"/>
          </a:xfrm>
          <a:prstGeom prst="rect">
            <a:avLst/>
          </a:prstGeom>
        </p:spPr>
      </p:pic>
    </p:spTree>
    <p:extLst>
      <p:ext uri="{BB962C8B-B14F-4D97-AF65-F5344CB8AC3E}">
        <p14:creationId xmlns:p14="http://schemas.microsoft.com/office/powerpoint/2010/main" val="3196082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title"/>
          </p:nvPr>
        </p:nvSpPr>
        <p:spPr>
          <a:xfrm>
            <a:off x="457200" y="2021111"/>
            <a:ext cx="8229600" cy="857250"/>
          </a:xfrm>
        </p:spPr>
        <p:txBody>
          <a:bodyPr/>
          <a:lstStyle>
            <a:lvl1pPr algn="ctr">
              <a:defRPr>
                <a:solidFill>
                  <a:schemeClr val="bg1"/>
                </a:solidFill>
              </a:defRPr>
            </a:lvl1pPr>
          </a:lstStyle>
          <a:p>
            <a:r>
              <a:rPr lang="en-US" dirty="0"/>
              <a:t>Click to edit Master title style</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649028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7647488" y="4707258"/>
            <a:ext cx="847002" cy="273844"/>
          </a:xfrm>
        </p:spPr>
        <p:txBody>
          <a:bodyPr/>
          <a:lstStyle>
            <a:lvl1pPr>
              <a:defRPr>
                <a:solidFill>
                  <a:schemeClr val="tx2"/>
                </a:solidFill>
              </a:defRPr>
            </a:lvl1pPr>
          </a:lstStyle>
          <a:p>
            <a:fld id="{90697F67-DBC2-5647-A4F3-F8F988D5EBAA}"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1368005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500"/>
          </a:xfrm>
          <a:prstGeom prst="rect">
            <a:avLst/>
          </a:prstGeom>
        </p:spPr>
      </p:pic>
      <p:sp>
        <p:nvSpPr>
          <p:cNvPr id="7"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77757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8"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110762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4"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3880834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27531"/>
            <a:ext cx="3008313" cy="765056"/>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427532"/>
            <a:ext cx="5111750" cy="41670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54847"/>
            <a:ext cx="3008313" cy="33397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chemeClr val="tx2"/>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1471970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chemeClr val="tx2"/>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236845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ctrTitle"/>
          </p:nvPr>
        </p:nvSpPr>
        <p:spPr>
          <a:xfrm>
            <a:off x="685800" y="1391145"/>
            <a:ext cx="7772400" cy="1102519"/>
          </a:xfrm>
        </p:spPr>
        <p:txBody>
          <a:bodyP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2493664"/>
            <a:ext cx="6400800" cy="656566"/>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4206" y="4441381"/>
            <a:ext cx="2118921" cy="517016"/>
          </a:xfrm>
          <a:prstGeom prst="rect">
            <a:avLst/>
          </a:prstGeom>
        </p:spPr>
      </p:pic>
    </p:spTree>
    <p:extLst>
      <p:ext uri="{BB962C8B-B14F-4D97-AF65-F5344CB8AC3E}">
        <p14:creationId xmlns:p14="http://schemas.microsoft.com/office/powerpoint/2010/main" val="305650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ctrTitle"/>
          </p:nvPr>
        </p:nvSpPr>
        <p:spPr>
          <a:xfrm>
            <a:off x="685800" y="1391145"/>
            <a:ext cx="7772400" cy="1102519"/>
          </a:xfrm>
        </p:spPr>
        <p:txBody>
          <a:bodyP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2493664"/>
            <a:ext cx="6400800" cy="656566"/>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4206" y="4441381"/>
            <a:ext cx="2118921" cy="517016"/>
          </a:xfrm>
          <a:prstGeom prst="rect">
            <a:avLst/>
          </a:prstGeom>
        </p:spPr>
      </p:pic>
    </p:spTree>
    <p:extLst>
      <p:ext uri="{BB962C8B-B14F-4D97-AF65-F5344CB8AC3E}">
        <p14:creationId xmlns:p14="http://schemas.microsoft.com/office/powerpoint/2010/main" val="10926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12"/>
          </p:nvPr>
        </p:nvSpPr>
        <p:spPr>
          <a:xfrm>
            <a:off x="7647488" y="4707258"/>
            <a:ext cx="847002" cy="273844"/>
          </a:xfrm>
        </p:spPr>
        <p:txBody>
          <a:bodyPr/>
          <a:lstStyle>
            <a:lvl1pPr>
              <a:defRPr>
                <a:solidFill>
                  <a:schemeClr val="tx2"/>
                </a:solidFill>
              </a:defRPr>
            </a:lvl1pPr>
          </a:lstStyle>
          <a:p>
            <a:fld id="{90697F67-DBC2-5647-A4F3-F8F988D5EBAA}"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391123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30473" cy="5143500"/>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268768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265295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p:cNvSpPr>
            <a:spLocks noGrp="1"/>
          </p:cNvSpPr>
          <p:nvPr>
            <p:ph type="sldNum" sz="quarter" idx="12"/>
          </p:nvPr>
        </p:nvSpPr>
        <p:spPr>
          <a:xfrm>
            <a:off x="7647488" y="4707258"/>
            <a:ext cx="847002" cy="273844"/>
          </a:xfrm>
        </p:spPr>
        <p:txBody>
          <a:bodyPr/>
          <a:lstStyle>
            <a:lvl1pPr>
              <a:defRPr>
                <a:solidFill>
                  <a:srgbClr val="FFFFFF"/>
                </a:solidFill>
              </a:defRPr>
            </a:lvl1pPr>
          </a:lstStyle>
          <a:p>
            <a:fld id="{90697F67-DBC2-5647-A4F3-F8F988D5EBAA}" type="slidenum">
              <a:rPr lang="en-US" smtClean="0"/>
              <a:pPr/>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364807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p:cNvSpPr>
            <a:spLocks noGrp="1"/>
          </p:cNvSpPr>
          <p:nvPr>
            <p:ph type="sldNum" sz="quarter" idx="12"/>
          </p:nvPr>
        </p:nvSpPr>
        <p:spPr>
          <a:xfrm>
            <a:off x="7647488" y="4707258"/>
            <a:ext cx="847002" cy="273844"/>
          </a:xfrm>
        </p:spPr>
        <p:txBody>
          <a:bodyPr/>
          <a:lstStyle>
            <a:lvl1pPr>
              <a:defRPr>
                <a:solidFill>
                  <a:schemeClr val="tx2"/>
                </a:solidFill>
              </a:defRPr>
            </a:lvl1pPr>
          </a:lstStyle>
          <a:p>
            <a:fld id="{90697F67-DBC2-5647-A4F3-F8F988D5EBAA}"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1979" y="4650902"/>
            <a:ext cx="394374" cy="394374"/>
          </a:xfrm>
          <a:prstGeom prst="rect">
            <a:avLst/>
          </a:prstGeom>
        </p:spPr>
      </p:pic>
    </p:spTree>
    <p:extLst>
      <p:ext uri="{BB962C8B-B14F-4D97-AF65-F5344CB8AC3E}">
        <p14:creationId xmlns:p14="http://schemas.microsoft.com/office/powerpoint/2010/main" val="343069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ti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763" y="0"/>
            <a:ext cx="9130473" cy="5143500"/>
          </a:xfrm>
          <a:prstGeom prst="rect">
            <a:avLst/>
          </a:prstGeom>
        </p:spPr>
      </p:pic>
      <p:sp>
        <p:nvSpPr>
          <p:cNvPr id="2" name="Title Placeholder 1"/>
          <p:cNvSpPr>
            <a:spLocks noGrp="1"/>
          </p:cNvSpPr>
          <p:nvPr>
            <p:ph type="title"/>
          </p:nvPr>
        </p:nvSpPr>
        <p:spPr>
          <a:xfrm>
            <a:off x="457200" y="393492"/>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00110"/>
            <a:ext cx="8229600" cy="30945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113213" y="4707258"/>
            <a:ext cx="847002" cy="273844"/>
          </a:xfrm>
          <a:prstGeom prst="rect">
            <a:avLst/>
          </a:prstGeom>
        </p:spPr>
        <p:txBody>
          <a:bodyPr vert="horz" lIns="91440" tIns="45720" rIns="91440" bIns="45720" rtlCol="0" anchor="ctr"/>
          <a:lstStyle>
            <a:lvl1pPr algn="r">
              <a:defRPr sz="1200">
                <a:solidFill>
                  <a:srgbClr val="0057B8"/>
                </a:solidFill>
                <a:latin typeface="Arial"/>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91901079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70" r:id="rId4"/>
    <p:sldLayoutId id="2147483661" r:id="rId5"/>
    <p:sldLayoutId id="2147483650" r:id="rId6"/>
    <p:sldLayoutId id="2147483667" r:id="rId7"/>
    <p:sldLayoutId id="2147483668" r:id="rId8"/>
    <p:sldLayoutId id="2147483652" r:id="rId9"/>
    <p:sldLayoutId id="2147483653" r:id="rId10"/>
    <p:sldLayoutId id="2147483662" r:id="rId11"/>
    <p:sldLayoutId id="2147483663" r:id="rId12"/>
    <p:sldLayoutId id="2147483658" r:id="rId13"/>
    <p:sldLayoutId id="2147483675" r:id="rId14"/>
    <p:sldLayoutId id="2147483654" r:id="rId15"/>
    <p:sldLayoutId id="2147483673" r:id="rId16"/>
    <p:sldLayoutId id="2147483674" r:id="rId17"/>
    <p:sldLayoutId id="2147483672" r:id="rId18"/>
    <p:sldLayoutId id="2147483659" r:id="rId19"/>
    <p:sldLayoutId id="2147483660" r:id="rId20"/>
    <p:sldLayoutId id="2147483655" r:id="rId21"/>
    <p:sldLayoutId id="2147483664" r:id="rId22"/>
    <p:sldLayoutId id="2147483665" r:id="rId23"/>
    <p:sldLayoutId id="2147483666" r:id="rId24"/>
    <p:sldLayoutId id="2147483656" r:id="rId25"/>
    <p:sldLayoutId id="2147483657" r:id="rId26"/>
  </p:sldLayoutIdLst>
  <p:txStyles>
    <p:titleStyle>
      <a:lvl1pPr algn="l" defTabSz="457200" rtl="0" eaLnBrk="1" latinLnBrk="0" hangingPunct="1">
        <a:spcBef>
          <a:spcPct val="0"/>
        </a:spcBef>
        <a:buNone/>
        <a:defRPr sz="4000" kern="1200">
          <a:solidFill>
            <a:srgbClr val="0057B8"/>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3.m4a"/><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2.xml"/><Relationship Id="rId5" Type="http://schemas.openxmlformats.org/officeDocument/2006/relationships/slideLayout" Target="../slideLayouts/slideLayout5.xml"/><Relationship Id="rId4" Type="http://schemas.openxmlformats.org/officeDocument/2006/relationships/audio" Target="../media/media13.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BA8B5-B0B8-BD48-BB34-89D5AD9643B9}"/>
              </a:ext>
            </a:extLst>
          </p:cNvPr>
          <p:cNvSpPr>
            <a:spLocks noGrp="1"/>
          </p:cNvSpPr>
          <p:nvPr>
            <p:ph type="title"/>
          </p:nvPr>
        </p:nvSpPr>
        <p:spPr>
          <a:xfrm>
            <a:off x="457200" y="1106711"/>
            <a:ext cx="8229600" cy="857250"/>
          </a:xfrm>
        </p:spPr>
        <p:txBody>
          <a:bodyPr>
            <a:normAutofit/>
          </a:bodyPr>
          <a:lstStyle/>
          <a:p>
            <a:r>
              <a:rPr lang="en-US" b="1" dirty="0"/>
              <a:t>Leadership vs. Management</a:t>
            </a:r>
          </a:p>
        </p:txBody>
      </p:sp>
      <p:pic>
        <p:nvPicPr>
          <p:cNvPr id="3" name="Recorded Sound" descr="Recorded Sound">
            <a:hlinkClick r:id="" action="ppaction://media"/>
            <a:extLst>
              <a:ext uri="{FF2B5EF4-FFF2-40B4-BE49-F238E27FC236}">
                <a16:creationId xmlns:a16="http://schemas.microsoft.com/office/drawing/2014/main" id="{F5E53AE2-CD5B-234A-9D67-99C8627FFB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3846349"/>
            <a:ext cx="812800" cy="812800"/>
          </a:xfrm>
          <a:prstGeom prst="rect">
            <a:avLst/>
          </a:prstGeom>
        </p:spPr>
      </p:pic>
    </p:spTree>
    <p:extLst>
      <p:ext uri="{BB962C8B-B14F-4D97-AF65-F5344CB8AC3E}">
        <p14:creationId xmlns:p14="http://schemas.microsoft.com/office/powerpoint/2010/main" val="268554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p:nvPr/>
        </p:nvSpPr>
        <p:spPr>
          <a:xfrm>
            <a:off x="494325" y="405856"/>
            <a:ext cx="8330079" cy="994275"/>
          </a:xfrm>
          <a:prstGeom prst="rect">
            <a:avLst/>
          </a:prstGeom>
          <a:noFill/>
          <a:ln>
            <a:noFill/>
          </a:ln>
        </p:spPr>
        <p:txBody>
          <a:bodyPr spcFirstLastPara="1" wrap="square" lIns="68569" tIns="34275" rIns="68569" bIns="34275" anchor="ctr" anchorCtr="0">
            <a:noAutofit/>
          </a:bodyPr>
          <a:lstStyle/>
          <a:p>
            <a:pPr>
              <a:buClr>
                <a:srgbClr val="0057B8"/>
              </a:buClr>
              <a:buSzPts val="4400"/>
            </a:pPr>
            <a:r>
              <a:rPr lang="en-US" sz="4000" dirty="0">
                <a:solidFill>
                  <a:srgbClr val="0057B8"/>
                </a:solidFill>
                <a:latin typeface="Verdana" panose="020B0604030504040204" pitchFamily="34" charset="0"/>
                <a:ea typeface="Verdana" panose="020B0604030504040204" pitchFamily="34" charset="0"/>
                <a:cs typeface="Verdana" panose="020B0604030504040204" pitchFamily="34" charset="0"/>
                <a:sym typeface="Verdana"/>
              </a:rPr>
              <a:t>Leadership and Management </a:t>
            </a:r>
            <a:r>
              <a:rPr lang="en-US" sz="2200" dirty="0">
                <a:solidFill>
                  <a:srgbClr val="0057B8"/>
                </a:solidFill>
                <a:latin typeface="Verdana" panose="020B0604030504040204" pitchFamily="34" charset="0"/>
                <a:ea typeface="Verdana" panose="020B0604030504040204" pitchFamily="34" charset="0"/>
                <a:cs typeface="Verdana" panose="020B0604030504040204" pitchFamily="34" charset="0"/>
                <a:sym typeface="Verdana"/>
              </a:rPr>
              <a:t>(cont’d)</a:t>
            </a:r>
            <a:endParaRPr sz="2200" dirty="0">
              <a:solidFill>
                <a:srgbClr val="0057B8"/>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47" name="Shape 147"/>
          <p:cNvGraphicFramePr/>
          <p:nvPr>
            <p:extLst>
              <p:ext uri="{D42A27DB-BD31-4B8C-83A1-F6EECF244321}">
                <p14:modId xmlns:p14="http://schemas.microsoft.com/office/powerpoint/2010/main" val="2085750022"/>
              </p:ext>
            </p:extLst>
          </p:nvPr>
        </p:nvGraphicFramePr>
        <p:xfrm>
          <a:off x="190011" y="1528763"/>
          <a:ext cx="8782538" cy="3465493"/>
        </p:xfrm>
        <a:graphic>
          <a:graphicData uri="http://schemas.openxmlformats.org/drawingml/2006/table">
            <a:tbl>
              <a:tblPr firstRow="1" bandRow="1">
                <a:tableStyleId>{69C7853C-536D-4A76-A0AE-DD22124D55A5}</a:tableStyleId>
              </a:tblPr>
              <a:tblGrid>
                <a:gridCol w="1514502">
                  <a:extLst>
                    <a:ext uri="{9D8B030D-6E8A-4147-A177-3AD203B41FA5}">
                      <a16:colId xmlns:a16="http://schemas.microsoft.com/office/drawing/2014/main" val="20000"/>
                    </a:ext>
                  </a:extLst>
                </a:gridCol>
                <a:gridCol w="3410792">
                  <a:extLst>
                    <a:ext uri="{9D8B030D-6E8A-4147-A177-3AD203B41FA5}">
                      <a16:colId xmlns:a16="http://schemas.microsoft.com/office/drawing/2014/main" val="20001"/>
                    </a:ext>
                  </a:extLst>
                </a:gridCol>
                <a:gridCol w="3857244">
                  <a:extLst>
                    <a:ext uri="{9D8B030D-6E8A-4147-A177-3AD203B41FA5}">
                      <a16:colId xmlns:a16="http://schemas.microsoft.com/office/drawing/2014/main" val="20002"/>
                    </a:ext>
                  </a:extLst>
                </a:gridCol>
              </a:tblGrid>
              <a:tr h="341860">
                <a:tc>
                  <a:txBody>
                    <a:bodyPr/>
                    <a:lstStyle/>
                    <a:p>
                      <a:pPr marL="0" marR="0" lvl="0" indent="0" algn="l" rtl="0">
                        <a:spcBef>
                          <a:spcPts val="0"/>
                        </a:spcBef>
                        <a:spcAft>
                          <a:spcPts val="0"/>
                        </a:spcAft>
                        <a:buNone/>
                      </a:pPr>
                      <a:endParaRPr sz="1400" dirty="0"/>
                    </a:p>
                  </a:txBody>
                  <a:tcPr marL="68588" marR="68588" marT="34294" marB="34294"/>
                </a:tc>
                <a:tc>
                  <a:txBody>
                    <a:bodyPr/>
                    <a:lstStyle/>
                    <a:p>
                      <a:pPr marL="0" marR="0" lvl="0" indent="0" algn="l" rtl="0">
                        <a:spcBef>
                          <a:spcPts val="0"/>
                        </a:spcBef>
                        <a:spcAft>
                          <a:spcPts val="0"/>
                        </a:spcAft>
                        <a:buNone/>
                      </a:pPr>
                      <a:r>
                        <a:rPr lang="en-US" sz="1400" dirty="0"/>
                        <a:t>Managers</a:t>
                      </a:r>
                      <a:endParaRPr sz="900" dirty="0"/>
                    </a:p>
                  </a:txBody>
                  <a:tcPr marL="68588" marR="68588" marT="34294" marB="34294"/>
                </a:tc>
                <a:tc>
                  <a:txBody>
                    <a:bodyPr/>
                    <a:lstStyle/>
                    <a:p>
                      <a:pPr marL="0" marR="0" lvl="0" indent="0" algn="l" rtl="0">
                        <a:spcBef>
                          <a:spcPts val="0"/>
                        </a:spcBef>
                        <a:spcAft>
                          <a:spcPts val="0"/>
                        </a:spcAft>
                        <a:buNone/>
                      </a:pPr>
                      <a:r>
                        <a:rPr lang="en-US" sz="1400" dirty="0"/>
                        <a:t>Leaders</a:t>
                      </a:r>
                      <a:endParaRPr sz="900" dirty="0"/>
                    </a:p>
                  </a:txBody>
                  <a:tcPr marL="68588" marR="68588" marT="34294" marB="34294"/>
                </a:tc>
                <a:extLst>
                  <a:ext uri="{0D108BD9-81ED-4DB2-BD59-A6C34878D82A}">
                    <a16:rowId xmlns:a16="http://schemas.microsoft.com/office/drawing/2014/main" val="10000"/>
                  </a:ext>
                </a:extLst>
              </a:tr>
              <a:tr h="1679096">
                <a:tc>
                  <a:txBody>
                    <a:bodyPr/>
                    <a:lstStyle/>
                    <a:p>
                      <a:pPr marL="0" marR="0" lvl="0" indent="0" algn="l" rtl="0">
                        <a:spcBef>
                          <a:spcPts val="0"/>
                        </a:spcBef>
                        <a:spcAft>
                          <a:spcPts val="0"/>
                        </a:spcAft>
                        <a:buNone/>
                      </a:pPr>
                      <a:r>
                        <a:rPr lang="en-US" sz="1100" b="1" dirty="0"/>
                        <a:t>Organizational change</a:t>
                      </a:r>
                      <a:endParaRPr sz="1100" b="1" dirty="0"/>
                    </a:p>
                  </a:txBody>
                  <a:tcPr marL="68588" marR="68588" marT="34294" marB="34294"/>
                </a:tc>
                <a:tc>
                  <a:txBody>
                    <a:bodyPr/>
                    <a:lstStyle/>
                    <a:p>
                      <a:pPr marL="0" marR="0" lvl="0" indent="0" algn="l" rtl="0">
                        <a:spcBef>
                          <a:spcPts val="0"/>
                        </a:spcBef>
                        <a:spcAft>
                          <a:spcPts val="0"/>
                        </a:spcAft>
                        <a:buNone/>
                      </a:pPr>
                      <a:r>
                        <a:rPr lang="en-US" sz="1100" dirty="0"/>
                        <a:t>Seek stability:</a:t>
                      </a:r>
                      <a:endParaRPr sz="1100" dirty="0"/>
                    </a:p>
                    <a:p>
                      <a:pPr marL="171450" marR="0" lvl="0" indent="-165100" algn="l" rtl="0">
                        <a:spcBef>
                          <a:spcPts val="0"/>
                        </a:spcBef>
                        <a:spcAft>
                          <a:spcPts val="0"/>
                        </a:spcAft>
                        <a:buClr>
                          <a:schemeClr val="dk1"/>
                        </a:buClr>
                        <a:buSzPts val="1100"/>
                        <a:buFont typeface="Arial"/>
                        <a:buChar char="•"/>
                      </a:pPr>
                      <a:r>
                        <a:rPr lang="en-US" sz="1100" dirty="0"/>
                        <a:t>Drive consistent approach and outlook irrespective of challenges or issues being faced</a:t>
                      </a:r>
                      <a:endParaRPr sz="1100" dirty="0"/>
                    </a:p>
                    <a:p>
                      <a:pPr marL="171450" marR="0" lvl="0" indent="-165100" algn="l" rtl="0">
                        <a:spcBef>
                          <a:spcPts val="0"/>
                        </a:spcBef>
                        <a:spcAft>
                          <a:spcPts val="0"/>
                        </a:spcAft>
                        <a:buClr>
                          <a:schemeClr val="dk1"/>
                        </a:buClr>
                        <a:buSzPts val="1100"/>
                        <a:buFont typeface="Arial"/>
                        <a:buChar char="•"/>
                      </a:pPr>
                      <a:r>
                        <a:rPr lang="en-US" sz="1100" dirty="0"/>
                        <a:t>Actively embrace different situations as they arise in a positive way and promote learning from mistakes</a:t>
                      </a:r>
                      <a:endParaRPr sz="1100" dirty="0"/>
                    </a:p>
                    <a:p>
                      <a:pPr marL="171450" marR="0" lvl="0" indent="-165100" algn="l" rtl="0">
                        <a:spcBef>
                          <a:spcPts val="0"/>
                        </a:spcBef>
                        <a:spcAft>
                          <a:spcPts val="0"/>
                        </a:spcAft>
                        <a:buClr>
                          <a:schemeClr val="dk1"/>
                        </a:buClr>
                        <a:buSzPts val="1100"/>
                        <a:buFont typeface="Arial"/>
                        <a:buChar char="•"/>
                      </a:pPr>
                      <a:r>
                        <a:rPr lang="en-US" sz="1100" dirty="0"/>
                        <a:t>Establish stretch targets to drive consistent high-quality output and deliverables</a:t>
                      </a:r>
                      <a:endParaRPr sz="1100" dirty="0"/>
                    </a:p>
                  </a:txBody>
                  <a:tcPr marL="68588" marR="68588" marT="34294" marB="34294"/>
                </a:tc>
                <a:tc>
                  <a:txBody>
                    <a:bodyPr/>
                    <a:lstStyle/>
                    <a:p>
                      <a:pPr marL="0" marR="0" lvl="0" indent="0" algn="l" rtl="0">
                        <a:spcBef>
                          <a:spcPts val="0"/>
                        </a:spcBef>
                        <a:spcAft>
                          <a:spcPts val="0"/>
                        </a:spcAft>
                        <a:buNone/>
                      </a:pPr>
                      <a:r>
                        <a:rPr lang="en-US" sz="1100" dirty="0"/>
                        <a:t>Drive change:</a:t>
                      </a:r>
                      <a:endParaRPr sz="1100" dirty="0"/>
                    </a:p>
                    <a:p>
                      <a:pPr marL="171450" marR="0" lvl="0" indent="-165100" algn="l" rtl="0">
                        <a:spcBef>
                          <a:spcPts val="0"/>
                        </a:spcBef>
                        <a:spcAft>
                          <a:spcPts val="0"/>
                        </a:spcAft>
                        <a:buClr>
                          <a:schemeClr val="dk1"/>
                        </a:buClr>
                        <a:buSzPts val="1100"/>
                        <a:buFont typeface="Arial"/>
                        <a:buChar char="•"/>
                      </a:pPr>
                      <a:r>
                        <a:rPr lang="en-US" sz="1100" dirty="0"/>
                        <a:t>Proactively assume responsibility for owning and driving change opportunities forward in all situations</a:t>
                      </a:r>
                      <a:endParaRPr sz="1100" dirty="0"/>
                    </a:p>
                    <a:p>
                      <a:pPr marL="171450" marR="0" lvl="0" indent="-165100" algn="l" rtl="0">
                        <a:spcBef>
                          <a:spcPts val="0"/>
                        </a:spcBef>
                        <a:spcAft>
                          <a:spcPts val="0"/>
                        </a:spcAft>
                        <a:buClr>
                          <a:schemeClr val="dk1"/>
                        </a:buClr>
                        <a:buSzPts val="1100"/>
                        <a:buFont typeface="Arial"/>
                        <a:buChar char="•"/>
                      </a:pPr>
                      <a:r>
                        <a:rPr lang="en-US" sz="1100" dirty="0"/>
                        <a:t>Create an environment where others are encouraged to innovate and openly reward creativity in others </a:t>
                      </a:r>
                      <a:endParaRPr sz="1100" dirty="0"/>
                    </a:p>
                    <a:p>
                      <a:pPr marL="171450" marR="0" lvl="0" indent="-165100" algn="l" rtl="0">
                        <a:spcBef>
                          <a:spcPts val="0"/>
                        </a:spcBef>
                        <a:spcAft>
                          <a:spcPts val="0"/>
                        </a:spcAft>
                        <a:buClr>
                          <a:schemeClr val="dk1"/>
                        </a:buClr>
                        <a:buSzPts val="1100"/>
                        <a:buFont typeface="Arial"/>
                        <a:buChar char="•"/>
                      </a:pPr>
                      <a:r>
                        <a:rPr lang="en-US" sz="1100" dirty="0"/>
                        <a:t>Lead by example, encouraging others to find creative solutions to business challenges</a:t>
                      </a:r>
                      <a:endParaRPr sz="1100" dirty="0"/>
                    </a:p>
                  </a:txBody>
                  <a:tcPr marL="68588" marR="68588" marT="34294" marB="34294"/>
                </a:tc>
                <a:extLst>
                  <a:ext uri="{0D108BD9-81ED-4DB2-BD59-A6C34878D82A}">
                    <a16:rowId xmlns:a16="http://schemas.microsoft.com/office/drawing/2014/main" val="10001"/>
                  </a:ext>
                </a:extLst>
              </a:tr>
              <a:tr h="1444537">
                <a:tc>
                  <a:txBody>
                    <a:bodyPr/>
                    <a:lstStyle/>
                    <a:p>
                      <a:pPr marL="0" marR="0" lvl="0" indent="0" algn="l" rtl="0">
                        <a:spcBef>
                          <a:spcPts val="0"/>
                        </a:spcBef>
                        <a:spcAft>
                          <a:spcPts val="0"/>
                        </a:spcAft>
                        <a:buNone/>
                      </a:pPr>
                      <a:r>
                        <a:rPr lang="en-US" sz="1100" b="1" dirty="0"/>
                        <a:t>Organizational culture</a:t>
                      </a:r>
                      <a:endParaRPr sz="1100" b="1" dirty="0"/>
                    </a:p>
                  </a:txBody>
                  <a:tcPr marL="68588" marR="68588" marT="34294" marB="34294"/>
                </a:tc>
                <a:tc>
                  <a:txBody>
                    <a:bodyPr/>
                    <a:lstStyle/>
                    <a:p>
                      <a:pPr marL="0" marR="0" lvl="0" indent="0" algn="l" rtl="0">
                        <a:spcBef>
                          <a:spcPts val="0"/>
                        </a:spcBef>
                        <a:spcAft>
                          <a:spcPts val="0"/>
                        </a:spcAft>
                        <a:buClr>
                          <a:schemeClr val="dk1"/>
                        </a:buClr>
                        <a:buSzPts val="1200"/>
                        <a:buFont typeface="Arial"/>
                        <a:buNone/>
                      </a:pPr>
                      <a:r>
                        <a:rPr lang="en-US" sz="1100" dirty="0">
                          <a:sym typeface="Arial"/>
                        </a:rPr>
                        <a:t>Endorse an open culture:</a:t>
                      </a:r>
                      <a:endParaRPr sz="1100" dirty="0"/>
                    </a:p>
                    <a:p>
                      <a:pPr marL="171450" marR="0" lvl="0" indent="-165100" algn="l" rtl="0">
                        <a:spcBef>
                          <a:spcPts val="0"/>
                        </a:spcBef>
                        <a:spcAft>
                          <a:spcPts val="0"/>
                        </a:spcAft>
                        <a:buClr>
                          <a:schemeClr val="dk1"/>
                        </a:buClr>
                        <a:buSzPts val="1100"/>
                        <a:buFont typeface="Arial"/>
                        <a:buChar char="•"/>
                      </a:pPr>
                      <a:r>
                        <a:rPr lang="en-US" sz="1100" dirty="0">
                          <a:sym typeface="Arial"/>
                        </a:rPr>
                        <a:t>Consistently interact with others to build a clear understanding of their motivations and values</a:t>
                      </a:r>
                      <a:endParaRPr sz="1100" dirty="0"/>
                    </a:p>
                    <a:p>
                      <a:pPr marL="171450" marR="0" lvl="0" indent="-165100" algn="l" rtl="0">
                        <a:spcBef>
                          <a:spcPts val="0"/>
                        </a:spcBef>
                        <a:spcAft>
                          <a:spcPts val="0"/>
                        </a:spcAft>
                        <a:buClr>
                          <a:schemeClr val="dk1"/>
                        </a:buClr>
                        <a:buSzPts val="1100"/>
                        <a:buFont typeface="Arial"/>
                        <a:buChar char="•"/>
                      </a:pPr>
                      <a:r>
                        <a:rPr lang="en-US" sz="1100" dirty="0">
                          <a:sym typeface="Arial"/>
                        </a:rPr>
                        <a:t>Approachable; regularly seek and welcome feedback and input, acting upon it positively and appropriately</a:t>
                      </a:r>
                      <a:endParaRPr sz="1100" dirty="0"/>
                    </a:p>
                  </a:txBody>
                  <a:tcPr marL="68588" marR="68588" marT="34294" marB="34294"/>
                </a:tc>
                <a:tc>
                  <a:txBody>
                    <a:bodyPr/>
                    <a:lstStyle/>
                    <a:p>
                      <a:pPr marL="0" marR="0" lvl="0" indent="0" algn="l" rtl="0">
                        <a:spcBef>
                          <a:spcPts val="0"/>
                        </a:spcBef>
                        <a:spcAft>
                          <a:spcPts val="0"/>
                        </a:spcAft>
                        <a:buClr>
                          <a:schemeClr val="dk1"/>
                        </a:buClr>
                        <a:buSzPts val="1200"/>
                        <a:buFont typeface="Arial"/>
                        <a:buNone/>
                      </a:pPr>
                      <a:r>
                        <a:rPr lang="en-US" sz="1100" dirty="0"/>
                        <a:t>Shape an inspirational culture:</a:t>
                      </a:r>
                      <a:endParaRPr sz="1100" dirty="0"/>
                    </a:p>
                    <a:p>
                      <a:pPr marL="171450" marR="0" lvl="0" indent="-165100" algn="l" rtl="0">
                        <a:spcBef>
                          <a:spcPts val="0"/>
                        </a:spcBef>
                        <a:spcAft>
                          <a:spcPts val="0"/>
                        </a:spcAft>
                        <a:buClr>
                          <a:schemeClr val="dk1"/>
                        </a:buClr>
                        <a:buSzPts val="1100"/>
                        <a:buFont typeface="Arial"/>
                        <a:buChar char="•"/>
                      </a:pPr>
                      <a:r>
                        <a:rPr lang="en-US" sz="1100" dirty="0"/>
                        <a:t>Create an environment where all individuals in the team feel able to proactively contribute to and shape the business strategy</a:t>
                      </a:r>
                      <a:endParaRPr sz="1100" dirty="0"/>
                    </a:p>
                    <a:p>
                      <a:pPr marL="171450" marR="0" lvl="0" indent="-165100" algn="l" rtl="0">
                        <a:spcBef>
                          <a:spcPts val="0"/>
                        </a:spcBef>
                        <a:spcAft>
                          <a:spcPts val="0"/>
                        </a:spcAft>
                        <a:buClr>
                          <a:schemeClr val="dk1"/>
                        </a:buClr>
                        <a:buSzPts val="1100"/>
                        <a:buFont typeface="Arial"/>
                        <a:buChar char="•"/>
                      </a:pPr>
                      <a:r>
                        <a:rPr lang="en-US" sz="1100" dirty="0"/>
                        <a:t>Under pressure are still able to develop business/personal plans and make decisions based on calculated risks</a:t>
                      </a:r>
                      <a:endParaRPr sz="1100" dirty="0"/>
                    </a:p>
                  </a:txBody>
                  <a:tcPr marL="68588" marR="68588" marT="34294" marB="34294"/>
                </a:tc>
                <a:extLst>
                  <a:ext uri="{0D108BD9-81ED-4DB2-BD59-A6C34878D82A}">
                    <a16:rowId xmlns:a16="http://schemas.microsoft.com/office/drawing/2014/main" val="10002"/>
                  </a:ext>
                </a:extLst>
              </a:tr>
            </a:tbl>
          </a:graphicData>
        </a:graphic>
      </p:graphicFrame>
      <p:pic>
        <p:nvPicPr>
          <p:cNvPr id="2" name="Recorded Sound" descr="Recorded Sound">
            <a:hlinkClick r:id="" action="ppaction://media"/>
            <a:extLst>
              <a:ext uri="{FF2B5EF4-FFF2-40B4-BE49-F238E27FC236}">
                <a16:creationId xmlns:a16="http://schemas.microsoft.com/office/drawing/2014/main" id="{9FC4B580-AAF8-E449-BAB4-6B5E02C4CA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172" y="4331244"/>
            <a:ext cx="812800" cy="812800"/>
          </a:xfrm>
          <a:prstGeom prst="rect">
            <a:avLst/>
          </a:prstGeom>
        </p:spPr>
      </p:pic>
    </p:spTree>
    <p:extLst>
      <p:ext uri="{BB962C8B-B14F-4D97-AF65-F5344CB8AC3E}">
        <p14:creationId xmlns:p14="http://schemas.microsoft.com/office/powerpoint/2010/main" val="65270785"/>
      </p:ext>
    </p:extLst>
  </p:cSld>
  <p:clrMapOvr>
    <a:masterClrMapping/>
  </p:clrMapOvr>
  <mc:AlternateContent xmlns:mc="http://schemas.openxmlformats.org/markup-compatibility/2006" xmlns:p14="http://schemas.microsoft.com/office/powerpoint/2010/main">
    <mc:Choice Requires="p14">
      <p:transition spd="slow" p14:dur="2000" advTm="8165"/>
    </mc:Choice>
    <mc:Fallback xmlns="">
      <p:transition spd="slow" advTm="81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79F1-6D63-4BCB-8780-B70544BAB2F5}"/>
              </a:ext>
            </a:extLst>
          </p:cNvPr>
          <p:cNvSpPr>
            <a:spLocks noGrp="1"/>
          </p:cNvSpPr>
          <p:nvPr>
            <p:ph type="title"/>
          </p:nvPr>
        </p:nvSpPr>
        <p:spPr>
          <a:xfrm>
            <a:off x="207168" y="490355"/>
            <a:ext cx="8936832" cy="857251"/>
          </a:xfrm>
        </p:spPr>
        <p:txBody>
          <a:bodyPr>
            <a:noAutofit/>
          </a:bodyPr>
          <a:lstStyle/>
          <a:p>
            <a:r>
              <a:rPr lang="en-US" sz="3200" dirty="0"/>
              <a:t>Leadership and Management in Practice: Health Equity</a:t>
            </a:r>
          </a:p>
        </p:txBody>
      </p:sp>
      <p:graphicFrame>
        <p:nvGraphicFramePr>
          <p:cNvPr id="4" name="Table 3">
            <a:extLst>
              <a:ext uri="{FF2B5EF4-FFF2-40B4-BE49-F238E27FC236}">
                <a16:creationId xmlns:a16="http://schemas.microsoft.com/office/drawing/2014/main" id="{BEA1A8A4-2375-EF49-B00B-5BCC4220AF30}"/>
              </a:ext>
            </a:extLst>
          </p:cNvPr>
          <p:cNvGraphicFramePr>
            <a:graphicFrameLocks noGrp="1"/>
          </p:cNvGraphicFramePr>
          <p:nvPr>
            <p:extLst>
              <p:ext uri="{D42A27DB-BD31-4B8C-83A1-F6EECF244321}">
                <p14:modId xmlns:p14="http://schemas.microsoft.com/office/powerpoint/2010/main" val="419260652"/>
              </p:ext>
            </p:extLst>
          </p:nvPr>
        </p:nvGraphicFramePr>
        <p:xfrm>
          <a:off x="4317168" y="1617433"/>
          <a:ext cx="4648296" cy="3035711"/>
        </p:xfrm>
        <a:graphic>
          <a:graphicData uri="http://schemas.openxmlformats.org/drawingml/2006/table">
            <a:tbl>
              <a:tblPr firstRow="1" bandRow="1"/>
              <a:tblGrid>
                <a:gridCol w="4648296">
                  <a:extLst>
                    <a:ext uri="{9D8B030D-6E8A-4147-A177-3AD203B41FA5}">
                      <a16:colId xmlns:a16="http://schemas.microsoft.com/office/drawing/2014/main" val="1003961417"/>
                    </a:ext>
                  </a:extLst>
                </a:gridCol>
              </a:tblGrid>
              <a:tr h="37528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chemeClr val="bg1"/>
                          </a:solidFill>
                        </a:rPr>
                        <a:t>Leaders</a:t>
                      </a:r>
                    </a:p>
                  </a:txBody>
                  <a:tcPr>
                    <a:solidFill>
                      <a:schemeClr val="accent1">
                        <a:lumMod val="75000"/>
                      </a:schemeClr>
                    </a:solidFill>
                  </a:tcPr>
                </a:tc>
                <a:extLst>
                  <a:ext uri="{0D108BD9-81ED-4DB2-BD59-A6C34878D82A}">
                    <a16:rowId xmlns:a16="http://schemas.microsoft.com/office/drawing/2014/main" val="1386143821"/>
                  </a:ext>
                </a:extLst>
              </a:tr>
              <a:tr h="2660424">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Convene a group of stakeholders to discuss opportunities for incorporating a health equity lens in your unit’s work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lgn="l">
                        <a:buFont typeface="Arial" panose="020B0604020202020204" pitchFamily="34" charset="0"/>
                        <a:buChar char="•"/>
                      </a:pPr>
                      <a:r>
                        <a:rPr lang="en-US" sz="1200" dirty="0"/>
                        <a:t>Set a vision for transforming your organizational culture, practices, and policies to be racially equitable and inclusive by telling a story about what the future could look like if improvements were made</a:t>
                      </a:r>
                    </a:p>
                    <a:p>
                      <a:pPr marL="171450" indent="-171450" algn="l">
                        <a:buFont typeface="Arial" panose="020B0604020202020204" pitchFamily="34" charset="0"/>
                        <a:buChar char="•"/>
                      </a:pP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ym typeface="Arial"/>
                        </a:rPr>
                        <a:t>Commit to creating a culture of learning around </a:t>
                      </a:r>
                      <a:r>
                        <a:rPr lang="en-US" sz="1200" dirty="0"/>
                        <a:t>racial justice and health equity issues. Encourage staff participation in formal professional development trainings on race and equity and stimulate informal work-based learning (e.g., book reading, daily observations). </a:t>
                      </a:r>
                    </a:p>
                    <a:p>
                      <a:pPr marL="171450" indent="-171450" algn="l">
                        <a:buFont typeface="Arial" panose="020B0604020202020204" pitchFamily="34" charset="0"/>
                        <a:buChar char="•"/>
                      </a:pPr>
                      <a:endParaRPr lang="en-US" sz="1050" dirty="0"/>
                    </a:p>
                  </a:txBody>
                  <a:tcPr>
                    <a:solidFill>
                      <a:schemeClr val="accent3">
                        <a:lumMod val="60000"/>
                        <a:lumOff val="40000"/>
                      </a:schemeClr>
                    </a:solidFill>
                  </a:tcPr>
                </a:tc>
                <a:extLst>
                  <a:ext uri="{0D108BD9-81ED-4DB2-BD59-A6C34878D82A}">
                    <a16:rowId xmlns:a16="http://schemas.microsoft.com/office/drawing/2014/main" val="1607304854"/>
                  </a:ext>
                </a:extLst>
              </a:tr>
            </a:tbl>
          </a:graphicData>
        </a:graphic>
      </p:graphicFrame>
      <p:graphicFrame>
        <p:nvGraphicFramePr>
          <p:cNvPr id="6" name="Table 5">
            <a:extLst>
              <a:ext uri="{FF2B5EF4-FFF2-40B4-BE49-F238E27FC236}">
                <a16:creationId xmlns:a16="http://schemas.microsoft.com/office/drawing/2014/main" id="{7E3CF6E4-0154-7C4D-91EC-15E934718127}"/>
              </a:ext>
            </a:extLst>
          </p:cNvPr>
          <p:cNvGraphicFramePr>
            <a:graphicFrameLocks noGrp="1"/>
          </p:cNvGraphicFramePr>
          <p:nvPr>
            <p:extLst>
              <p:ext uri="{D42A27DB-BD31-4B8C-83A1-F6EECF244321}">
                <p14:modId xmlns:p14="http://schemas.microsoft.com/office/powerpoint/2010/main" val="114329915"/>
              </p:ext>
            </p:extLst>
          </p:nvPr>
        </p:nvGraphicFramePr>
        <p:xfrm>
          <a:off x="178536" y="1617434"/>
          <a:ext cx="4138632" cy="3025587"/>
        </p:xfrm>
        <a:graphic>
          <a:graphicData uri="http://schemas.openxmlformats.org/drawingml/2006/table">
            <a:tbl>
              <a:tblPr firstRow="1" bandRow="1"/>
              <a:tblGrid>
                <a:gridCol w="4138632">
                  <a:extLst>
                    <a:ext uri="{9D8B030D-6E8A-4147-A177-3AD203B41FA5}">
                      <a16:colId xmlns:a16="http://schemas.microsoft.com/office/drawing/2014/main" val="3154086412"/>
                    </a:ext>
                  </a:extLst>
                </a:gridCol>
              </a:tblGrid>
              <a:tr h="371164">
                <a:tc>
                  <a:txBody>
                    <a:bodyPr/>
                    <a:lstStyle/>
                    <a:p>
                      <a:pPr algn="ctr"/>
                      <a:r>
                        <a:rPr lang="en-US" sz="1500" b="1" dirty="0">
                          <a:solidFill>
                            <a:schemeClr val="bg1"/>
                          </a:solidFill>
                        </a:rPr>
                        <a:t>Managers</a:t>
                      </a:r>
                    </a:p>
                  </a:txBody>
                  <a:tcPr>
                    <a:solidFill>
                      <a:schemeClr val="accent1">
                        <a:lumMod val="75000"/>
                      </a:schemeClr>
                    </a:solidFill>
                  </a:tcPr>
                </a:tc>
                <a:extLst>
                  <a:ext uri="{0D108BD9-81ED-4DB2-BD59-A6C34878D82A}">
                    <a16:rowId xmlns:a16="http://schemas.microsoft.com/office/drawing/2014/main" val="4246944634"/>
                  </a:ext>
                </a:extLst>
              </a:tr>
              <a:tr h="2654423">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Share literature, data, or examples to help others see impact of institutional racism</a:t>
                      </a:r>
                    </a:p>
                    <a:p>
                      <a:pPr marL="285750" indent="-285750" algn="l" hangingPunct="1">
                        <a:buFont typeface="Arial" panose="020B0604020202020204" pitchFamily="34" charset="0"/>
                        <a:buChar char="•"/>
                      </a:pPr>
                      <a:endParaRPr lang="en-US" sz="12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Establish systems that address structural racism as part of the health improvement planning process and monitors progress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Establish a new position to advance racial and health equity by training employees and applying racial equity tools</a:t>
                      </a:r>
                    </a:p>
                  </a:txBody>
                  <a:tcPr>
                    <a:solidFill>
                      <a:schemeClr val="accent3">
                        <a:lumMod val="60000"/>
                        <a:lumOff val="40000"/>
                      </a:schemeClr>
                    </a:solidFill>
                  </a:tcPr>
                </a:tc>
                <a:extLst>
                  <a:ext uri="{0D108BD9-81ED-4DB2-BD59-A6C34878D82A}">
                    <a16:rowId xmlns:a16="http://schemas.microsoft.com/office/drawing/2014/main" val="23813540"/>
                  </a:ext>
                </a:extLst>
              </a:tr>
            </a:tbl>
          </a:graphicData>
        </a:graphic>
      </p:graphicFrame>
      <p:pic>
        <p:nvPicPr>
          <p:cNvPr id="3" name="Recorded Sound" descr="Recorded Sound">
            <a:hlinkClick r:id="" action="ppaction://media"/>
            <a:extLst>
              <a:ext uri="{FF2B5EF4-FFF2-40B4-BE49-F238E27FC236}">
                <a16:creationId xmlns:a16="http://schemas.microsoft.com/office/drawing/2014/main" id="{DDC33142-9A37-E040-BFB3-797C876F35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168" y="4540920"/>
            <a:ext cx="743857" cy="743857"/>
          </a:xfrm>
          <a:prstGeom prst="rect">
            <a:avLst/>
          </a:prstGeom>
        </p:spPr>
      </p:pic>
    </p:spTree>
    <p:extLst>
      <p:ext uri="{BB962C8B-B14F-4D97-AF65-F5344CB8AC3E}">
        <p14:creationId xmlns:p14="http://schemas.microsoft.com/office/powerpoint/2010/main" val="42715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title"/>
          </p:nvPr>
        </p:nvSpPr>
        <p:spPr>
          <a:xfrm>
            <a:off x="692150" y="558881"/>
            <a:ext cx="8229600" cy="857251"/>
          </a:xfrm>
          <a:prstGeom prst="rect">
            <a:avLst/>
          </a:prstGeom>
        </p:spPr>
        <p:txBody>
          <a:bodyPr/>
          <a:lstStyle/>
          <a:p>
            <a:r>
              <a:rPr lang="en-US"/>
              <a:t>In Conclusion</a:t>
            </a:r>
            <a:r>
              <a:rPr lang="en-US" dirty="0"/>
              <a:t>…</a:t>
            </a:r>
            <a:endParaRPr dirty="0"/>
          </a:p>
        </p:txBody>
      </p:sp>
      <p:pic>
        <p:nvPicPr>
          <p:cNvPr id="4" name="Picture 3" descr="A picture containing clock, sign&#10;&#10;Description automatically generated">
            <a:extLst>
              <a:ext uri="{FF2B5EF4-FFF2-40B4-BE49-F238E27FC236}">
                <a16:creationId xmlns:a16="http://schemas.microsoft.com/office/drawing/2014/main" id="{493C7FD0-FB10-EC4D-8A81-B9D0E7C3BDFD}"/>
              </a:ext>
            </a:extLst>
          </p:cNvPr>
          <p:cNvPicPr>
            <a:picLocks noChangeAspect="1"/>
          </p:cNvPicPr>
          <p:nvPr/>
        </p:nvPicPr>
        <p:blipFill>
          <a:blip r:embed="rId7"/>
          <a:stretch>
            <a:fillRect/>
          </a:stretch>
        </p:blipFill>
        <p:spPr>
          <a:xfrm>
            <a:off x="1632857" y="1606550"/>
            <a:ext cx="4494893" cy="2788668"/>
          </a:xfrm>
          <a:prstGeom prst="rect">
            <a:avLst/>
          </a:prstGeom>
        </p:spPr>
      </p:pic>
      <p:pic>
        <p:nvPicPr>
          <p:cNvPr id="5" name="Recorded Sound" descr="Recorded Sound">
            <a:hlinkClick r:id="" action="ppaction://media"/>
            <a:extLst>
              <a:ext uri="{FF2B5EF4-FFF2-40B4-BE49-F238E27FC236}">
                <a16:creationId xmlns:a16="http://schemas.microsoft.com/office/drawing/2014/main" id="{E49E1317-2FAA-5447-BE07-A4EC7FB28B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2165350"/>
            <a:ext cx="812800" cy="812800"/>
          </a:xfrm>
          <a:prstGeom prst="rect">
            <a:avLst/>
          </a:prstGeom>
        </p:spPr>
      </p:pic>
      <p:pic>
        <p:nvPicPr>
          <p:cNvPr id="8" name="Recorded Sound" descr="Recorded Sound">
            <a:hlinkClick r:id="" action="ppaction://media"/>
            <a:extLst>
              <a:ext uri="{FF2B5EF4-FFF2-40B4-BE49-F238E27FC236}">
                <a16:creationId xmlns:a16="http://schemas.microsoft.com/office/drawing/2014/main" id="{CEC2FD1E-0258-AC44-9EC6-1A150E6216D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99943" y="3874408"/>
            <a:ext cx="812800" cy="812800"/>
          </a:xfrm>
          <a:prstGeom prst="rect">
            <a:avLst/>
          </a:prstGeom>
        </p:spPr>
      </p:pic>
    </p:spTree>
    <p:extLst>
      <p:ext uri="{BB962C8B-B14F-4D97-AF65-F5344CB8AC3E}">
        <p14:creationId xmlns:p14="http://schemas.microsoft.com/office/powerpoint/2010/main" val="228012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1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title"/>
          </p:nvPr>
        </p:nvSpPr>
        <p:spPr>
          <a:xfrm>
            <a:off x="692150" y="558881"/>
            <a:ext cx="8229600" cy="857251"/>
          </a:xfrm>
          <a:prstGeom prst="rect">
            <a:avLst/>
          </a:prstGeom>
        </p:spPr>
        <p:txBody>
          <a:bodyPr/>
          <a:lstStyle/>
          <a:p>
            <a:r>
              <a:rPr lang="en-US" dirty="0"/>
              <a:t>Learning Objectives</a:t>
            </a:r>
            <a:endParaRPr dirty="0"/>
          </a:p>
        </p:txBody>
      </p:sp>
      <p:sp>
        <p:nvSpPr>
          <p:cNvPr id="126" name="Text Placeholder 2"/>
          <p:cNvSpPr txBox="1">
            <a:spLocks noGrp="1"/>
          </p:cNvSpPr>
          <p:nvPr>
            <p:ph type="body" idx="1"/>
          </p:nvPr>
        </p:nvSpPr>
        <p:spPr>
          <a:xfrm>
            <a:off x="692150" y="1927710"/>
            <a:ext cx="7395391" cy="3094515"/>
          </a:xfrm>
          <a:prstGeom prst="rect">
            <a:avLst/>
          </a:prstGeom>
        </p:spPr>
        <p:txBody>
          <a:bodyPr>
            <a:normAutofit/>
          </a:bodyPr>
          <a:lstStyle/>
          <a:p>
            <a:pPr>
              <a:lnSpc>
                <a:spcPct val="90000"/>
              </a:lnSpc>
              <a:spcBef>
                <a:spcPts val="600"/>
              </a:spcBef>
              <a:defRPr sz="2900"/>
            </a:pPr>
            <a:r>
              <a:rPr lang="en-US" dirty="0"/>
              <a:t>Define management and leadership</a:t>
            </a:r>
          </a:p>
          <a:p>
            <a:pPr>
              <a:lnSpc>
                <a:spcPct val="90000"/>
              </a:lnSpc>
              <a:spcBef>
                <a:spcPts val="600"/>
              </a:spcBef>
              <a:defRPr sz="2900"/>
            </a:pPr>
            <a:r>
              <a:rPr lang="en-US" dirty="0"/>
              <a:t>Distinguish between management and leadership roles</a:t>
            </a:r>
          </a:p>
          <a:p>
            <a:pPr>
              <a:lnSpc>
                <a:spcPct val="90000"/>
              </a:lnSpc>
              <a:spcBef>
                <a:spcPts val="600"/>
              </a:spcBef>
              <a:defRPr sz="2900"/>
            </a:pPr>
            <a:r>
              <a:rPr lang="en-US" dirty="0"/>
              <a:t>Apply leadership vs. management skills to issues chronic disease units currently tackle</a:t>
            </a:r>
          </a:p>
        </p:txBody>
      </p:sp>
      <p:pic>
        <p:nvPicPr>
          <p:cNvPr id="2" name="Recorded Sound" descr="Recorded Sound">
            <a:hlinkClick r:id="" action="ppaction://media"/>
            <a:extLst>
              <a:ext uri="{FF2B5EF4-FFF2-40B4-BE49-F238E27FC236}">
                <a16:creationId xmlns:a16="http://schemas.microsoft.com/office/drawing/2014/main" id="{5DCC593B-FAD5-4D44-B241-880B872F6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5886" y="4178219"/>
            <a:ext cx="812800" cy="812800"/>
          </a:xfrm>
          <a:prstGeom prst="rect">
            <a:avLst/>
          </a:prstGeom>
        </p:spPr>
      </p:pic>
    </p:spTree>
    <p:extLst>
      <p:ext uri="{BB962C8B-B14F-4D97-AF65-F5344CB8AC3E}">
        <p14:creationId xmlns:p14="http://schemas.microsoft.com/office/powerpoint/2010/main" val="9162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394C-5516-4CAC-BEC5-59CEC4EB9C98}"/>
              </a:ext>
            </a:extLst>
          </p:cNvPr>
          <p:cNvSpPr>
            <a:spLocks noGrp="1"/>
          </p:cNvSpPr>
          <p:nvPr>
            <p:ph type="title"/>
          </p:nvPr>
        </p:nvSpPr>
        <p:spPr/>
        <p:txBody>
          <a:bodyPr/>
          <a:lstStyle/>
          <a:p>
            <a:r>
              <a:rPr lang="en-US" dirty="0"/>
              <a:t>Mistake #1</a:t>
            </a:r>
          </a:p>
        </p:txBody>
      </p:sp>
      <p:sp>
        <p:nvSpPr>
          <p:cNvPr id="3" name="Text Placeholder 2">
            <a:extLst>
              <a:ext uri="{FF2B5EF4-FFF2-40B4-BE49-F238E27FC236}">
                <a16:creationId xmlns:a16="http://schemas.microsoft.com/office/drawing/2014/main" id="{3CA428EF-2F13-416E-BE23-449FB98201EB}"/>
              </a:ext>
            </a:extLst>
          </p:cNvPr>
          <p:cNvSpPr>
            <a:spLocks noGrp="1"/>
          </p:cNvSpPr>
          <p:nvPr>
            <p:ph type="body" idx="1"/>
          </p:nvPr>
        </p:nvSpPr>
        <p:spPr>
          <a:xfrm>
            <a:off x="457200" y="1500110"/>
            <a:ext cx="8229600" cy="3094515"/>
          </a:xfrm>
        </p:spPr>
        <p:txBody>
          <a:bodyPr>
            <a:normAutofit/>
          </a:bodyPr>
          <a:lstStyle/>
          <a:p>
            <a:r>
              <a:rPr lang="en-US" sz="2800" dirty="0"/>
              <a:t>People use “Management” and “Leadership” interchangeably</a:t>
            </a:r>
          </a:p>
        </p:txBody>
      </p:sp>
      <p:pic>
        <p:nvPicPr>
          <p:cNvPr id="5" name="Picture 4">
            <a:extLst>
              <a:ext uri="{FF2B5EF4-FFF2-40B4-BE49-F238E27FC236}">
                <a16:creationId xmlns:a16="http://schemas.microsoft.com/office/drawing/2014/main" id="{0416A9F3-3D41-504E-854E-14FC5390F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76" y="2550780"/>
            <a:ext cx="5051685" cy="1949861"/>
          </a:xfrm>
          <a:prstGeom prst="rect">
            <a:avLst/>
          </a:prstGeom>
        </p:spPr>
      </p:pic>
      <p:pic>
        <p:nvPicPr>
          <p:cNvPr id="6" name="Recorded Sound" descr="Recorded Sound">
            <a:hlinkClick r:id="" action="ppaction://media"/>
            <a:extLst>
              <a:ext uri="{FF2B5EF4-FFF2-40B4-BE49-F238E27FC236}">
                <a16:creationId xmlns:a16="http://schemas.microsoft.com/office/drawing/2014/main" id="{C422649A-B755-5D42-AFAE-23B3CEB1C3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5130" y="4094241"/>
            <a:ext cx="812800" cy="812800"/>
          </a:xfrm>
          <a:prstGeom prst="rect">
            <a:avLst/>
          </a:prstGeom>
        </p:spPr>
      </p:pic>
    </p:spTree>
    <p:extLst>
      <p:ext uri="{BB962C8B-B14F-4D97-AF65-F5344CB8AC3E}">
        <p14:creationId xmlns:p14="http://schemas.microsoft.com/office/powerpoint/2010/main" val="20526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37B7-7A34-483B-8D45-CC6E11F1AE7C}"/>
              </a:ext>
            </a:extLst>
          </p:cNvPr>
          <p:cNvSpPr>
            <a:spLocks noGrp="1"/>
          </p:cNvSpPr>
          <p:nvPr>
            <p:ph type="title"/>
          </p:nvPr>
        </p:nvSpPr>
        <p:spPr>
          <a:xfrm>
            <a:off x="457200" y="343056"/>
            <a:ext cx="8229600" cy="857251"/>
          </a:xfrm>
        </p:spPr>
        <p:txBody>
          <a:bodyPr/>
          <a:lstStyle/>
          <a:p>
            <a:r>
              <a:rPr lang="en-US" dirty="0"/>
              <a:t>Mistake #2</a:t>
            </a:r>
          </a:p>
        </p:txBody>
      </p:sp>
      <p:sp>
        <p:nvSpPr>
          <p:cNvPr id="3" name="Text Placeholder 2">
            <a:extLst>
              <a:ext uri="{FF2B5EF4-FFF2-40B4-BE49-F238E27FC236}">
                <a16:creationId xmlns:a16="http://schemas.microsoft.com/office/drawing/2014/main" id="{994BA409-7AD1-4CCD-BC55-184D713F483A}"/>
              </a:ext>
            </a:extLst>
          </p:cNvPr>
          <p:cNvSpPr>
            <a:spLocks noGrp="1"/>
          </p:cNvSpPr>
          <p:nvPr>
            <p:ph type="body" idx="1"/>
          </p:nvPr>
        </p:nvSpPr>
        <p:spPr>
          <a:xfrm>
            <a:off x="200025" y="1200307"/>
            <a:ext cx="7393781" cy="3094515"/>
          </a:xfrm>
        </p:spPr>
        <p:txBody>
          <a:bodyPr>
            <a:normAutofit/>
          </a:bodyPr>
          <a:lstStyle/>
          <a:p>
            <a:r>
              <a:rPr lang="en-US" sz="2400" dirty="0"/>
              <a:t>People use the term “leadership” to refer to the people at the very top of hierarchies </a:t>
            </a:r>
          </a:p>
          <a:p>
            <a:r>
              <a:rPr lang="en-US" sz="2400" dirty="0"/>
              <a:t>People use the term “Management” to refer to the people in the layers below “leadership” in the organization </a:t>
            </a:r>
          </a:p>
        </p:txBody>
      </p:sp>
      <p:pic>
        <p:nvPicPr>
          <p:cNvPr id="5" name="Picture 4" descr="A picture containing room, table&#10;&#10;Description automatically generated">
            <a:extLst>
              <a:ext uri="{FF2B5EF4-FFF2-40B4-BE49-F238E27FC236}">
                <a16:creationId xmlns:a16="http://schemas.microsoft.com/office/drawing/2014/main" id="{4772D3CC-5A3E-2640-A9EF-C466E3843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5662" y="3138414"/>
            <a:ext cx="2861261" cy="1934196"/>
          </a:xfrm>
          <a:prstGeom prst="rect">
            <a:avLst/>
          </a:prstGeom>
        </p:spPr>
      </p:pic>
      <p:pic>
        <p:nvPicPr>
          <p:cNvPr id="6" name="Recorded Sound" descr="Recorded Sound">
            <a:hlinkClick r:id="" action="ppaction://media"/>
            <a:extLst>
              <a:ext uri="{FF2B5EF4-FFF2-40B4-BE49-F238E27FC236}">
                <a16:creationId xmlns:a16="http://schemas.microsoft.com/office/drawing/2014/main" id="{B0941306-51FB-6545-8BFD-9AA7B64E9A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6145" y="3943193"/>
            <a:ext cx="812800" cy="812800"/>
          </a:xfrm>
          <a:prstGeom prst="rect">
            <a:avLst/>
          </a:prstGeom>
        </p:spPr>
      </p:pic>
    </p:spTree>
    <p:extLst>
      <p:ext uri="{BB962C8B-B14F-4D97-AF65-F5344CB8AC3E}">
        <p14:creationId xmlns:p14="http://schemas.microsoft.com/office/powerpoint/2010/main" val="233955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87DA-38A2-41AC-BDD1-A8ED31B6A11F}"/>
              </a:ext>
            </a:extLst>
          </p:cNvPr>
          <p:cNvSpPr>
            <a:spLocks noGrp="1"/>
          </p:cNvSpPr>
          <p:nvPr>
            <p:ph type="title"/>
          </p:nvPr>
        </p:nvSpPr>
        <p:spPr>
          <a:xfrm>
            <a:off x="457200" y="379059"/>
            <a:ext cx="8229600" cy="857251"/>
          </a:xfrm>
        </p:spPr>
        <p:txBody>
          <a:bodyPr/>
          <a:lstStyle/>
          <a:p>
            <a:r>
              <a:rPr lang="en-US" dirty="0"/>
              <a:t>Mistake #3</a:t>
            </a:r>
          </a:p>
        </p:txBody>
      </p:sp>
      <p:sp>
        <p:nvSpPr>
          <p:cNvPr id="3" name="Text Placeholder 2">
            <a:extLst>
              <a:ext uri="{FF2B5EF4-FFF2-40B4-BE49-F238E27FC236}">
                <a16:creationId xmlns:a16="http://schemas.microsoft.com/office/drawing/2014/main" id="{BECB7E00-EA00-41F9-8C06-1D98F3D37736}"/>
              </a:ext>
            </a:extLst>
          </p:cNvPr>
          <p:cNvSpPr>
            <a:spLocks noGrp="1"/>
          </p:cNvSpPr>
          <p:nvPr>
            <p:ph type="body" idx="1"/>
          </p:nvPr>
        </p:nvSpPr>
        <p:spPr>
          <a:xfrm>
            <a:off x="352269" y="1236310"/>
            <a:ext cx="7053943" cy="3094515"/>
          </a:xfrm>
        </p:spPr>
        <p:txBody>
          <a:bodyPr>
            <a:normAutofit/>
          </a:bodyPr>
          <a:lstStyle/>
          <a:p>
            <a:r>
              <a:rPr lang="en-US" sz="2600" dirty="0"/>
              <a:t>People think of “leadership” in terms of personality characteristics, usually something they call charisma  </a:t>
            </a:r>
          </a:p>
        </p:txBody>
      </p:sp>
      <p:pic>
        <p:nvPicPr>
          <p:cNvPr id="5" name="Picture 4" descr="A picture containing clock, bird&#10;&#10;Description automatically generated">
            <a:extLst>
              <a:ext uri="{FF2B5EF4-FFF2-40B4-BE49-F238E27FC236}">
                <a16:creationId xmlns:a16="http://schemas.microsoft.com/office/drawing/2014/main" id="{3DF7DE8F-49E4-B645-92B5-BC15C1D36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686" y="2688824"/>
            <a:ext cx="3677108" cy="2075617"/>
          </a:xfrm>
          <a:prstGeom prst="rect">
            <a:avLst/>
          </a:prstGeom>
        </p:spPr>
      </p:pic>
      <p:pic>
        <p:nvPicPr>
          <p:cNvPr id="4" name="Recorded Sound" descr="Recorded Sound">
            <a:hlinkClick r:id="" action="ppaction://media"/>
            <a:extLst>
              <a:ext uri="{FF2B5EF4-FFF2-40B4-BE49-F238E27FC236}">
                <a16:creationId xmlns:a16="http://schemas.microsoft.com/office/drawing/2014/main" id="{211D7CE5-846D-CA47-B998-3F6A89DA13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3411" y="4124852"/>
            <a:ext cx="812800" cy="812800"/>
          </a:xfrm>
          <a:prstGeom prst="rect">
            <a:avLst/>
          </a:prstGeom>
        </p:spPr>
      </p:pic>
    </p:spTree>
    <p:extLst>
      <p:ext uri="{BB962C8B-B14F-4D97-AF65-F5344CB8AC3E}">
        <p14:creationId xmlns:p14="http://schemas.microsoft.com/office/powerpoint/2010/main" val="20554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7392-218F-4AEC-B581-6ABB12BE4A08}"/>
              </a:ext>
            </a:extLst>
          </p:cNvPr>
          <p:cNvSpPr>
            <a:spLocks noGrp="1"/>
          </p:cNvSpPr>
          <p:nvPr>
            <p:ph type="title"/>
          </p:nvPr>
        </p:nvSpPr>
        <p:spPr>
          <a:xfrm>
            <a:off x="351064" y="516814"/>
            <a:ext cx="8229600" cy="857251"/>
          </a:xfrm>
        </p:spPr>
        <p:txBody>
          <a:bodyPr/>
          <a:lstStyle/>
          <a:p>
            <a:r>
              <a:rPr lang="en-US" dirty="0"/>
              <a:t>Management is… </a:t>
            </a:r>
          </a:p>
        </p:txBody>
      </p:sp>
      <p:sp>
        <p:nvSpPr>
          <p:cNvPr id="3" name="Text Placeholder 2">
            <a:extLst>
              <a:ext uri="{FF2B5EF4-FFF2-40B4-BE49-F238E27FC236}">
                <a16:creationId xmlns:a16="http://schemas.microsoft.com/office/drawing/2014/main" id="{34AF6388-ED30-4CA8-8285-8F3E5E1E9805}"/>
              </a:ext>
            </a:extLst>
          </p:cNvPr>
          <p:cNvSpPr>
            <a:spLocks noGrp="1"/>
          </p:cNvSpPr>
          <p:nvPr>
            <p:ph type="body" idx="1"/>
          </p:nvPr>
        </p:nvSpPr>
        <p:spPr>
          <a:xfrm>
            <a:off x="351064" y="1279134"/>
            <a:ext cx="7049861" cy="3347552"/>
          </a:xfrm>
        </p:spPr>
        <p:txBody>
          <a:bodyPr>
            <a:normAutofit/>
          </a:bodyPr>
          <a:lstStyle/>
          <a:p>
            <a:r>
              <a:rPr lang="en-US" sz="2200" dirty="0"/>
              <a:t>A set of well-known processes to help an organization predictably do what it knows how to do well: </a:t>
            </a:r>
          </a:p>
          <a:p>
            <a:pPr marL="1239339" lvl="3" indent="-285750">
              <a:buFont typeface="Arial" panose="020B0604020202020204" pitchFamily="34" charset="0"/>
              <a:buChar char="•"/>
            </a:pPr>
            <a:r>
              <a:rPr lang="en-US" dirty="0"/>
              <a:t>Planning</a:t>
            </a:r>
          </a:p>
          <a:p>
            <a:pPr marL="1239339" lvl="3" indent="-285750">
              <a:buFont typeface="Arial" panose="020B0604020202020204" pitchFamily="34" charset="0"/>
              <a:buChar char="•"/>
            </a:pPr>
            <a:r>
              <a:rPr lang="en-US" dirty="0"/>
              <a:t>Budgeting </a:t>
            </a:r>
          </a:p>
          <a:p>
            <a:pPr marL="1239339" lvl="3" indent="-285750">
              <a:buFont typeface="Arial" panose="020B0604020202020204" pitchFamily="34" charset="0"/>
              <a:buChar char="•"/>
            </a:pPr>
            <a:r>
              <a:rPr lang="en-US" dirty="0"/>
              <a:t>Structuring Jobs</a:t>
            </a:r>
          </a:p>
          <a:p>
            <a:pPr marL="1239339" lvl="3" indent="-285750">
              <a:buFont typeface="Arial" panose="020B0604020202020204" pitchFamily="34" charset="0"/>
              <a:buChar char="•"/>
            </a:pPr>
            <a:r>
              <a:rPr lang="en-US" dirty="0"/>
              <a:t>Staffing Jobs</a:t>
            </a:r>
          </a:p>
          <a:p>
            <a:pPr marL="1239339" lvl="3" indent="-285750">
              <a:buFont typeface="Arial" panose="020B0604020202020204" pitchFamily="34" charset="0"/>
              <a:buChar char="•"/>
            </a:pPr>
            <a:r>
              <a:rPr lang="en-US" dirty="0"/>
              <a:t>Measuring performance </a:t>
            </a:r>
          </a:p>
          <a:p>
            <a:pPr marL="1239339" lvl="3" indent="-285750">
              <a:buFont typeface="Arial" panose="020B0604020202020204" pitchFamily="34" charset="0"/>
              <a:buChar char="•"/>
            </a:pPr>
            <a:r>
              <a:rPr lang="en-US" dirty="0"/>
              <a:t>Problem Solving </a:t>
            </a:r>
          </a:p>
          <a:p>
            <a:endParaRPr lang="en-US" sz="2400" dirty="0"/>
          </a:p>
          <a:p>
            <a:pPr marL="0" indent="0">
              <a:buNone/>
            </a:pPr>
            <a:endParaRPr lang="en-US" sz="2400" dirty="0"/>
          </a:p>
        </p:txBody>
      </p:sp>
      <p:pic>
        <p:nvPicPr>
          <p:cNvPr id="7" name="Picture 6" descr="A close up of a logo&#10;&#10;Description automatically generated">
            <a:extLst>
              <a:ext uri="{FF2B5EF4-FFF2-40B4-BE49-F238E27FC236}">
                <a16:creationId xmlns:a16="http://schemas.microsoft.com/office/drawing/2014/main" id="{6FA6C535-2D39-9646-883C-FAA4F2DD7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3782" y="3343938"/>
            <a:ext cx="2499351" cy="1610226"/>
          </a:xfrm>
          <a:prstGeom prst="rect">
            <a:avLst/>
          </a:prstGeom>
        </p:spPr>
      </p:pic>
      <p:pic>
        <p:nvPicPr>
          <p:cNvPr id="4" name="Recorded Sound" descr="Recorded Sound">
            <a:hlinkClick r:id="" action="ppaction://media"/>
            <a:extLst>
              <a:ext uri="{FF2B5EF4-FFF2-40B4-BE49-F238E27FC236}">
                <a16:creationId xmlns:a16="http://schemas.microsoft.com/office/drawing/2014/main" id="{E547C8AE-734A-DD48-B956-DB01B9BAA5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4141364"/>
            <a:ext cx="812800" cy="812800"/>
          </a:xfrm>
          <a:prstGeom prst="rect">
            <a:avLst/>
          </a:prstGeom>
        </p:spPr>
      </p:pic>
    </p:spTree>
    <p:extLst>
      <p:ext uri="{BB962C8B-B14F-4D97-AF65-F5344CB8AC3E}">
        <p14:creationId xmlns:p14="http://schemas.microsoft.com/office/powerpoint/2010/main" val="201745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CD80-B579-4F5A-9FDF-81CAC028F579}"/>
              </a:ext>
            </a:extLst>
          </p:cNvPr>
          <p:cNvSpPr>
            <a:spLocks noGrp="1"/>
          </p:cNvSpPr>
          <p:nvPr>
            <p:ph type="title"/>
          </p:nvPr>
        </p:nvSpPr>
        <p:spPr>
          <a:xfrm>
            <a:off x="457200" y="492636"/>
            <a:ext cx="8229600" cy="857251"/>
          </a:xfrm>
        </p:spPr>
        <p:txBody>
          <a:bodyPr/>
          <a:lstStyle/>
          <a:p>
            <a:r>
              <a:rPr lang="en-US" dirty="0"/>
              <a:t>Leadership is…</a:t>
            </a:r>
          </a:p>
        </p:txBody>
      </p:sp>
      <p:sp>
        <p:nvSpPr>
          <p:cNvPr id="3" name="Text Placeholder 2">
            <a:extLst>
              <a:ext uri="{FF2B5EF4-FFF2-40B4-BE49-F238E27FC236}">
                <a16:creationId xmlns:a16="http://schemas.microsoft.com/office/drawing/2014/main" id="{47E980AD-B16C-46DD-85F7-67156B974456}"/>
              </a:ext>
            </a:extLst>
          </p:cNvPr>
          <p:cNvSpPr>
            <a:spLocks noGrp="1"/>
          </p:cNvSpPr>
          <p:nvPr>
            <p:ph type="body" idx="1"/>
          </p:nvPr>
        </p:nvSpPr>
        <p:spPr>
          <a:xfrm>
            <a:off x="262327" y="1305689"/>
            <a:ext cx="7329488" cy="3280897"/>
          </a:xfrm>
        </p:spPr>
        <p:txBody>
          <a:bodyPr>
            <a:normAutofit/>
          </a:bodyPr>
          <a:lstStyle/>
          <a:p>
            <a:r>
              <a:rPr lang="en-US" sz="2000" dirty="0"/>
              <a:t>Associated with taking an organization into the future </a:t>
            </a:r>
          </a:p>
          <a:p>
            <a:r>
              <a:rPr lang="en-US" sz="2000" dirty="0"/>
              <a:t>Leadership is done through specific behaviors: </a:t>
            </a:r>
          </a:p>
          <a:p>
            <a:pPr lvl="1"/>
            <a:r>
              <a:rPr lang="en-US" sz="2000" dirty="0"/>
              <a:t>Setting the vision</a:t>
            </a:r>
          </a:p>
          <a:p>
            <a:pPr lvl="1"/>
            <a:r>
              <a:rPr lang="en-US" sz="2000" dirty="0"/>
              <a:t>Getting buy in</a:t>
            </a:r>
          </a:p>
          <a:p>
            <a:pPr lvl="1"/>
            <a:r>
              <a:rPr lang="en-US" sz="2000" dirty="0"/>
              <a:t>Empowering others</a:t>
            </a:r>
          </a:p>
          <a:p>
            <a:r>
              <a:rPr lang="en-US" sz="2000" dirty="0"/>
              <a:t>Leadership is needed from all levels of an organizational hierarchy </a:t>
            </a:r>
          </a:p>
        </p:txBody>
      </p:sp>
      <p:pic>
        <p:nvPicPr>
          <p:cNvPr id="6" name="Picture 5" descr="A picture containing drawing, skiing&#10;&#10;Description automatically generated">
            <a:extLst>
              <a:ext uri="{FF2B5EF4-FFF2-40B4-BE49-F238E27FC236}">
                <a16:creationId xmlns:a16="http://schemas.microsoft.com/office/drawing/2014/main" id="{015948F9-7A80-A143-970C-F7F8468FA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8266" y="2162940"/>
            <a:ext cx="1487098" cy="2142750"/>
          </a:xfrm>
          <a:prstGeom prst="rect">
            <a:avLst/>
          </a:prstGeom>
        </p:spPr>
      </p:pic>
      <p:pic>
        <p:nvPicPr>
          <p:cNvPr id="5" name="Recorded Sound" descr="Recorded Sound">
            <a:hlinkClick r:id="" action="ppaction://media"/>
            <a:extLst>
              <a:ext uri="{FF2B5EF4-FFF2-40B4-BE49-F238E27FC236}">
                <a16:creationId xmlns:a16="http://schemas.microsoft.com/office/drawing/2014/main" id="{8722EFAA-3B4D-B748-B6F3-848991F1A8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24574" y="3899290"/>
            <a:ext cx="812800" cy="812800"/>
          </a:xfrm>
          <a:prstGeom prst="rect">
            <a:avLst/>
          </a:prstGeom>
        </p:spPr>
      </p:pic>
    </p:spTree>
    <p:extLst>
      <p:ext uri="{BB962C8B-B14F-4D97-AF65-F5344CB8AC3E}">
        <p14:creationId xmlns:p14="http://schemas.microsoft.com/office/powerpoint/2010/main" val="20695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FFAF-839E-F141-B307-0F08DD31420C}"/>
              </a:ext>
            </a:extLst>
          </p:cNvPr>
          <p:cNvSpPr>
            <a:spLocks noGrp="1"/>
          </p:cNvSpPr>
          <p:nvPr>
            <p:ph type="title"/>
          </p:nvPr>
        </p:nvSpPr>
        <p:spPr/>
        <p:txBody>
          <a:bodyPr/>
          <a:lstStyle/>
          <a:p>
            <a:r>
              <a:rPr lang="en-US" dirty="0"/>
              <a:t>Leadership and Management</a:t>
            </a:r>
          </a:p>
        </p:txBody>
      </p:sp>
      <p:pic>
        <p:nvPicPr>
          <p:cNvPr id="5" name="Picture 4" descr="A hand holding a box&#10;&#10;Description automatically generated">
            <a:extLst>
              <a:ext uri="{FF2B5EF4-FFF2-40B4-BE49-F238E27FC236}">
                <a16:creationId xmlns:a16="http://schemas.microsoft.com/office/drawing/2014/main" id="{2948EA6D-6DA0-D041-8507-C0C41B9AB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00" y="1500110"/>
            <a:ext cx="6921500" cy="3071482"/>
          </a:xfrm>
          <a:prstGeom prst="rect">
            <a:avLst/>
          </a:prstGeom>
        </p:spPr>
      </p:pic>
      <p:pic>
        <p:nvPicPr>
          <p:cNvPr id="6" name="Recorded Sound" descr="Recorded Sound">
            <a:hlinkClick r:id="" action="ppaction://media"/>
            <a:extLst>
              <a:ext uri="{FF2B5EF4-FFF2-40B4-BE49-F238E27FC236}">
                <a16:creationId xmlns:a16="http://schemas.microsoft.com/office/drawing/2014/main" id="{63D154C6-9B0E-234D-AF4C-7801D4F26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6629" y="4343608"/>
            <a:ext cx="812800" cy="812800"/>
          </a:xfrm>
          <a:prstGeom prst="rect">
            <a:avLst/>
          </a:prstGeom>
        </p:spPr>
      </p:pic>
    </p:spTree>
    <p:extLst>
      <p:ext uri="{BB962C8B-B14F-4D97-AF65-F5344CB8AC3E}">
        <p14:creationId xmlns:p14="http://schemas.microsoft.com/office/powerpoint/2010/main" val="58441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p:nvPr/>
        </p:nvSpPr>
        <p:spPr>
          <a:xfrm>
            <a:off x="304434" y="139746"/>
            <a:ext cx="8076085" cy="994275"/>
          </a:xfrm>
          <a:prstGeom prst="rect">
            <a:avLst/>
          </a:prstGeom>
          <a:noFill/>
          <a:ln>
            <a:noFill/>
          </a:ln>
        </p:spPr>
        <p:txBody>
          <a:bodyPr spcFirstLastPara="1" wrap="square" lIns="68569" tIns="34275" rIns="68569" bIns="34275" anchor="ctr" anchorCtr="0">
            <a:noAutofit/>
          </a:bodyPr>
          <a:lstStyle/>
          <a:p>
            <a:pPr>
              <a:buClr>
                <a:srgbClr val="0057B8"/>
              </a:buClr>
              <a:buSzPts val="4400"/>
            </a:pPr>
            <a:r>
              <a:rPr lang="en-US" sz="4000" dirty="0">
                <a:solidFill>
                  <a:srgbClr val="0057B8"/>
                </a:solidFill>
                <a:latin typeface="Verdana" panose="020B0604030504040204" pitchFamily="34" charset="0"/>
                <a:ea typeface="Verdana" panose="020B0604030504040204" pitchFamily="34" charset="0"/>
                <a:cs typeface="Verdana" panose="020B0604030504040204" pitchFamily="34" charset="0"/>
                <a:sym typeface="Verdana"/>
              </a:rPr>
              <a:t>Leadership and Management</a:t>
            </a:r>
            <a:endParaRPr sz="4000" dirty="0">
              <a:solidFill>
                <a:srgbClr val="0057B8"/>
              </a:solidFill>
              <a:latin typeface="Verdana" panose="020B0604030504040204" pitchFamily="34" charset="0"/>
              <a:ea typeface="Verdana" panose="020B0604030504040204" pitchFamily="34" charset="0"/>
              <a:cs typeface="Verdana" panose="020B0604030504040204" pitchFamily="34" charset="0"/>
            </a:endParaRPr>
          </a:p>
        </p:txBody>
      </p:sp>
      <p:sp>
        <p:nvSpPr>
          <p:cNvPr id="139" name="Shape 139"/>
          <p:cNvSpPr txBox="1"/>
          <p:nvPr/>
        </p:nvSpPr>
        <p:spPr>
          <a:xfrm>
            <a:off x="304434" y="1051465"/>
            <a:ext cx="8508498" cy="64777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dirty="0">
                <a:solidFill>
                  <a:schemeClr val="dk1"/>
                </a:solidFill>
                <a:latin typeface="Arial" panose="020B0604020202020204" pitchFamily="34" charset="0"/>
                <a:ea typeface="Verdana"/>
                <a:cs typeface="Arial" panose="020B0604020202020204" pitchFamily="34" charset="0"/>
                <a:sym typeface="Verdana"/>
              </a:rPr>
              <a:t>Leadership and management must go hand in hand.  They require different yet complementary skill sets.</a:t>
            </a:r>
            <a:endParaRPr sz="1350" dirty="0">
              <a:latin typeface="Arial" panose="020B0604020202020204" pitchFamily="34" charset="0"/>
              <a:cs typeface="Arial" panose="020B0604020202020204" pitchFamily="34" charset="0"/>
            </a:endParaRPr>
          </a:p>
        </p:txBody>
      </p:sp>
      <p:graphicFrame>
        <p:nvGraphicFramePr>
          <p:cNvPr id="140" name="Shape 140"/>
          <p:cNvGraphicFramePr/>
          <p:nvPr>
            <p:extLst>
              <p:ext uri="{D42A27DB-BD31-4B8C-83A1-F6EECF244321}">
                <p14:modId xmlns:p14="http://schemas.microsoft.com/office/powerpoint/2010/main" val="924653401"/>
              </p:ext>
            </p:extLst>
          </p:nvPr>
        </p:nvGraphicFramePr>
        <p:xfrm>
          <a:off x="171451" y="1443776"/>
          <a:ext cx="8829674" cy="3634251"/>
        </p:xfrm>
        <a:graphic>
          <a:graphicData uri="http://schemas.openxmlformats.org/drawingml/2006/table">
            <a:tbl>
              <a:tblPr firstRow="1" bandRow="1">
                <a:tableStyleId>{69C7853C-536D-4A76-A0AE-DD22124D55A5}</a:tableStyleId>
              </a:tblPr>
              <a:tblGrid>
                <a:gridCol w="1292973">
                  <a:extLst>
                    <a:ext uri="{9D8B030D-6E8A-4147-A177-3AD203B41FA5}">
                      <a16:colId xmlns:a16="http://schemas.microsoft.com/office/drawing/2014/main" val="20000"/>
                    </a:ext>
                  </a:extLst>
                </a:gridCol>
                <a:gridCol w="3463679">
                  <a:extLst>
                    <a:ext uri="{9D8B030D-6E8A-4147-A177-3AD203B41FA5}">
                      <a16:colId xmlns:a16="http://schemas.microsoft.com/office/drawing/2014/main" val="20001"/>
                    </a:ext>
                  </a:extLst>
                </a:gridCol>
                <a:gridCol w="4073022">
                  <a:extLst>
                    <a:ext uri="{9D8B030D-6E8A-4147-A177-3AD203B41FA5}">
                      <a16:colId xmlns:a16="http://schemas.microsoft.com/office/drawing/2014/main" val="20002"/>
                    </a:ext>
                  </a:extLst>
                </a:gridCol>
              </a:tblGrid>
              <a:tr h="286491">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r>
                        <a:rPr lang="en-US" sz="1100" dirty="0"/>
                        <a:t>Managers</a:t>
                      </a:r>
                      <a:endParaRPr sz="1100" dirty="0"/>
                    </a:p>
                  </a:txBody>
                  <a:tcPr marL="68588" marR="68588" marT="34294" marB="34294"/>
                </a:tc>
                <a:tc>
                  <a:txBody>
                    <a:bodyPr/>
                    <a:lstStyle/>
                    <a:p>
                      <a:pPr marL="0" marR="0" lvl="0" indent="0" algn="l" rtl="0">
                        <a:spcBef>
                          <a:spcPts val="0"/>
                        </a:spcBef>
                        <a:spcAft>
                          <a:spcPts val="0"/>
                        </a:spcAft>
                        <a:buNone/>
                      </a:pPr>
                      <a:r>
                        <a:rPr lang="en-US" sz="1100" dirty="0"/>
                        <a:t>Leaders</a:t>
                      </a:r>
                      <a:endParaRPr sz="1100" dirty="0"/>
                    </a:p>
                  </a:txBody>
                  <a:tcPr marL="68588" marR="68588" marT="34294" marB="34294"/>
                </a:tc>
                <a:extLst>
                  <a:ext uri="{0D108BD9-81ED-4DB2-BD59-A6C34878D82A}">
                    <a16:rowId xmlns:a16="http://schemas.microsoft.com/office/drawing/2014/main" val="10000"/>
                  </a:ext>
                </a:extLst>
              </a:tr>
              <a:tr h="1623477">
                <a:tc>
                  <a:txBody>
                    <a:bodyPr/>
                    <a:lstStyle/>
                    <a:p>
                      <a:pPr marL="0" marR="0" lvl="0" indent="0" algn="l" rtl="0">
                        <a:spcBef>
                          <a:spcPts val="0"/>
                        </a:spcBef>
                        <a:spcAft>
                          <a:spcPts val="0"/>
                        </a:spcAft>
                        <a:buNone/>
                      </a:pPr>
                      <a:r>
                        <a:rPr lang="en-US" sz="1100" b="1" dirty="0"/>
                        <a:t>Development</a:t>
                      </a:r>
                      <a:endParaRPr sz="1100" b="1" dirty="0"/>
                    </a:p>
                  </a:txBody>
                  <a:tcPr marL="68588" marR="68588" marT="34294" marB="34294"/>
                </a:tc>
                <a:tc>
                  <a:txBody>
                    <a:bodyPr/>
                    <a:lstStyle/>
                    <a:p>
                      <a:pPr marL="0" marR="0" lvl="0" indent="0" algn="l" rtl="0">
                        <a:spcBef>
                          <a:spcPts val="0"/>
                        </a:spcBef>
                        <a:spcAft>
                          <a:spcPts val="0"/>
                        </a:spcAft>
                        <a:buNone/>
                      </a:pPr>
                      <a:r>
                        <a:rPr lang="en-US" sz="1100" dirty="0">
                          <a:sym typeface="Arial"/>
                        </a:rPr>
                        <a:t>Focus on performance development:</a:t>
                      </a:r>
                      <a:endParaRPr sz="1100" dirty="0"/>
                    </a:p>
                    <a:p>
                      <a:pPr marL="169863" marR="0" lvl="0" indent="-163513" algn="l" rtl="0">
                        <a:spcBef>
                          <a:spcPts val="0"/>
                        </a:spcBef>
                        <a:spcAft>
                          <a:spcPts val="0"/>
                        </a:spcAft>
                        <a:buClr>
                          <a:schemeClr val="dk1"/>
                        </a:buClr>
                        <a:buSzPts val="1100"/>
                        <a:buFont typeface="Arial"/>
                        <a:buChar char="•"/>
                      </a:pPr>
                      <a:r>
                        <a:rPr lang="en-US" sz="1100" dirty="0">
                          <a:sym typeface="Arial"/>
                        </a:rPr>
                        <a:t>Leverage individual and team strengths to delegate tasks effectively </a:t>
                      </a:r>
                      <a:endParaRPr sz="1100" dirty="0"/>
                    </a:p>
                    <a:p>
                      <a:pPr marL="169863" marR="0" lvl="0" indent="-163513" algn="l" rtl="0">
                        <a:spcBef>
                          <a:spcPts val="0"/>
                        </a:spcBef>
                        <a:spcAft>
                          <a:spcPts val="0"/>
                        </a:spcAft>
                        <a:buClr>
                          <a:schemeClr val="dk1"/>
                        </a:buClr>
                        <a:buSzPts val="1100"/>
                        <a:buFont typeface="Arial"/>
                        <a:buChar char="•"/>
                      </a:pPr>
                      <a:r>
                        <a:rPr lang="en-US" sz="1100" dirty="0">
                          <a:sym typeface="Arial"/>
                        </a:rPr>
                        <a:t>Continually build knowledge of how to develop staff and help the team achieve business objectives</a:t>
                      </a:r>
                      <a:endParaRPr sz="1100" dirty="0"/>
                    </a:p>
                    <a:p>
                      <a:pPr marL="169863" marR="0" lvl="0" indent="-163513" algn="l" rtl="0">
                        <a:spcBef>
                          <a:spcPts val="0"/>
                        </a:spcBef>
                        <a:spcAft>
                          <a:spcPts val="0"/>
                        </a:spcAft>
                        <a:buClr>
                          <a:schemeClr val="dk1"/>
                        </a:buClr>
                        <a:buSzPts val="1100"/>
                        <a:buFont typeface="Arial"/>
                        <a:buChar char="•"/>
                      </a:pPr>
                      <a:r>
                        <a:rPr lang="en-US" sz="1100" dirty="0">
                          <a:sym typeface="Arial"/>
                        </a:rPr>
                        <a:t>Find and drive solutions to improve efficiency and work outcomes</a:t>
                      </a:r>
                      <a:endParaRPr sz="1100" dirty="0"/>
                    </a:p>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r>
                        <a:rPr lang="en-US" sz="1100" dirty="0"/>
                        <a:t>Focus on talent development:</a:t>
                      </a:r>
                      <a:endParaRPr sz="1100" dirty="0"/>
                    </a:p>
                    <a:p>
                      <a:pPr marL="171450" marR="0" lvl="0" indent="-165100" algn="l" rtl="0">
                        <a:spcBef>
                          <a:spcPts val="0"/>
                        </a:spcBef>
                        <a:spcAft>
                          <a:spcPts val="0"/>
                        </a:spcAft>
                        <a:buClr>
                          <a:schemeClr val="dk1"/>
                        </a:buClr>
                        <a:buSzPts val="1100"/>
                        <a:buFont typeface="Arial"/>
                        <a:buChar char="•"/>
                      </a:pPr>
                      <a:r>
                        <a:rPr lang="en-US" sz="1100" dirty="0">
                          <a:sym typeface="Arial"/>
                        </a:rPr>
                        <a:t>Proactively identify, develop, and retain quality talent within the organization</a:t>
                      </a:r>
                      <a:endParaRPr sz="1100" dirty="0"/>
                    </a:p>
                    <a:p>
                      <a:pPr marL="171450" marR="0" lvl="0" indent="-165100" algn="l" rtl="0">
                        <a:spcBef>
                          <a:spcPts val="0"/>
                        </a:spcBef>
                        <a:spcAft>
                          <a:spcPts val="0"/>
                        </a:spcAft>
                        <a:buClr>
                          <a:schemeClr val="dk1"/>
                        </a:buClr>
                        <a:buSzPts val="1100"/>
                        <a:buFont typeface="Arial"/>
                        <a:buChar char="•"/>
                      </a:pPr>
                      <a:r>
                        <a:rPr lang="en-US" sz="1100" dirty="0">
                          <a:sym typeface="Arial"/>
                        </a:rPr>
                        <a:t>Focus on how to best structure the team to create the most productive and inclusive culture possible</a:t>
                      </a:r>
                      <a:endParaRPr sz="1100" dirty="0"/>
                    </a:p>
                    <a:p>
                      <a:pPr marL="171450" marR="0" lvl="0" indent="-165100" algn="l" rtl="0">
                        <a:spcBef>
                          <a:spcPts val="0"/>
                        </a:spcBef>
                        <a:spcAft>
                          <a:spcPts val="0"/>
                        </a:spcAft>
                        <a:buClr>
                          <a:schemeClr val="dk1"/>
                        </a:buClr>
                        <a:buSzPts val="1100"/>
                        <a:buFont typeface="Arial"/>
                        <a:buChar char="•"/>
                      </a:pPr>
                      <a:r>
                        <a:rPr lang="en-US" sz="1100" dirty="0">
                          <a:sym typeface="Arial"/>
                        </a:rPr>
                        <a:t>Have a strong drive to develop others and nurture a culture of self-improvement</a:t>
                      </a:r>
                      <a:endParaRPr sz="1100" dirty="0"/>
                    </a:p>
                    <a:p>
                      <a:pPr marL="171450" marR="0" lvl="0" indent="-95250" algn="l" rtl="0">
                        <a:spcBef>
                          <a:spcPts val="0"/>
                        </a:spcBef>
                        <a:spcAft>
                          <a:spcPts val="0"/>
                        </a:spcAft>
                        <a:buClr>
                          <a:schemeClr val="dk1"/>
                        </a:buClr>
                        <a:buSzPts val="1200"/>
                        <a:buFont typeface="Arial"/>
                        <a:buNone/>
                      </a:pPr>
                      <a:endParaRPr sz="1100" dirty="0"/>
                    </a:p>
                  </a:txBody>
                  <a:tcPr marL="68588" marR="68588" marT="34294" marB="34294"/>
                </a:tc>
                <a:extLst>
                  <a:ext uri="{0D108BD9-81ED-4DB2-BD59-A6C34878D82A}">
                    <a16:rowId xmlns:a16="http://schemas.microsoft.com/office/drawing/2014/main" val="10001"/>
                  </a:ext>
                </a:extLst>
              </a:tr>
              <a:tr h="1724283">
                <a:tc>
                  <a:txBody>
                    <a:bodyPr/>
                    <a:lstStyle/>
                    <a:p>
                      <a:pPr marL="0" marR="0" lvl="0" indent="0" algn="l" rtl="0">
                        <a:spcBef>
                          <a:spcPts val="0"/>
                        </a:spcBef>
                        <a:spcAft>
                          <a:spcPts val="0"/>
                        </a:spcAft>
                        <a:buNone/>
                      </a:pPr>
                      <a:r>
                        <a:rPr lang="en-US" sz="1100" b="1" dirty="0"/>
                        <a:t>Decision-making</a:t>
                      </a:r>
                      <a:endParaRPr sz="1100" b="1" dirty="0"/>
                    </a:p>
                  </a:txBody>
                  <a:tcPr marL="68588" marR="68588" marT="34294" marB="34294"/>
                </a:tc>
                <a:tc>
                  <a:txBody>
                    <a:bodyPr/>
                    <a:lstStyle/>
                    <a:p>
                      <a:pPr marL="0" marR="0" lvl="0" indent="0" algn="l" rtl="0">
                        <a:spcBef>
                          <a:spcPts val="0"/>
                        </a:spcBef>
                        <a:spcAft>
                          <a:spcPts val="0"/>
                        </a:spcAft>
                        <a:buClr>
                          <a:schemeClr val="dk1"/>
                        </a:buClr>
                        <a:buSzPts val="1200"/>
                        <a:buFont typeface="Arial"/>
                        <a:buNone/>
                      </a:pPr>
                      <a:r>
                        <a:rPr lang="en-US" sz="1100" dirty="0">
                          <a:sym typeface="Arial"/>
                        </a:rPr>
                        <a:t>Focus on proactive decision-making:</a:t>
                      </a:r>
                      <a:endParaRPr sz="1100" dirty="0"/>
                    </a:p>
                    <a:p>
                      <a:pPr marL="169863" marR="0" lvl="0" indent="-163513" algn="l" rtl="0">
                        <a:spcBef>
                          <a:spcPts val="0"/>
                        </a:spcBef>
                        <a:spcAft>
                          <a:spcPts val="0"/>
                        </a:spcAft>
                        <a:buClr>
                          <a:schemeClr val="dk1"/>
                        </a:buClr>
                        <a:buSzPts val="1100"/>
                        <a:buFont typeface="Arial"/>
                        <a:buChar char="•"/>
                      </a:pPr>
                      <a:r>
                        <a:rPr lang="en-US" sz="1100" dirty="0">
                          <a:sym typeface="Arial"/>
                        </a:rPr>
                        <a:t>Efficiently prioritize both individual and team objectives</a:t>
                      </a:r>
                      <a:endParaRPr sz="1100" dirty="0"/>
                    </a:p>
                    <a:p>
                      <a:pPr marL="169863" marR="0" lvl="0" indent="-163513" algn="l" rtl="0">
                        <a:spcBef>
                          <a:spcPts val="0"/>
                        </a:spcBef>
                        <a:spcAft>
                          <a:spcPts val="0"/>
                        </a:spcAft>
                        <a:buClr>
                          <a:schemeClr val="dk1"/>
                        </a:buClr>
                        <a:buSzPts val="1100"/>
                        <a:buFont typeface="Arial"/>
                        <a:buChar char="•"/>
                      </a:pPr>
                      <a:r>
                        <a:rPr lang="en-US" sz="1100" dirty="0">
                          <a:sym typeface="Arial"/>
                        </a:rPr>
                        <a:t>Take ownership from the outset to gather information in order to make informed decisions</a:t>
                      </a:r>
                      <a:endParaRPr sz="1100" dirty="0"/>
                    </a:p>
                    <a:p>
                      <a:pPr marL="169863" marR="0" lvl="0" indent="-163513" algn="l" rtl="0">
                        <a:spcBef>
                          <a:spcPts val="0"/>
                        </a:spcBef>
                        <a:spcAft>
                          <a:spcPts val="0"/>
                        </a:spcAft>
                        <a:buClr>
                          <a:schemeClr val="dk1"/>
                        </a:buClr>
                        <a:buSzPts val="1100"/>
                        <a:buFont typeface="Arial"/>
                        <a:buChar char="•"/>
                      </a:pPr>
                      <a:r>
                        <a:rPr lang="en-US" sz="1100" dirty="0">
                          <a:sym typeface="Arial"/>
                        </a:rPr>
                        <a:t>Always aware of relevant information relating to the organization and considers all aspects when making decisions</a:t>
                      </a:r>
                      <a:endParaRPr sz="1100" dirty="0"/>
                    </a:p>
                  </a:txBody>
                  <a:tcPr marL="68588" marR="68588" marT="34294" marB="34294"/>
                </a:tc>
                <a:tc>
                  <a:txBody>
                    <a:bodyPr/>
                    <a:lstStyle/>
                    <a:p>
                      <a:pPr marL="0" marR="0" lvl="0" indent="0" algn="l" rtl="0">
                        <a:spcBef>
                          <a:spcPts val="0"/>
                        </a:spcBef>
                        <a:spcAft>
                          <a:spcPts val="0"/>
                        </a:spcAft>
                        <a:buClr>
                          <a:schemeClr val="dk1"/>
                        </a:buClr>
                        <a:buSzPts val="1200"/>
                        <a:buFont typeface="Arial"/>
                        <a:buNone/>
                      </a:pPr>
                      <a:r>
                        <a:rPr lang="en-US" sz="1100" dirty="0"/>
                        <a:t>Focus on empowering decision-making:</a:t>
                      </a:r>
                      <a:endParaRPr sz="1100" dirty="0"/>
                    </a:p>
                    <a:p>
                      <a:pPr marL="171450" marR="0" lvl="0" indent="-165100" algn="l" rtl="0">
                        <a:spcBef>
                          <a:spcPts val="0"/>
                        </a:spcBef>
                        <a:spcAft>
                          <a:spcPts val="0"/>
                        </a:spcAft>
                        <a:buClr>
                          <a:schemeClr val="dk1"/>
                        </a:buClr>
                        <a:buSzPts val="1100"/>
                        <a:buFont typeface="Arial"/>
                        <a:buChar char="•"/>
                      </a:pPr>
                      <a:r>
                        <a:rPr lang="en-US" sz="1100" dirty="0"/>
                        <a:t>Always consider how initiatives and projects can benefit more than just one area/practice within organization</a:t>
                      </a:r>
                      <a:endParaRPr sz="1100" dirty="0"/>
                    </a:p>
                    <a:p>
                      <a:pPr marL="171450" marR="0" lvl="0" indent="-165100" algn="l" rtl="0">
                        <a:spcBef>
                          <a:spcPts val="0"/>
                        </a:spcBef>
                        <a:spcAft>
                          <a:spcPts val="0"/>
                        </a:spcAft>
                        <a:buClr>
                          <a:schemeClr val="dk1"/>
                        </a:buClr>
                        <a:buSzPts val="1100"/>
                        <a:buFont typeface="Arial"/>
                        <a:buChar char="•"/>
                      </a:pPr>
                      <a:r>
                        <a:rPr lang="en-US" sz="1100" dirty="0"/>
                        <a:t>Empower teams to make decisions that support organizational growth, beyond their immediate responsibilities</a:t>
                      </a:r>
                      <a:endParaRPr sz="1100" dirty="0"/>
                    </a:p>
                    <a:p>
                      <a:pPr marL="171450" marR="0" lvl="0" indent="-165100" algn="l" rtl="0">
                        <a:spcBef>
                          <a:spcPts val="0"/>
                        </a:spcBef>
                        <a:spcAft>
                          <a:spcPts val="0"/>
                        </a:spcAft>
                        <a:buClr>
                          <a:schemeClr val="dk1"/>
                        </a:buClr>
                        <a:buSzPts val="1100"/>
                        <a:buFont typeface="Arial"/>
                        <a:buChar char="•"/>
                      </a:pPr>
                      <a:r>
                        <a:rPr lang="en-US" sz="1100" dirty="0"/>
                        <a:t>Investigate different viewpoints by actively seeking out open discussions with others, including senior stakeholders</a:t>
                      </a:r>
                      <a:endParaRPr sz="1100" dirty="0"/>
                    </a:p>
                  </a:txBody>
                  <a:tcPr marL="68588" marR="68588" marT="34294" marB="34294"/>
                </a:tc>
                <a:extLst>
                  <a:ext uri="{0D108BD9-81ED-4DB2-BD59-A6C34878D82A}">
                    <a16:rowId xmlns:a16="http://schemas.microsoft.com/office/drawing/2014/main" val="10002"/>
                  </a:ext>
                </a:extLst>
              </a:tr>
            </a:tbl>
          </a:graphicData>
        </a:graphic>
      </p:graphicFrame>
      <p:pic>
        <p:nvPicPr>
          <p:cNvPr id="4" name="Recorded Sound" descr="Recorded Sound">
            <a:hlinkClick r:id="" action="ppaction://media"/>
            <a:extLst>
              <a:ext uri="{FF2B5EF4-FFF2-40B4-BE49-F238E27FC236}">
                <a16:creationId xmlns:a16="http://schemas.microsoft.com/office/drawing/2014/main" id="{3CDFEC8A-4C54-0C4E-AFF8-B51EA7D050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34" y="4457421"/>
            <a:ext cx="620606" cy="620606"/>
          </a:xfrm>
          <a:prstGeom prst="rect">
            <a:avLst/>
          </a:prstGeom>
        </p:spPr>
      </p:pic>
    </p:spTree>
    <p:extLst>
      <p:ext uri="{BB962C8B-B14F-4D97-AF65-F5344CB8AC3E}">
        <p14:creationId xmlns:p14="http://schemas.microsoft.com/office/powerpoint/2010/main" val="2650764613"/>
      </p:ext>
    </p:extLst>
  </p:cSld>
  <p:clrMapOvr>
    <a:masterClrMapping/>
  </p:clrMapOvr>
  <mc:AlternateContent xmlns:mc="http://schemas.openxmlformats.org/markup-compatibility/2006" xmlns:p14="http://schemas.microsoft.com/office/powerpoint/2010/main">
    <mc:Choice Requires="p14">
      <p:transition spd="slow" p14:dur="2000" advTm="116389"/>
    </mc:Choice>
    <mc:Fallback xmlns="">
      <p:transition spd="slow" advTm="1163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NACDD Bar Slides">
      <a:dk1>
        <a:sysClr val="windowText" lastClr="000000"/>
      </a:dk1>
      <a:lt1>
        <a:sysClr val="window" lastClr="FFFFFF"/>
      </a:lt1>
      <a:dk2>
        <a:srgbClr val="0057B8"/>
      </a:dk2>
      <a:lt2>
        <a:srgbClr val="FFB25B"/>
      </a:lt2>
      <a:accent1>
        <a:srgbClr val="00B140"/>
      </a:accent1>
      <a:accent2>
        <a:srgbClr val="D50032"/>
      </a:accent2>
      <a:accent3>
        <a:srgbClr val="A4D65E"/>
      </a:accent3>
      <a:accent4>
        <a:srgbClr val="165C7D"/>
      </a:accent4>
      <a:accent5>
        <a:srgbClr val="84A4DC"/>
      </a:accent5>
      <a:accent6>
        <a:srgbClr val="7C878E"/>
      </a:accent6>
      <a:hlink>
        <a:srgbClr val="00B140"/>
      </a:hlink>
      <a:folHlink>
        <a:srgbClr val="165C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1957</TotalTime>
  <Words>2079</Words>
  <Application>Microsoft Macintosh PowerPoint</Application>
  <PresentationFormat>On-screen Show (16:9)</PresentationFormat>
  <Paragraphs>151</Paragraphs>
  <Slides>12</Slides>
  <Notes>12</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Verdana</vt:lpstr>
      <vt:lpstr>Office Theme</vt:lpstr>
      <vt:lpstr>Leadership vs. Management</vt:lpstr>
      <vt:lpstr>Learning Objectives</vt:lpstr>
      <vt:lpstr>Mistake #1</vt:lpstr>
      <vt:lpstr>Mistake #2</vt:lpstr>
      <vt:lpstr>Mistake #3</vt:lpstr>
      <vt:lpstr>Management is… </vt:lpstr>
      <vt:lpstr>Leadership is…</vt:lpstr>
      <vt:lpstr>Leadership and Management</vt:lpstr>
      <vt:lpstr>PowerPoint Presentation</vt:lpstr>
      <vt:lpstr>PowerPoint Presentation</vt:lpstr>
      <vt:lpstr>Leadership and Management in Practice: Health Equity</vt:lpstr>
      <vt:lpstr>In Conclusion…</vt:lpstr>
    </vt:vector>
  </TitlesOfParts>
  <Company>Seam Studios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Jahnke</dc:creator>
  <cp:lastModifiedBy>Anya Karavanov</cp:lastModifiedBy>
  <cp:revision>31</cp:revision>
  <cp:lastPrinted>2020-02-08T15:49:48Z</cp:lastPrinted>
  <dcterms:created xsi:type="dcterms:W3CDTF">2018-04-25T14:08:35Z</dcterms:created>
  <dcterms:modified xsi:type="dcterms:W3CDTF">2020-03-24T16:45:37Z</dcterms:modified>
</cp:coreProperties>
</file>