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3" r:id="rId1"/>
    <p:sldMasterId id="2147484329" r:id="rId2"/>
  </p:sldMasterIdLst>
  <p:notesMasterIdLst>
    <p:notesMasterId r:id="rId29"/>
  </p:notesMasterIdLst>
  <p:sldIdLst>
    <p:sldId id="344" r:id="rId3"/>
    <p:sldId id="345" r:id="rId4"/>
    <p:sldId id="346" r:id="rId5"/>
    <p:sldId id="270" r:id="rId6"/>
    <p:sldId id="326" r:id="rId7"/>
    <p:sldId id="279" r:id="rId8"/>
    <p:sldId id="342" r:id="rId9"/>
    <p:sldId id="336" r:id="rId10"/>
    <p:sldId id="267" r:id="rId11"/>
    <p:sldId id="337" r:id="rId12"/>
    <p:sldId id="331" r:id="rId13"/>
    <p:sldId id="338" r:id="rId14"/>
    <p:sldId id="339" r:id="rId15"/>
    <p:sldId id="340" r:id="rId16"/>
    <p:sldId id="301" r:id="rId17"/>
    <p:sldId id="303" r:id="rId18"/>
    <p:sldId id="311" r:id="rId19"/>
    <p:sldId id="291" r:id="rId20"/>
    <p:sldId id="293" r:id="rId21"/>
    <p:sldId id="294" r:id="rId22"/>
    <p:sldId id="295" r:id="rId23"/>
    <p:sldId id="296" r:id="rId24"/>
    <p:sldId id="297" r:id="rId25"/>
    <p:sldId id="299" r:id="rId26"/>
    <p:sldId id="335" r:id="rId27"/>
    <p:sldId id="324" r:id="rId28"/>
  </p:sldIdLst>
  <p:sldSz cx="9144000" cy="6858000" type="screen4x3"/>
  <p:notesSz cx="7010400" cy="9296400"/>
  <p:embeddedFontLst>
    <p:embeddedFont>
      <p:font typeface="Franklin Gothic Book" panose="020B0503020102020204" pitchFamily="34" charset="0"/>
      <p:regular r:id="rId30"/>
      <p:italic r:id="rId31"/>
    </p:embeddedFont>
    <p:embeddedFont>
      <p:font typeface="Myriad Web Pro" panose="020B0503030403090204" charset="0"/>
      <p:regular r:id="rId32"/>
      <p:bold r:id="rId33"/>
      <p:italic r:id="rId34"/>
    </p:embeddedFont>
    <p:embeddedFont>
      <p:font typeface="MS PGothic" panose="020B0600070205080204" pitchFamily="34" charset="-128"/>
      <p:regular r:id="rId35"/>
    </p:embeddedFont>
    <p:embeddedFont>
      <p:font typeface="Calibri" panose="020F0502020204030204" pitchFamily="34" charset="0"/>
      <p:regular r:id="rId36"/>
      <p:bold r:id="rId37"/>
      <p:italic r:id="rId38"/>
      <p:boldItalic r:id="rId39"/>
    </p:embeddedFont>
    <p:embeddedFont>
      <p:font typeface="Arial Narrow" panose="020B0606020202030204" pitchFamily="34" charset="0"/>
      <p:regular r:id="rId40"/>
      <p:bold r:id="rId41"/>
      <p:italic r:id="rId42"/>
      <p:boldItalic r:id="rId43"/>
    </p:embeddedFont>
    <p:embeddedFont>
      <p:font typeface="Calisto MT" panose="02040603050505030304" pitchFamily="18" charset="0"/>
      <p:regular r:id="rId44"/>
      <p:bold r:id="rId45"/>
      <p:italic r:id="rId46"/>
      <p:boldItalic r:id="rId47"/>
    </p:embeddedFont>
    <p:embeddedFont>
      <p:font typeface="Garamond" panose="02020404030301010803" pitchFamily="18" charset="0"/>
      <p:regular r:id="rId48"/>
      <p:bold r:id="rId49"/>
      <p:italic r:id="rId50"/>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0038"/>
    <a:srgbClr val="000000"/>
    <a:srgbClr val="56A0D3"/>
    <a:srgbClr val="F6A01A"/>
    <a:srgbClr val="5C87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5619" autoAdjust="0"/>
    <p:restoredTop sz="94671" autoAdjust="0"/>
  </p:normalViewPr>
  <p:slideViewPr>
    <p:cSldViewPr snapToGrid="0" snapToObjects="1">
      <p:cViewPr>
        <p:scale>
          <a:sx n="70" d="100"/>
          <a:sy n="70" d="100"/>
        </p:scale>
        <p:origin x="-894" y="-2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5" d="100"/>
          <a:sy n="55" d="100"/>
        </p:scale>
        <p:origin x="-1806" y="-96"/>
      </p:cViewPr>
      <p:guideLst>
        <p:guide orient="horz" pos="2928"/>
        <p:guide pos="2208"/>
      </p:guideLst>
    </p:cSldViewPr>
  </p:notes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font" Target="fonts/font12.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3550"/>
          </a:xfrm>
          <a:prstGeom prst="rect">
            <a:avLst/>
          </a:prstGeom>
        </p:spPr>
        <p:txBody>
          <a:bodyPr vert="horz" lIns="91614" tIns="45807" rIns="91614" bIns="45807"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1925" y="0"/>
            <a:ext cx="3036888" cy="463550"/>
          </a:xfrm>
          <a:prstGeom prst="rect">
            <a:avLst/>
          </a:prstGeom>
        </p:spPr>
        <p:txBody>
          <a:bodyPr vert="horz" lIns="91614" tIns="45807" rIns="91614" bIns="45807" rtlCol="0"/>
          <a:lstStyle>
            <a:lvl1pPr algn="r" fontAlgn="auto">
              <a:spcBef>
                <a:spcPts val="0"/>
              </a:spcBef>
              <a:spcAft>
                <a:spcPts val="0"/>
              </a:spcAft>
              <a:defRPr sz="1200">
                <a:latin typeface="+mn-lt"/>
              </a:defRPr>
            </a:lvl1pPr>
          </a:lstStyle>
          <a:p>
            <a:pPr>
              <a:defRPr/>
            </a:pPr>
            <a:fld id="{B0C469A1-7CE7-4F2B-8451-2FB44CA24B42}" type="datetimeFigureOut">
              <a:rPr lang="en-US"/>
              <a:pPr>
                <a:defRPr/>
              </a:pPr>
              <a:t>9/23/2013</a:t>
            </a:fld>
            <a:endParaRPr lang="en-US"/>
          </a:p>
        </p:txBody>
      </p:sp>
      <p:sp>
        <p:nvSpPr>
          <p:cNvPr id="4" name="Slide Image Placeholder 3"/>
          <p:cNvSpPr>
            <a:spLocks noGrp="1" noRot="1" noChangeAspect="1"/>
          </p:cNvSpPr>
          <p:nvPr>
            <p:ph type="sldImg" idx="2"/>
          </p:nvPr>
        </p:nvSpPr>
        <p:spPr>
          <a:xfrm>
            <a:off x="1179513" y="696913"/>
            <a:ext cx="4651375" cy="3487737"/>
          </a:xfrm>
          <a:prstGeom prst="rect">
            <a:avLst/>
          </a:prstGeom>
          <a:noFill/>
          <a:ln w="12700">
            <a:solidFill>
              <a:prstClr val="black"/>
            </a:solidFill>
          </a:ln>
        </p:spPr>
        <p:txBody>
          <a:bodyPr vert="horz" lIns="91614" tIns="45807" rIns="91614" bIns="45807" rtlCol="0" anchor="ctr"/>
          <a:lstStyle/>
          <a:p>
            <a:pPr lvl="0"/>
            <a:endParaRPr lang="en-US" noProof="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614" tIns="45807" rIns="91614" bIns="4580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6888" cy="465138"/>
          </a:xfrm>
          <a:prstGeom prst="rect">
            <a:avLst/>
          </a:prstGeom>
        </p:spPr>
        <p:txBody>
          <a:bodyPr vert="horz" lIns="91614" tIns="45807" rIns="91614" bIns="45807"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1925" y="8829675"/>
            <a:ext cx="3036888" cy="465138"/>
          </a:xfrm>
          <a:prstGeom prst="rect">
            <a:avLst/>
          </a:prstGeom>
        </p:spPr>
        <p:txBody>
          <a:bodyPr vert="horz" lIns="91614" tIns="45807" rIns="91614" bIns="45807" rtlCol="0" anchor="b"/>
          <a:lstStyle>
            <a:lvl1pPr algn="r" fontAlgn="auto">
              <a:spcBef>
                <a:spcPts val="0"/>
              </a:spcBef>
              <a:spcAft>
                <a:spcPts val="0"/>
              </a:spcAft>
              <a:defRPr sz="1200">
                <a:latin typeface="+mn-lt"/>
              </a:defRPr>
            </a:lvl1pPr>
          </a:lstStyle>
          <a:p>
            <a:pPr>
              <a:defRPr/>
            </a:pPr>
            <a:fld id="{05C89B1B-F986-4531-8BC6-5090E78C9961}" type="slidenum">
              <a:rPr lang="en-US"/>
              <a:pPr>
                <a:defRPr/>
              </a:pPr>
              <a:t>‹#›</a:t>
            </a:fld>
            <a:endParaRPr lang="en-US"/>
          </a:p>
        </p:txBody>
      </p:sp>
    </p:spTree>
    <p:extLst>
      <p:ext uri="{BB962C8B-B14F-4D97-AF65-F5344CB8AC3E}">
        <p14:creationId xmlns:p14="http://schemas.microsoft.com/office/powerpoint/2010/main" val="7095338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483AA0-70D0-4D47-9952-9BC6B686AA7E}"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786060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51824" y="4416427"/>
            <a:ext cx="5991216" cy="4507237"/>
          </a:xfrm>
        </p:spPr>
        <p:txBody>
          <a:bodyPr>
            <a:normAutofit fontScale="85000" lnSpcReduction="20000"/>
          </a:bodyPr>
          <a:lstStyle/>
          <a:p>
            <a:r>
              <a:rPr lang="en-US" i="0" dirty="0" smtClean="0"/>
              <a:t>We</a:t>
            </a:r>
            <a:r>
              <a:rPr lang="en-US" i="0" baseline="0" dirty="0" smtClean="0"/>
              <a:t> know the benefits of physical activity and quality physical education in youth.</a:t>
            </a:r>
          </a:p>
          <a:p>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0" dirty="0" smtClean="0"/>
              <a:t>Physical education is the cornerstone of a comprehensive approach, however, </a:t>
            </a:r>
            <a:r>
              <a:rPr lang="en-US" b="1" dirty="0" smtClean="0"/>
              <a:t>physical activity before, during, and after school, staff involvement, and family and community engagement</a:t>
            </a:r>
            <a:r>
              <a:rPr lang="en-US" b="1" baseline="0" dirty="0" smtClean="0"/>
              <a:t> are all critical to a quality, comprehensive approach to physical activity.  </a:t>
            </a:r>
            <a:r>
              <a:rPr lang="en-US" b="1" dirty="0" smtClean="0"/>
              <a:t> In addition to quality physical education, examples of activities that are implemented within a CSPAP are recess, classroom physical activity breaks, intramurals and physical activity clubs, interscholastic sports, walk and bicycle to school initiatives, and joint-use agreements. </a:t>
            </a:r>
            <a:endParaRPr lang="en-US" sz="1100" b="1" dirty="0" smtClean="0"/>
          </a:p>
          <a:p>
            <a:endParaRPr lang="en-US" i="0" baseline="0" dirty="0" smtClean="0"/>
          </a:p>
          <a:p>
            <a:r>
              <a:rPr lang="en-US" b="1" i="0" baseline="0" dirty="0" smtClean="0"/>
              <a:t>We have developed guidelines to support schools in implementing programs to support both physical activity and healthy eating. In the next month of so we will put out a guide to implementing a CSPAP which will provide step by step guidance..</a:t>
            </a:r>
          </a:p>
          <a:p>
            <a:pPr lvl="0"/>
            <a:endParaRPr lang="en-US" dirty="0"/>
          </a:p>
          <a:p>
            <a:pPr lvl="0"/>
            <a:r>
              <a:rPr lang="en-US" dirty="0" smtClean="0"/>
              <a:t>A </a:t>
            </a:r>
            <a:r>
              <a:rPr lang="en-US" b="1" dirty="0"/>
              <a:t>CSPAP</a:t>
            </a:r>
            <a:r>
              <a:rPr lang="en-US" dirty="0"/>
              <a:t> is a multi-component program that includes the following: quality physical education as the foundation, physical activity before, during, and after school, staff involvement, and family and community engagement. In addition to quality physical education, examples of activities that are implemented within a CSPAP are recess, classroom physical activity breaks, intramurals and physical activity clubs, interscholastic sports, walk and bicycle to school initiatives, and joint-use agreements. </a:t>
            </a:r>
            <a:endParaRPr lang="en-US" sz="1100" dirty="0"/>
          </a:p>
          <a:p>
            <a:pPr lvl="0"/>
            <a:r>
              <a:rPr lang="en-US" dirty="0"/>
              <a:t>Development and implementation of a CSPAP requires strong coordination and synergy across all of the components.</a:t>
            </a:r>
            <a:endParaRPr lang="en-US" sz="1100" dirty="0"/>
          </a:p>
          <a:p>
            <a:pPr lvl="0"/>
            <a:endParaRPr lang="en-US" b="1" dirty="0" smtClean="0"/>
          </a:p>
          <a:p>
            <a:pPr lvl="0"/>
            <a:r>
              <a:rPr lang="en-US" b="1" dirty="0" smtClean="0"/>
              <a:t>Quality </a:t>
            </a:r>
            <a:r>
              <a:rPr lang="en-US" b="1" dirty="0"/>
              <a:t>or “enhanced” PE</a:t>
            </a:r>
            <a:r>
              <a:rPr lang="en-US" dirty="0"/>
              <a:t>: </a:t>
            </a:r>
            <a:endParaRPr lang="en-US" sz="1100" dirty="0"/>
          </a:p>
          <a:p>
            <a:pPr lvl="1"/>
            <a:r>
              <a:rPr lang="en-US" dirty="0"/>
              <a:t>meets the needs of all students </a:t>
            </a:r>
            <a:endParaRPr lang="en-US" sz="1100" dirty="0"/>
          </a:p>
          <a:p>
            <a:pPr lvl="1"/>
            <a:r>
              <a:rPr lang="en-US" dirty="0"/>
              <a:t>is an enjoyable experience for all students </a:t>
            </a:r>
            <a:endParaRPr lang="en-US" sz="1100" dirty="0"/>
          </a:p>
          <a:p>
            <a:pPr lvl="1"/>
            <a:r>
              <a:rPr lang="en-US" dirty="0"/>
              <a:t>keeps students active for most of physical education class time </a:t>
            </a:r>
            <a:endParaRPr lang="en-US" sz="1100" dirty="0"/>
          </a:p>
          <a:p>
            <a:pPr lvl="1"/>
            <a:r>
              <a:rPr lang="en-US" dirty="0"/>
              <a:t>teaches self-management </a:t>
            </a:r>
            <a:endParaRPr lang="en-US" sz="1100" dirty="0"/>
          </a:p>
          <a:p>
            <a:pPr lvl="1"/>
            <a:r>
              <a:rPr lang="en-US" dirty="0"/>
              <a:t>teaches skills to maximize movement proficiency </a:t>
            </a:r>
            <a:endParaRPr lang="en-US" sz="1100" dirty="0"/>
          </a:p>
          <a:p>
            <a:pPr lvl="1"/>
            <a:r>
              <a:rPr lang="en-US" dirty="0"/>
              <a:t>emphasizes knowledge and skills for a lifetime of physical activity.</a:t>
            </a:r>
            <a:endParaRPr lang="en-US" sz="1100" dirty="0"/>
          </a:p>
          <a:p>
            <a:endParaRPr lang="en-US" dirty="0"/>
          </a:p>
        </p:txBody>
      </p:sp>
      <p:sp>
        <p:nvSpPr>
          <p:cNvPr id="4" name="Slide Number Placeholder 3"/>
          <p:cNvSpPr>
            <a:spLocks noGrp="1"/>
          </p:cNvSpPr>
          <p:nvPr>
            <p:ph type="sldNum" sz="quarter" idx="10"/>
          </p:nvPr>
        </p:nvSpPr>
        <p:spPr/>
        <p:txBody>
          <a:bodyPr/>
          <a:lstStyle/>
          <a:p>
            <a:fld id="{05AD511D-F508-4C2D-A83F-21FC739BCEF8}" type="slidenum">
              <a:rPr lang="en-US" smtClean="0"/>
              <a:pPr/>
              <a:t>13</a:t>
            </a:fld>
            <a:endParaRPr lang="en-US" dirty="0"/>
          </a:p>
        </p:txBody>
      </p:sp>
    </p:spTree>
    <p:extLst>
      <p:ext uri="{BB962C8B-B14F-4D97-AF65-F5344CB8AC3E}">
        <p14:creationId xmlns:p14="http://schemas.microsoft.com/office/powerpoint/2010/main" val="4072517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9937" y="4184651"/>
            <a:ext cx="6320710" cy="4900735"/>
          </a:xfrm>
        </p:spPr>
        <p:txBody>
          <a:bodyPr>
            <a:normAutofit fontScale="25000" lnSpcReduction="20000"/>
          </a:bodyPr>
          <a:lstStyle/>
          <a:p>
            <a:endParaRPr lang="en-US" sz="2600" dirty="0" smtClean="0"/>
          </a:p>
          <a:p>
            <a:r>
              <a:rPr lang="en-US" sz="2600" kern="1200" dirty="0" smtClean="0">
                <a:solidFill>
                  <a:schemeClr val="tx1"/>
                </a:solidFill>
                <a:effectLst/>
              </a:rPr>
              <a:t>Chronic diseases—including heart disease, cancer, stroke, diabetes, obesity, and related risk factors, such as tobacco use, physical inactivity, and poor diet—are the leading causes of death and disability in the United States, accounting for 7 of every 10 deaths.  About one-fourth of people with chronic conditions have one or more daily activity limitations.    In 2005, 133 million Americans – almost 1 of every 2 adults – had at least one chronic illness.   </a:t>
            </a:r>
          </a:p>
          <a:p>
            <a:r>
              <a:rPr lang="en-US" sz="2600" kern="1200" dirty="0" smtClean="0">
                <a:solidFill>
                  <a:schemeClr val="tx1"/>
                </a:solidFill>
                <a:effectLst/>
              </a:rPr>
              <a:t> </a:t>
            </a:r>
          </a:p>
          <a:p>
            <a:r>
              <a:rPr lang="en-US" sz="2600" b="1" kern="1200" dirty="0" smtClean="0">
                <a:solidFill>
                  <a:schemeClr val="tx1"/>
                </a:solidFill>
                <a:effectLst/>
              </a:rPr>
              <a:t>Another</a:t>
            </a:r>
            <a:r>
              <a:rPr lang="en-US" sz="2600" b="1" kern="1200" baseline="0" dirty="0" smtClean="0">
                <a:solidFill>
                  <a:schemeClr val="tx1"/>
                </a:solidFill>
                <a:effectLst/>
              </a:rPr>
              <a:t> area of focus….</a:t>
            </a:r>
            <a:endParaRPr lang="en-US" sz="2600" b="1" kern="1200" dirty="0" smtClean="0">
              <a:solidFill>
                <a:schemeClr val="tx1"/>
              </a:solidFill>
              <a:effectLst/>
            </a:endParaRPr>
          </a:p>
          <a:p>
            <a:r>
              <a:rPr lang="en-US" sz="2600" b="1" kern="1200" dirty="0" smtClean="0">
                <a:solidFill>
                  <a:schemeClr val="tx1"/>
                </a:solidFill>
                <a:effectLst/>
              </a:rPr>
              <a:t>In recent years the prevalence of children and adolescents diagnosed with chronic conditions, including asthma, food allergies, and other activity, diet, and weight related conditions are also on the rise. Schools must be prepared to respond to the needs of students with chronic conditions. Schools can address the needs of students with chronic conditions by implementing policies, processes, and protocols that support both the daily management and emergency response needs of these students.</a:t>
            </a:r>
          </a:p>
          <a:p>
            <a:endParaRPr lang="en-US" sz="2600" b="1" kern="1200" dirty="0" smtClean="0">
              <a:solidFill>
                <a:schemeClr val="tx1"/>
              </a:solidFill>
              <a:effectLst/>
            </a:endParaRPr>
          </a:p>
          <a:p>
            <a:r>
              <a:rPr lang="en-US" sz="2600" b="1" kern="1200" dirty="0" smtClean="0">
                <a:solidFill>
                  <a:schemeClr val="tx1"/>
                </a:solidFill>
                <a:effectLst/>
              </a:rPr>
              <a:t>We</a:t>
            </a:r>
            <a:r>
              <a:rPr lang="en-US" sz="2600" b="1" kern="1200" baseline="0" dirty="0" smtClean="0">
                <a:solidFill>
                  <a:schemeClr val="tx1"/>
                </a:solidFill>
                <a:effectLst/>
              </a:rPr>
              <a:t> have quite a bit of experience in addressing asthma management in schools and are nearing completion of guidelines to manage food allergies. Given the needs of schools in this area we are expanding our role in this area and will be developing additional guidance for managing chronic conditions and this work  will also be supported with the state funding.</a:t>
            </a:r>
            <a:endParaRPr lang="en-US" sz="2600" b="1" kern="1200" dirty="0" smtClean="0">
              <a:solidFill>
                <a:schemeClr val="tx1"/>
              </a:solidFill>
              <a:effectLst/>
            </a:endParaRPr>
          </a:p>
          <a:p>
            <a:r>
              <a:rPr lang="en-US" sz="2600" kern="1200" dirty="0" smtClean="0">
                <a:solidFill>
                  <a:schemeClr val="tx1"/>
                </a:solidFill>
                <a:effectLst/>
              </a:rPr>
              <a:t> </a:t>
            </a:r>
          </a:p>
          <a:p>
            <a:pPr lvl="0"/>
            <a:r>
              <a:rPr lang="en-US" sz="2600" kern="1200" dirty="0" smtClean="0">
                <a:solidFill>
                  <a:schemeClr val="tx1"/>
                </a:solidFill>
                <a:effectLst/>
              </a:rPr>
              <a:t>Applicant partners with the State Department of Education.</a:t>
            </a:r>
          </a:p>
          <a:p>
            <a:pPr lvl="0"/>
            <a:r>
              <a:rPr lang="en-US" sz="2600" kern="1200" dirty="0" smtClean="0">
                <a:solidFill>
                  <a:schemeClr val="tx1"/>
                </a:solidFill>
                <a:effectLst/>
              </a:rPr>
              <a:t>Applicant collaborates with other partners (e.g., the National Association of School Nurses, state-level affiliates of American Academy of Pediatrics, Food Allergy Research and Education, and state-level affiliates of National Assembly of School-based Health Care).</a:t>
            </a:r>
          </a:p>
          <a:p>
            <a:r>
              <a:rPr lang="en-US" sz="2600" kern="1200" dirty="0" smtClean="0">
                <a:solidFill>
                  <a:schemeClr val="tx1"/>
                </a:solidFill>
                <a:effectLst/>
              </a:rPr>
              <a:t> </a:t>
            </a:r>
          </a:p>
          <a:p>
            <a:pPr lvl="0"/>
            <a:r>
              <a:rPr lang="en-US" sz="2600" kern="1200" dirty="0" smtClean="0">
                <a:solidFill>
                  <a:schemeClr val="tx1"/>
                </a:solidFill>
                <a:effectLst/>
              </a:rPr>
              <a:t>provides professional development and technical assistance to appropriate school staff on the processes and resources available to assist in the enrollment of eligible students with chronic conditions into private, state, or federally funded insurance programs. </a:t>
            </a:r>
          </a:p>
          <a:p>
            <a:r>
              <a:rPr lang="en-US" sz="2600" kern="1200" dirty="0" smtClean="0">
                <a:solidFill>
                  <a:schemeClr val="tx1"/>
                </a:solidFill>
                <a:effectLst/>
              </a:rPr>
              <a:t> </a:t>
            </a:r>
          </a:p>
          <a:p>
            <a:pPr lvl="0"/>
            <a:r>
              <a:rPr lang="en-US" sz="2600" kern="1200" dirty="0" smtClean="0">
                <a:solidFill>
                  <a:schemeClr val="tx1"/>
                </a:solidFill>
                <a:effectLst/>
              </a:rPr>
              <a:t>provides professional development and technical assistance to LEAs and school health, mental health, and social services staff on processes and protocols for providing referrals to community-based medical care providers for students identified with chronic conditions or at risk for activity, diet, and weight-related chronic conditions.</a:t>
            </a:r>
          </a:p>
          <a:p>
            <a:r>
              <a:rPr lang="en-US" sz="2600" kern="1200" dirty="0" smtClean="0">
                <a:solidFill>
                  <a:schemeClr val="tx1"/>
                </a:solidFill>
                <a:effectLst/>
              </a:rPr>
              <a:t> </a:t>
            </a:r>
          </a:p>
          <a:p>
            <a:pPr lvl="0"/>
            <a:r>
              <a:rPr lang="en-US" sz="2600" kern="1200" dirty="0" smtClean="0">
                <a:solidFill>
                  <a:schemeClr val="tx1"/>
                </a:solidFill>
                <a:effectLst/>
              </a:rPr>
              <a:t>develops protocols and provides technical assistance to LEAs and schools on the protocols for identifying students with chronic conditions. Processes to identify* students with chronic conditions may include, but are not limited to the use health room and attendance records to detect frequent school absences, frequent school health office visits, emergency room visits, or hospitalizations; parent and family communication of students’ conditions; and physician notifications.</a:t>
            </a:r>
          </a:p>
          <a:p>
            <a:r>
              <a:rPr lang="en-US" sz="2600" kern="1200" dirty="0" smtClean="0">
                <a:solidFill>
                  <a:schemeClr val="tx1"/>
                </a:solidFill>
                <a:effectLst/>
              </a:rPr>
              <a:t> </a:t>
            </a:r>
          </a:p>
          <a:p>
            <a:pPr lvl="0"/>
            <a:r>
              <a:rPr lang="en-US" sz="2600" kern="1200" dirty="0" smtClean="0">
                <a:solidFill>
                  <a:schemeClr val="tx1"/>
                </a:solidFill>
                <a:effectLst/>
              </a:rPr>
              <a:t>Applicant provides professional development and technical assistance to appropriate school staff on the use of 504 Plans, Individualized Education Plans (IEPs), Individualized Health Plans (IHPs), or condition specific management plans, such as Asthma Action Plans, Food Allergy Management Plans, Diabetes Management Plans, as appropriate, particularly for health services, medication administration, and symptom management and also appropriate physical activity modifications in the school setting. </a:t>
            </a:r>
          </a:p>
          <a:p>
            <a:r>
              <a:rPr lang="en-US" sz="2600" kern="1200" dirty="0" smtClean="0">
                <a:solidFill>
                  <a:schemeClr val="tx1"/>
                </a:solidFill>
                <a:effectLst/>
              </a:rPr>
              <a:t> </a:t>
            </a:r>
          </a:p>
          <a:p>
            <a:pPr lvl="0"/>
            <a:r>
              <a:rPr lang="en-US" sz="2600" kern="1200" dirty="0" smtClean="0">
                <a:solidFill>
                  <a:schemeClr val="tx1"/>
                </a:solidFill>
                <a:effectLst/>
              </a:rPr>
              <a:t>Applicant provides professional development and technical assistance to local education agencies (LEAs) and school staff on meeting the daily management and emergency care needs of students with chronic conditions. </a:t>
            </a:r>
          </a:p>
          <a:p>
            <a:pPr lvl="0"/>
            <a:endParaRPr lang="en-US" sz="2600" kern="1200" dirty="0" smtClean="0">
              <a:solidFill>
                <a:schemeClr val="tx1"/>
              </a:solidFill>
              <a:effectLst/>
            </a:endParaRPr>
          </a:p>
          <a:p>
            <a:pPr lvl="0"/>
            <a:r>
              <a:rPr lang="en-US" sz="2600" kern="1200" dirty="0" smtClean="0">
                <a:solidFill>
                  <a:schemeClr val="tx1"/>
                </a:solidFill>
                <a:effectLst/>
              </a:rPr>
              <a:t>Provide professional development to LEAs and school health, mental health, and social services staff on processes and protocols for providing condition specific self-management education to students identified with chronic conditions, such as: daily management of medication(s), response to asthma exacerbation, limiting exposure to a food allergen, or maintaining normal blood glucose levels.</a:t>
            </a:r>
          </a:p>
          <a:p>
            <a:r>
              <a:rPr lang="en-US" sz="2600" kern="1200" dirty="0" smtClean="0">
                <a:solidFill>
                  <a:schemeClr val="tx1"/>
                </a:solidFill>
                <a:effectLst/>
              </a:rPr>
              <a:t> </a:t>
            </a:r>
          </a:p>
          <a:p>
            <a:pPr lvl="0"/>
            <a:r>
              <a:rPr lang="en-US" sz="2600" kern="1200" dirty="0" smtClean="0">
                <a:solidFill>
                  <a:schemeClr val="tx1"/>
                </a:solidFill>
                <a:effectLst/>
              </a:rPr>
              <a:t>Provide professional development to LEAs and school health, mental health, and social services on conducting and appropriately documenting ongoing assessments of the health status of students identified with chronic conditions, such as:  periodic assessment of asthma control practices among students identified with asthma; inquiring about time since last seizure among students identified with epilepsy; or other direct measurement or student self-report to assess current health status. </a:t>
            </a:r>
          </a:p>
          <a:p>
            <a:r>
              <a:rPr lang="en-US" sz="1200" kern="1200" dirty="0" smtClean="0">
                <a:solidFill>
                  <a:schemeClr val="tx1"/>
                </a:solidFill>
                <a:effectLst/>
                <a:latin typeface="+mn-lt"/>
                <a:ea typeface="+mn-ea"/>
                <a:cs typeface="+mn-cs"/>
              </a:rPr>
              <a:t> </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5AD511D-F508-4C2D-A83F-21FC739BCEF8}" type="slidenum">
              <a:rPr lang="en-US" smtClean="0"/>
              <a:pPr/>
              <a:t>14</a:t>
            </a:fld>
            <a:endParaRPr lang="en-US" dirty="0"/>
          </a:p>
        </p:txBody>
      </p:sp>
    </p:spTree>
    <p:extLst>
      <p:ext uri="{BB962C8B-B14F-4D97-AF65-F5344CB8AC3E}">
        <p14:creationId xmlns:p14="http://schemas.microsoft.com/office/powerpoint/2010/main" val="1907173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568263-D0A8-4817-9B4F-4A07CB38F953}" type="slidenum">
              <a:rPr lang="en-US" smtClean="0"/>
              <a:pPr fontAlgn="base">
                <a:spcBef>
                  <a:spcPct val="0"/>
                </a:spcBef>
                <a:spcAft>
                  <a:spcPct val="0"/>
                </a:spcAft>
                <a:defRPr/>
              </a:pPr>
              <a:t>15</a:t>
            </a:fld>
            <a:endParaRPr lang="en-US" smtClean="0"/>
          </a:p>
        </p:txBody>
      </p:sp>
      <p:sp>
        <p:nvSpPr>
          <p:cNvPr id="14339" name="Rectangle 2"/>
          <p:cNvSpPr>
            <a:spLocks noGrp="1" noRot="1" noChangeAspect="1" noChangeArrowheads="1" noTextEdit="1"/>
          </p:cNvSpPr>
          <p:nvPr>
            <p:ph type="sldImg"/>
          </p:nvPr>
        </p:nvSpPr>
        <p:spPr bwMode="auto">
          <a:xfrm>
            <a:off x="1184275" y="696913"/>
            <a:ext cx="4643438" cy="3484562"/>
          </a:xfrm>
          <a:noFill/>
          <a:ln>
            <a:solidFill>
              <a:srgbClr val="000000"/>
            </a:solidFill>
            <a:miter lim="800000"/>
            <a:headEnd/>
            <a:tailEnd/>
          </a:ln>
        </p:spPr>
      </p:sp>
      <p:sp>
        <p:nvSpPr>
          <p:cNvPr id="14340" name="Rectangle 3"/>
          <p:cNvSpPr>
            <a:spLocks noGrp="1" noChangeArrowheads="1"/>
          </p:cNvSpPr>
          <p:nvPr>
            <p:ph type="body" idx="1"/>
          </p:nvPr>
        </p:nvSpPr>
        <p:spPr bwMode="auto">
          <a:xfrm>
            <a:off x="981076" y="4572001"/>
            <a:ext cx="5140325" cy="4183063"/>
          </a:xfrm>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a:p>
            <a:pPr eaLnBrk="1" hangingPunct="1">
              <a:spcBef>
                <a:spcPct val="0"/>
              </a:spcBef>
            </a:pP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Intramural reflects  staffing, travel, etc.</a:t>
            </a:r>
          </a:p>
          <a:p>
            <a:endParaRPr lang="en-US" smtClean="0"/>
          </a:p>
          <a:p>
            <a:endParaRPr lang="en-US" smtClean="0"/>
          </a:p>
          <a:p>
            <a:r>
              <a:rPr lang="en-US" smtClean="0"/>
              <a:t>Appropriation includes $488K directed to food allergy and anaphylaxis</a:t>
            </a:r>
          </a:p>
          <a:p>
            <a:endParaRPr lang="en-US" smtClean="0"/>
          </a:p>
          <a:p>
            <a:r>
              <a:rPr lang="en-US" smtClean="0"/>
              <a:t>Historically we received about $3M from NCEH’s asthma appropriation to implement to address school-based asthma management.</a:t>
            </a:r>
          </a:p>
        </p:txBody>
      </p:sp>
      <p:sp>
        <p:nvSpPr>
          <p:cNvPr id="4" name="Slide Number Placeholder 3"/>
          <p:cNvSpPr>
            <a:spLocks noGrp="1"/>
          </p:cNvSpPr>
          <p:nvPr>
            <p:ph type="sldNum" sz="quarter" idx="5"/>
          </p:nvPr>
        </p:nvSpPr>
        <p:spPr/>
        <p:txBody>
          <a:bodyPr/>
          <a:lstStyle/>
          <a:p>
            <a:pPr>
              <a:defRPr/>
            </a:pPr>
            <a:fld id="{9815A98D-08FD-4858-B94D-CEC57CEFC332}" type="slidenum">
              <a:rPr lang="en-US" smtClean="0"/>
              <a:pPr>
                <a:defRPr/>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E7512F-F4E8-43F7-9752-7C6E9769AC7B}" type="slidenum">
              <a:rPr lang="en-US" smtClean="0"/>
              <a:pPr/>
              <a:t>18</a:t>
            </a:fld>
            <a:endParaRPr lang="en-US"/>
          </a:p>
        </p:txBody>
      </p:sp>
    </p:spTree>
    <p:extLst>
      <p:ext uri="{BB962C8B-B14F-4D97-AF65-F5344CB8AC3E}">
        <p14:creationId xmlns:p14="http://schemas.microsoft.com/office/powerpoint/2010/main" val="2536785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 to add asthma strategies</a:t>
            </a:r>
            <a:r>
              <a:rPr lang="en-US" baseline="0" dirty="0" smtClean="0"/>
              <a:t> (?), peer-reviewed manuscripts, journal article reviews, </a:t>
            </a:r>
          </a:p>
          <a:p>
            <a:endParaRPr lang="en-US" baseline="0" dirty="0" smtClean="0"/>
          </a:p>
          <a:p>
            <a:endParaRPr lang="en-US" baseline="0" dirty="0" smtClean="0"/>
          </a:p>
          <a:p>
            <a:r>
              <a:rPr lang="en-US" baseline="0" dirty="0" smtClean="0"/>
              <a:t>CAITLIN and Allison-- where would your work with USDA on HHFKA go?  </a:t>
            </a:r>
          </a:p>
          <a:p>
            <a:r>
              <a:rPr lang="en-US" baseline="0" dirty="0" smtClean="0"/>
              <a:t>AN: I suggest putting our work with USDA on HHFKA into translation.  LWP is a translation of the science.  Also, we’re planning to create translation tools for this work.</a:t>
            </a:r>
          </a:p>
          <a:p>
            <a:r>
              <a:rPr lang="en-US" baseline="0" dirty="0" smtClean="0"/>
              <a:t>CM: I agree and we should also mention under partnerships.</a:t>
            </a:r>
            <a:endParaRPr lang="en-US" dirty="0"/>
          </a:p>
        </p:txBody>
      </p:sp>
      <p:sp>
        <p:nvSpPr>
          <p:cNvPr id="4" name="Slide Number Placeholder 3"/>
          <p:cNvSpPr>
            <a:spLocks noGrp="1"/>
          </p:cNvSpPr>
          <p:nvPr>
            <p:ph type="sldNum" sz="quarter" idx="10"/>
          </p:nvPr>
        </p:nvSpPr>
        <p:spPr/>
        <p:txBody>
          <a:bodyPr/>
          <a:lstStyle/>
          <a:p>
            <a:fld id="{F5E7512F-F4E8-43F7-9752-7C6E9769AC7B}" type="slidenum">
              <a:rPr lang="en-US" smtClean="0"/>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Need to add financial implications, Guidelines PPT, &amp; Exec Summary MIH, asthma toolkit, nutrition standards fact sheets, collaborations on federal reports (e.g.  SGR on obesity) ;  some should go on slide; others can be in our notes?</a:t>
            </a:r>
          </a:p>
          <a:p>
            <a:endParaRPr lang="en-US" dirty="0" smtClean="0"/>
          </a:p>
          <a:p>
            <a:endParaRPr lang="en-US" dirty="0" smtClean="0"/>
          </a:p>
          <a:p>
            <a:endParaRPr lang="en-US" dirty="0" smtClean="0"/>
          </a:p>
          <a:p>
            <a:r>
              <a:rPr lang="en-US" dirty="0" smtClean="0"/>
              <a:t>CM: I usually put the financial</a:t>
            </a:r>
            <a:r>
              <a:rPr lang="en-US" baseline="0" dirty="0" smtClean="0"/>
              <a:t> implication under synthesis. Are you okay with that?</a:t>
            </a:r>
            <a:endParaRPr lang="en-US" dirty="0"/>
          </a:p>
        </p:txBody>
      </p:sp>
      <p:sp>
        <p:nvSpPr>
          <p:cNvPr id="4" name="Slide Number Placeholder 3"/>
          <p:cNvSpPr>
            <a:spLocks noGrp="1"/>
          </p:cNvSpPr>
          <p:nvPr>
            <p:ph type="sldNum" sz="quarter" idx="10"/>
          </p:nvPr>
        </p:nvSpPr>
        <p:spPr/>
        <p:txBody>
          <a:bodyPr/>
          <a:lstStyle/>
          <a:p>
            <a:fld id="{F5E7512F-F4E8-43F7-9752-7C6E9769AC7B}" type="slidenum">
              <a:rPr lang="en-US" smtClean="0"/>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Rapid</a:t>
            </a:r>
            <a:r>
              <a:rPr lang="en-US" baseline="0" dirty="0" smtClean="0"/>
              <a:t> evaluation - </a:t>
            </a:r>
            <a:r>
              <a:rPr lang="en-US" dirty="0" smtClean="0"/>
              <a:t>Rapid evaluations are brief assessments of the process and impact of innovative initiatives. Rapid evaluation is conducted through technical assistance to agencies or organizations implementing these initiatives and answer questions of interest to them. Rapid evaluations involve non-experimental or quasi-experimental methods, with data collection typically lasting 12–24 months. Cost</a:t>
            </a:r>
            <a:r>
              <a:rPr lang="en-US" baseline="0" dirty="0" smtClean="0"/>
              <a:t> $250-$500K. </a:t>
            </a:r>
          </a:p>
          <a:p>
            <a:endParaRPr lang="en-US" baseline="0" dirty="0" smtClean="0"/>
          </a:p>
          <a:p>
            <a:r>
              <a:rPr lang="en-US" baseline="0" dirty="0" err="1" smtClean="0"/>
              <a:t>Evaluability</a:t>
            </a:r>
            <a:r>
              <a:rPr lang="en-US" baseline="0" dirty="0" smtClean="0"/>
              <a:t> Assessment – Early Assessment of Programs and Policies to Address Childhood Obesity – $2.6M project funded by RWJF. One component was to identify school-based initiatives ready for rigorous evaluation.</a:t>
            </a:r>
          </a:p>
          <a:p>
            <a:endParaRPr lang="en-US" baseline="0" dirty="0" smtClean="0"/>
          </a:p>
          <a:p>
            <a:r>
              <a:rPr lang="en-US" baseline="0" dirty="0" smtClean="0"/>
              <a:t>School-based evaluation TA –Work with a variety of entities sharing expertise on how to conduct school-based evaluations: US Surgeon General's office on the development of what is now called CORD- Childhood Obesity Research Demonstration Project; instrument development with school districts; evaluation design – DNPAO and Salad Bar Demonstration; evaluation tool development; Healthy Schools Program-Alliance for a Healthier Generation-Report review; Division of Violence Prevention.</a:t>
            </a:r>
            <a:endParaRPr lang="en-US" dirty="0"/>
          </a:p>
        </p:txBody>
      </p:sp>
      <p:sp>
        <p:nvSpPr>
          <p:cNvPr id="4" name="Slide Number Placeholder 3"/>
          <p:cNvSpPr>
            <a:spLocks noGrp="1"/>
          </p:cNvSpPr>
          <p:nvPr>
            <p:ph type="sldNum" sz="quarter" idx="10"/>
          </p:nvPr>
        </p:nvSpPr>
        <p:spPr/>
        <p:txBody>
          <a:bodyPr/>
          <a:lstStyle/>
          <a:p>
            <a:fld id="{F5E7512F-F4E8-43F7-9752-7C6E9769AC7B}" type="slidenum">
              <a:rPr lang="en-US" smtClean="0"/>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list of several descriptive and analytic studies we</a:t>
            </a:r>
            <a:r>
              <a:rPr lang="en-US" baseline="0" dirty="0" smtClean="0"/>
              <a:t> are part of, as either lead or co-authors. </a:t>
            </a:r>
          </a:p>
          <a:p>
            <a:endParaRPr lang="en-US" baseline="0" dirty="0" smtClean="0"/>
          </a:p>
          <a:p>
            <a:r>
              <a:rPr lang="en-US" baseline="0" dirty="0" smtClean="0"/>
              <a:t>In particular, I wanted to point out that we have a series of manuscripts that we are just beginning to work on using the 2010 National Youth Physical Activity and Nutrition Study data. We will be examining a number of different potential behavioral determinants and their relationship with dietary and physical activity behaviors.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5E7512F-F4E8-43F7-9752-7C6E9769AC7B}" type="slidenum">
              <a:rPr lang="en-US" smtClean="0"/>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E7512F-F4E8-43F7-9752-7C6E9769AC7B}" type="slidenum">
              <a:rPr lang="en-US" smtClean="0"/>
              <a:pPr/>
              <a:t>24</a:t>
            </a:fld>
            <a:endParaRPr lang="en-US"/>
          </a:p>
        </p:txBody>
      </p:sp>
    </p:spTree>
    <p:extLst>
      <p:ext uri="{BB962C8B-B14F-4D97-AF65-F5344CB8AC3E}">
        <p14:creationId xmlns:p14="http://schemas.microsoft.com/office/powerpoint/2010/main" val="618220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Before we begin, I just wanted to talk a bit about NACDD and allow Whitney to share about NASBE.  The National Association of Chronic Disease Directors improves the health of the public by strengthening state-based leadership and expertise for chronic disease prevention and control in states and at the national level. The School Health Project assists Chronic Disease Directors and their staff to make informed decisions about a variety of school health issues by providing technical assistance, up-to-date information and resources, and professional development. The project focuses on school health issues most directly related to preventing chronic disease - physical activity, nutrition and tobacco prevention programs. We are a resource for people who have ever wondered how to tap into the resources of a health department and for those who currently work in a health department and want to know how to expand their reach in school health.</a:t>
            </a:r>
          </a:p>
          <a:p>
            <a:endParaRPr lang="en-US" dirty="0" smtClean="0"/>
          </a:p>
          <a:p>
            <a:pPr eaLnBrk="1" hangingPunct="1">
              <a:spcBef>
                <a:spcPct val="0"/>
              </a:spcBef>
            </a:pPr>
            <a:endParaRPr lang="en-US" dirty="0">
              <a:latin typeface="Calibri" charset="0"/>
              <a:ea typeface="MS PGothic"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sto MT" charset="0"/>
                <a:ea typeface="MS PGothic" charset="0"/>
                <a:cs typeface="MS PGothic" charset="0"/>
              </a:defRPr>
            </a:lvl1pPr>
            <a:lvl2pPr marL="729057" indent="-280406" eaLnBrk="0" hangingPunct="0">
              <a:defRPr sz="2400">
                <a:solidFill>
                  <a:schemeClr val="tx1"/>
                </a:solidFill>
                <a:latin typeface="Calisto MT" charset="0"/>
                <a:ea typeface="MS PGothic" charset="0"/>
                <a:cs typeface="MS PGothic" charset="0"/>
              </a:defRPr>
            </a:lvl2pPr>
            <a:lvl3pPr marL="1121626" indent="-224325" eaLnBrk="0" hangingPunct="0">
              <a:defRPr sz="2400">
                <a:solidFill>
                  <a:schemeClr val="tx1"/>
                </a:solidFill>
                <a:latin typeface="Calisto MT" charset="0"/>
                <a:ea typeface="MS PGothic" charset="0"/>
                <a:cs typeface="MS PGothic" charset="0"/>
              </a:defRPr>
            </a:lvl3pPr>
            <a:lvl4pPr marL="1570276" indent="-224325" eaLnBrk="0" hangingPunct="0">
              <a:defRPr sz="2400">
                <a:solidFill>
                  <a:schemeClr val="tx1"/>
                </a:solidFill>
                <a:latin typeface="Calisto MT" charset="0"/>
                <a:ea typeface="MS PGothic" charset="0"/>
                <a:cs typeface="MS PGothic" charset="0"/>
              </a:defRPr>
            </a:lvl4pPr>
            <a:lvl5pPr marL="2018927" indent="-224325" eaLnBrk="0" hangingPunct="0">
              <a:defRPr sz="2400">
                <a:solidFill>
                  <a:schemeClr val="tx1"/>
                </a:solidFill>
                <a:latin typeface="Calisto MT" charset="0"/>
                <a:ea typeface="MS PGothic" charset="0"/>
                <a:cs typeface="MS PGothic" charset="0"/>
              </a:defRPr>
            </a:lvl5pPr>
            <a:lvl6pPr marL="2467577" indent="-224325" eaLnBrk="0" fontAlgn="base" hangingPunct="0">
              <a:spcBef>
                <a:spcPct val="0"/>
              </a:spcBef>
              <a:spcAft>
                <a:spcPct val="0"/>
              </a:spcAft>
              <a:defRPr sz="2400">
                <a:solidFill>
                  <a:schemeClr val="tx1"/>
                </a:solidFill>
                <a:latin typeface="Calisto MT" charset="0"/>
                <a:ea typeface="MS PGothic" charset="0"/>
                <a:cs typeface="MS PGothic" charset="0"/>
              </a:defRPr>
            </a:lvl6pPr>
            <a:lvl7pPr marL="2916227" indent="-224325" eaLnBrk="0" fontAlgn="base" hangingPunct="0">
              <a:spcBef>
                <a:spcPct val="0"/>
              </a:spcBef>
              <a:spcAft>
                <a:spcPct val="0"/>
              </a:spcAft>
              <a:defRPr sz="2400">
                <a:solidFill>
                  <a:schemeClr val="tx1"/>
                </a:solidFill>
                <a:latin typeface="Calisto MT" charset="0"/>
                <a:ea typeface="MS PGothic" charset="0"/>
                <a:cs typeface="MS PGothic" charset="0"/>
              </a:defRPr>
            </a:lvl7pPr>
            <a:lvl8pPr marL="3364878" indent="-224325" eaLnBrk="0" fontAlgn="base" hangingPunct="0">
              <a:spcBef>
                <a:spcPct val="0"/>
              </a:spcBef>
              <a:spcAft>
                <a:spcPct val="0"/>
              </a:spcAft>
              <a:defRPr sz="2400">
                <a:solidFill>
                  <a:schemeClr val="tx1"/>
                </a:solidFill>
                <a:latin typeface="Calisto MT" charset="0"/>
                <a:ea typeface="MS PGothic" charset="0"/>
                <a:cs typeface="MS PGothic" charset="0"/>
              </a:defRPr>
            </a:lvl8pPr>
            <a:lvl9pPr marL="3813528" indent="-224325" eaLnBrk="0" fontAlgn="base" hangingPunct="0">
              <a:spcBef>
                <a:spcPct val="0"/>
              </a:spcBef>
              <a:spcAft>
                <a:spcPct val="0"/>
              </a:spcAft>
              <a:defRPr sz="2400">
                <a:solidFill>
                  <a:schemeClr val="tx1"/>
                </a:solidFill>
                <a:latin typeface="Calisto MT" charset="0"/>
                <a:ea typeface="MS PGothic" charset="0"/>
                <a:cs typeface="MS PGothic" charset="0"/>
              </a:defRPr>
            </a:lvl9pPr>
          </a:lstStyle>
          <a:p>
            <a:pPr eaLnBrk="1" hangingPunct="1"/>
            <a:fld id="{02FFF611-C7FC-6E42-AEE1-AF070078DFA9}" type="slidenum">
              <a:rPr lang="en-US" sz="1200">
                <a:solidFill>
                  <a:prstClr val="black"/>
                </a:solidFill>
                <a:latin typeface="Calibri" charset="0"/>
              </a:rPr>
              <a:pPr eaLnBrk="1" hangingPunct="1"/>
              <a:t>2</a:t>
            </a:fld>
            <a:endParaRPr lang="en-US" sz="1200">
              <a:solidFill>
                <a:prstClr val="black"/>
              </a:solidFill>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endParaRPr lang="en-US" smtClean="0"/>
          </a:p>
        </p:txBody>
      </p:sp>
      <p:sp>
        <p:nvSpPr>
          <p:cNvPr id="76804" name="Slide Number Placeholder 3"/>
          <p:cNvSpPr>
            <a:spLocks noGrp="1"/>
          </p:cNvSpPr>
          <p:nvPr>
            <p:ph type="sldNum" sz="quarter" idx="5"/>
          </p:nvPr>
        </p:nvSpPr>
        <p:spPr/>
        <p:txBody>
          <a:bodyPr/>
          <a:lstStyle/>
          <a:p>
            <a:pPr>
              <a:defRPr/>
            </a:pPr>
            <a:fld id="{6C134D78-3865-4E99-A907-1D87A1ED1BF9}" type="slidenum">
              <a:rPr lang="en-US" smtClean="0"/>
              <a:pPr>
                <a:defRPr/>
              </a:pPr>
              <a:t>25</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9EC0BFB0-007F-44E3-9D6C-C94E7CE401F8}" type="slidenum">
              <a:rPr lang="en-US" smtClean="0"/>
              <a:pPr/>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Before we begin, I just wanted to talk a bit about NACDD and allow Whitney to share about NASBE.  The National Association of Chronic Disease Directors improves the health of the public by strengthening state-based leadership and expertise for chronic disease prevention and control in states and at the national level. The School Health Project assists Chronic Disease Directors and their staff to make informed decisions about a variety of school health issues by providing technical assistance, up-to-date information and resources, and professional development. The project focuses on school health issues most directly related to preventing chronic disease - physical activity, nutrition and tobacco prevention programs. We are a resource for people who have ever wondered how to tap into the resources of a health department and for those who currently work in a health department and want to know how to expand their reach in school health.</a:t>
            </a:r>
          </a:p>
          <a:p>
            <a:endParaRPr lang="en-US" dirty="0" smtClean="0"/>
          </a:p>
          <a:p>
            <a:pPr eaLnBrk="1" hangingPunct="1">
              <a:spcBef>
                <a:spcPct val="0"/>
              </a:spcBef>
            </a:pPr>
            <a:endParaRPr lang="en-US" dirty="0">
              <a:latin typeface="Calibri" charset="0"/>
              <a:ea typeface="MS PGothic"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sto MT" charset="0"/>
                <a:ea typeface="MS PGothic" charset="0"/>
                <a:cs typeface="MS PGothic" charset="0"/>
              </a:defRPr>
            </a:lvl1pPr>
            <a:lvl2pPr marL="729057" indent="-280406" eaLnBrk="0" hangingPunct="0">
              <a:defRPr sz="2400">
                <a:solidFill>
                  <a:schemeClr val="tx1"/>
                </a:solidFill>
                <a:latin typeface="Calisto MT" charset="0"/>
                <a:ea typeface="MS PGothic" charset="0"/>
                <a:cs typeface="MS PGothic" charset="0"/>
              </a:defRPr>
            </a:lvl2pPr>
            <a:lvl3pPr marL="1121626" indent="-224325" eaLnBrk="0" hangingPunct="0">
              <a:defRPr sz="2400">
                <a:solidFill>
                  <a:schemeClr val="tx1"/>
                </a:solidFill>
                <a:latin typeface="Calisto MT" charset="0"/>
                <a:ea typeface="MS PGothic" charset="0"/>
                <a:cs typeface="MS PGothic" charset="0"/>
              </a:defRPr>
            </a:lvl3pPr>
            <a:lvl4pPr marL="1570276" indent="-224325" eaLnBrk="0" hangingPunct="0">
              <a:defRPr sz="2400">
                <a:solidFill>
                  <a:schemeClr val="tx1"/>
                </a:solidFill>
                <a:latin typeface="Calisto MT" charset="0"/>
                <a:ea typeface="MS PGothic" charset="0"/>
                <a:cs typeface="MS PGothic" charset="0"/>
              </a:defRPr>
            </a:lvl4pPr>
            <a:lvl5pPr marL="2018927" indent="-224325" eaLnBrk="0" hangingPunct="0">
              <a:defRPr sz="2400">
                <a:solidFill>
                  <a:schemeClr val="tx1"/>
                </a:solidFill>
                <a:latin typeface="Calisto MT" charset="0"/>
                <a:ea typeface="MS PGothic" charset="0"/>
                <a:cs typeface="MS PGothic" charset="0"/>
              </a:defRPr>
            </a:lvl5pPr>
            <a:lvl6pPr marL="2467577" indent="-224325" eaLnBrk="0" fontAlgn="base" hangingPunct="0">
              <a:spcBef>
                <a:spcPct val="0"/>
              </a:spcBef>
              <a:spcAft>
                <a:spcPct val="0"/>
              </a:spcAft>
              <a:defRPr sz="2400">
                <a:solidFill>
                  <a:schemeClr val="tx1"/>
                </a:solidFill>
                <a:latin typeface="Calisto MT" charset="0"/>
                <a:ea typeface="MS PGothic" charset="0"/>
                <a:cs typeface="MS PGothic" charset="0"/>
              </a:defRPr>
            </a:lvl6pPr>
            <a:lvl7pPr marL="2916227" indent="-224325" eaLnBrk="0" fontAlgn="base" hangingPunct="0">
              <a:spcBef>
                <a:spcPct val="0"/>
              </a:spcBef>
              <a:spcAft>
                <a:spcPct val="0"/>
              </a:spcAft>
              <a:defRPr sz="2400">
                <a:solidFill>
                  <a:schemeClr val="tx1"/>
                </a:solidFill>
                <a:latin typeface="Calisto MT" charset="0"/>
                <a:ea typeface="MS PGothic" charset="0"/>
                <a:cs typeface="MS PGothic" charset="0"/>
              </a:defRPr>
            </a:lvl7pPr>
            <a:lvl8pPr marL="3364878" indent="-224325" eaLnBrk="0" fontAlgn="base" hangingPunct="0">
              <a:spcBef>
                <a:spcPct val="0"/>
              </a:spcBef>
              <a:spcAft>
                <a:spcPct val="0"/>
              </a:spcAft>
              <a:defRPr sz="2400">
                <a:solidFill>
                  <a:schemeClr val="tx1"/>
                </a:solidFill>
                <a:latin typeface="Calisto MT" charset="0"/>
                <a:ea typeface="MS PGothic" charset="0"/>
                <a:cs typeface="MS PGothic" charset="0"/>
              </a:defRPr>
            </a:lvl8pPr>
            <a:lvl9pPr marL="3813528" indent="-224325" eaLnBrk="0" fontAlgn="base" hangingPunct="0">
              <a:spcBef>
                <a:spcPct val="0"/>
              </a:spcBef>
              <a:spcAft>
                <a:spcPct val="0"/>
              </a:spcAft>
              <a:defRPr sz="2400">
                <a:solidFill>
                  <a:schemeClr val="tx1"/>
                </a:solidFill>
                <a:latin typeface="Calisto MT" charset="0"/>
                <a:ea typeface="MS PGothic" charset="0"/>
                <a:cs typeface="MS PGothic" charset="0"/>
              </a:defRPr>
            </a:lvl9pPr>
          </a:lstStyle>
          <a:p>
            <a:pPr eaLnBrk="1" hangingPunct="1"/>
            <a:fld id="{02FFF611-C7FC-6E42-AEE1-AF070078DFA9}" type="slidenum">
              <a:rPr lang="en-US" sz="1200">
                <a:solidFill>
                  <a:prstClr val="black"/>
                </a:solidFill>
                <a:latin typeface="Calibri" charset="0"/>
              </a:rPr>
              <a:pPr eaLnBrk="1" hangingPunct="1"/>
              <a:t>3</a:t>
            </a:fld>
            <a:endParaRPr lang="en-US" sz="1200">
              <a:solidFill>
                <a:prstClr val="black"/>
              </a:solidFill>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CAF9F2-06CC-4226-A03E-6FC67F1AB1F6}"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7"/>
            <a:ext cx="5607050" cy="4413249"/>
          </a:xfrm>
        </p:spPr>
        <p:txBody>
          <a:bodyPr>
            <a:normAutofit fontScale="92500"/>
          </a:bodyPr>
          <a:lstStyle/>
          <a:p>
            <a:pPr marL="0" indent="0">
              <a:buFont typeface="Arial" pitchFamily="34" charset="0"/>
              <a:buNone/>
            </a:pPr>
            <a:r>
              <a:rPr lang="en-US" b="1" baseline="0" dirty="0" smtClean="0"/>
              <a:t>Our goal is to help create healthy schools meaning an environment that supports the health </a:t>
            </a:r>
            <a:r>
              <a:rPr lang="en-US" b="1" u="sng" baseline="0" dirty="0" smtClean="0"/>
              <a:t>and</a:t>
            </a:r>
            <a:r>
              <a:rPr lang="en-US" b="1" baseline="0" dirty="0" smtClean="0"/>
              <a:t> learning of students. </a:t>
            </a:r>
          </a:p>
          <a:p>
            <a:pPr marL="0" indent="0">
              <a:buFont typeface="Arial" pitchFamily="34" charset="0"/>
              <a:buNone/>
            </a:pPr>
            <a:endParaRPr lang="en-US" b="1" baseline="0" dirty="0" smtClean="0"/>
          </a:p>
          <a:p>
            <a:pPr marL="0" indent="0">
              <a:buFont typeface="Arial" pitchFamily="34" charset="0"/>
              <a:buNone/>
            </a:pPr>
            <a:r>
              <a:rPr lang="en-US" b="1" dirty="0" smtClean="0"/>
              <a:t>As</a:t>
            </a:r>
            <a:r>
              <a:rPr lang="en-US" b="1" baseline="0" dirty="0" smtClean="0"/>
              <a:t> many of you know, CDC has a long history of working with schools.</a:t>
            </a:r>
          </a:p>
          <a:p>
            <a:pPr marL="0" indent="0">
              <a:buFont typeface="Arial" pitchFamily="34" charset="0"/>
              <a:buNone/>
            </a:pPr>
            <a:r>
              <a:rPr lang="en-US" b="1" baseline="0" dirty="0" smtClean="0"/>
              <a:t>We work with state and local public health and education agencies on shared priorities: </a:t>
            </a:r>
          </a:p>
          <a:p>
            <a:pPr marL="171450" indent="-171450">
              <a:buFont typeface="Arial" charset="0"/>
              <a:buChar char="•"/>
            </a:pPr>
            <a:r>
              <a:rPr lang="en-US" sz="1200" b="1" dirty="0" smtClean="0"/>
              <a:t>Increase quantity and quality of physical education and physical activity in schools</a:t>
            </a:r>
          </a:p>
          <a:p>
            <a:pPr marL="171450" indent="-171450">
              <a:buFont typeface="Arial" charset="0"/>
              <a:buChar char="•"/>
            </a:pPr>
            <a:r>
              <a:rPr lang="en-US" sz="1200" b="1" dirty="0" smtClean="0"/>
              <a:t>Improve the nutritional quality of foods provided in school</a:t>
            </a:r>
          </a:p>
          <a:p>
            <a:pPr marL="171450" indent="-171450">
              <a:buFont typeface="Arial" charset="0"/>
              <a:buChar char="•"/>
            </a:pPr>
            <a:r>
              <a:rPr lang="en-US" sz="1200" b="1" dirty="0" smtClean="0"/>
              <a:t>Help schools to manage chronic conditions</a:t>
            </a:r>
          </a:p>
          <a:p>
            <a:pPr marL="171450" indent="-171450">
              <a:buFont typeface="Arial" charset="0"/>
              <a:buChar char="•"/>
            </a:pPr>
            <a:r>
              <a:rPr lang="en-US" sz="1200" b="1" dirty="0" smtClean="0"/>
              <a:t>Support</a:t>
            </a:r>
            <a:r>
              <a:rPr lang="en-US" sz="1200" b="1" baseline="0" dirty="0" smtClean="0"/>
              <a:t> </a:t>
            </a:r>
            <a:r>
              <a:rPr lang="en-US" sz="1200" b="1" dirty="0" smtClean="0"/>
              <a:t>schools in implementing comprehensive tobacco free policies</a:t>
            </a:r>
          </a:p>
          <a:p>
            <a:pPr marL="0" indent="0">
              <a:buFont typeface="Arial" charset="0"/>
              <a:buNone/>
            </a:pPr>
            <a:endParaRPr lang="en-US" sz="1200" b="1" dirty="0" smtClean="0"/>
          </a:p>
          <a:p>
            <a:pPr marL="0" indent="0">
              <a:buFont typeface="Arial" pitchFamily="34" charset="0"/>
              <a:buNone/>
            </a:pPr>
            <a:endParaRPr lang="en-US" b="1" baseline="0" dirty="0" smtClean="0"/>
          </a:p>
          <a:p>
            <a:pPr marL="0" indent="0">
              <a:buFont typeface="Arial" pitchFamily="34" charset="0"/>
              <a:buNone/>
            </a:pPr>
            <a:r>
              <a:rPr lang="en-US" b="1" baseline="0" dirty="0" smtClean="0"/>
              <a:t>We work with our partners in education to:</a:t>
            </a:r>
          </a:p>
          <a:p>
            <a:pPr marL="171450" indent="-171450">
              <a:buFont typeface="Arial" charset="0"/>
              <a:buChar char="•"/>
            </a:pPr>
            <a:r>
              <a:rPr lang="en-US" sz="1200" b="1" dirty="0" smtClean="0"/>
              <a:t>Review science and research to develop evidence-based guidelines and recommendations for effective and feasible school programs and policy</a:t>
            </a:r>
          </a:p>
          <a:p>
            <a:pPr marL="171450" indent="-171450">
              <a:buFont typeface="Arial" charset="0"/>
              <a:buChar char="•"/>
            </a:pPr>
            <a:r>
              <a:rPr lang="en-US" sz="1200" b="1" dirty="0" smtClean="0"/>
              <a:t>Translate</a:t>
            </a:r>
            <a:r>
              <a:rPr lang="en-US" sz="1200" b="1" baseline="0" dirty="0" smtClean="0"/>
              <a:t> the science into t</a:t>
            </a:r>
            <a:r>
              <a:rPr lang="en-US" sz="1200" b="1" dirty="0" smtClean="0"/>
              <a:t>ools and resources for educators and administrators </a:t>
            </a:r>
          </a:p>
          <a:p>
            <a:pPr marL="171450" indent="-171450">
              <a:buFont typeface="Arial" charset="0"/>
              <a:buChar char="•"/>
            </a:pPr>
            <a:r>
              <a:rPr lang="en-US" sz="1200" b="1" dirty="0" smtClean="0"/>
              <a:t>Training and professional development</a:t>
            </a:r>
          </a:p>
          <a:p>
            <a:pPr marL="171450" indent="-171450">
              <a:buFont typeface="Arial" charset="0"/>
              <a:buChar char="•"/>
            </a:pPr>
            <a:r>
              <a:rPr lang="en-US" sz="1200" b="1" dirty="0" smtClean="0"/>
              <a:t>Support quality health education</a:t>
            </a:r>
          </a:p>
          <a:p>
            <a:pPr marL="171450" indent="-171450">
              <a:buFont typeface="Arial" charset="0"/>
              <a:buChar char="•"/>
            </a:pPr>
            <a:endParaRPr lang="en-US" sz="1200" b="1" dirty="0" smtClean="0"/>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200" b="1" dirty="0" smtClean="0"/>
              <a:t>We</a:t>
            </a:r>
            <a:r>
              <a:rPr lang="en-US" sz="1200" b="1" baseline="0" dirty="0" smtClean="0"/>
              <a:t> encourage schools to implement all of these strategies within the framework of a CSH.</a:t>
            </a:r>
            <a:endParaRPr lang="en-US" sz="1200" b="1" dirty="0" smtClean="0"/>
          </a:p>
          <a:p>
            <a:pPr marL="0" indent="0">
              <a:buFont typeface="Arial" charset="0"/>
              <a:buNone/>
            </a:pPr>
            <a:endParaRPr lang="en-US" sz="1200" b="1" dirty="0" smtClean="0"/>
          </a:p>
          <a:p>
            <a:pPr marL="171450" indent="-171450">
              <a:buFont typeface="Arial" charset="0"/>
              <a:buChar char="•"/>
            </a:pPr>
            <a:endParaRPr lang="en-US" sz="1200" b="0" dirty="0" smtClean="0"/>
          </a:p>
          <a:p>
            <a:pPr marL="171450" indent="-171450">
              <a:buFont typeface="Arial" charset="0"/>
              <a:buChar char="•"/>
            </a:pPr>
            <a:endParaRPr lang="en-US" sz="1200" b="0" dirty="0" smtClean="0"/>
          </a:p>
          <a:p>
            <a:pPr marL="171450" indent="-171450">
              <a:buFont typeface="Arial" charset="0"/>
              <a:buChar char="•"/>
            </a:pPr>
            <a:endParaRPr lang="en-US" b="0" dirty="0" smtClean="0"/>
          </a:p>
        </p:txBody>
      </p:sp>
      <p:sp>
        <p:nvSpPr>
          <p:cNvPr id="4" name="Slide Number Placeholder 3"/>
          <p:cNvSpPr>
            <a:spLocks noGrp="1"/>
          </p:cNvSpPr>
          <p:nvPr>
            <p:ph type="sldNum" sz="quarter" idx="10"/>
          </p:nvPr>
        </p:nvSpPr>
        <p:spPr/>
        <p:txBody>
          <a:bodyPr/>
          <a:lstStyle/>
          <a:p>
            <a:fld id="{05AD511D-F508-4C2D-A83F-21FC739BCEF8}" type="slidenum">
              <a:rPr lang="en-US" smtClean="0"/>
              <a:pPr/>
              <a:t>8</a:t>
            </a:fld>
            <a:endParaRPr lang="en-US" dirty="0"/>
          </a:p>
        </p:txBody>
      </p:sp>
    </p:spTree>
    <p:extLst>
      <p:ext uri="{BB962C8B-B14F-4D97-AF65-F5344CB8AC3E}">
        <p14:creationId xmlns:p14="http://schemas.microsoft.com/office/powerpoint/2010/main" val="3493530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10000"/>
          </a:bodyPr>
          <a:lstStyle/>
          <a:p>
            <a:pPr eaLnBrk="1" hangingPunct="1">
              <a:spcBef>
                <a:spcPts val="600"/>
              </a:spcBef>
              <a:spcAft>
                <a:spcPts val="800"/>
              </a:spcAft>
              <a:buFont typeface="Wingdings" pitchFamily="2" charset="2"/>
              <a:buChar char="§"/>
              <a:defRPr/>
            </a:pPr>
            <a:r>
              <a:rPr lang="en-US" sz="1800" b="1" dirty="0">
                <a:solidFill>
                  <a:srgbClr val="FFFFFF"/>
                </a:solidFill>
                <a:latin typeface="Arial" charset="0"/>
                <a:cs typeface="Arial" charset="0"/>
              </a:rPr>
              <a:t>Provides funding and support to states, tribal </a:t>
            </a:r>
            <a:r>
              <a:rPr lang="en-US" sz="1800" b="1" dirty="0" smtClean="0">
                <a:solidFill>
                  <a:srgbClr val="FFFFFF"/>
                </a:solidFill>
                <a:latin typeface="Arial" charset="0"/>
                <a:cs typeface="Arial" charset="0"/>
              </a:rPr>
              <a:t>g</a:t>
            </a:r>
          </a:p>
          <a:p>
            <a:pPr eaLnBrk="1" hangingPunct="1">
              <a:spcBef>
                <a:spcPts val="600"/>
              </a:spcBef>
              <a:spcAft>
                <a:spcPts val="800"/>
              </a:spcAft>
              <a:buFont typeface="Wingdings" pitchFamily="2" charset="2"/>
              <a:buChar char="§"/>
              <a:defRPr/>
            </a:pPr>
            <a:r>
              <a:rPr lang="en-US" sz="1800" b="1" dirty="0" smtClean="0">
                <a:cs typeface="Arial" charset="0"/>
              </a:rPr>
              <a:t>Provides funding and support to states, tribal governments, large urban school districts, and national organizations to implement programs </a:t>
            </a:r>
          </a:p>
          <a:p>
            <a:pPr eaLnBrk="1" hangingPunct="1">
              <a:spcBef>
                <a:spcPts val="600"/>
              </a:spcBef>
              <a:spcAft>
                <a:spcPts val="800"/>
              </a:spcAft>
              <a:buFont typeface="Wingdings" pitchFamily="2" charset="2"/>
              <a:buChar char="§"/>
              <a:defRPr/>
            </a:pPr>
            <a:r>
              <a:rPr lang="en-US" sz="1800" b="1" dirty="0" smtClean="0">
                <a:cs typeface="Arial" charset="0"/>
              </a:rPr>
              <a:t>Synthesizes and translates scientific research on the best strategies </a:t>
            </a:r>
          </a:p>
          <a:p>
            <a:pPr eaLnBrk="1" hangingPunct="1">
              <a:spcBef>
                <a:spcPts val="600"/>
              </a:spcBef>
              <a:spcAft>
                <a:spcPts val="800"/>
              </a:spcAft>
              <a:buFont typeface="Wingdings" pitchFamily="2" charset="2"/>
              <a:buChar char="§"/>
              <a:defRPr/>
            </a:pPr>
            <a:r>
              <a:rPr lang="en-US" sz="1800" b="1" dirty="0" smtClean="0">
                <a:cs typeface="Arial" charset="0"/>
              </a:rPr>
              <a:t>Create tools and resources</a:t>
            </a:r>
          </a:p>
          <a:p>
            <a:pPr eaLnBrk="1" hangingPunct="1">
              <a:spcBef>
                <a:spcPts val="600"/>
              </a:spcBef>
              <a:spcAft>
                <a:spcPts val="800"/>
              </a:spcAft>
              <a:buFont typeface="Wingdings" pitchFamily="2" charset="2"/>
              <a:buChar char="§"/>
              <a:defRPr/>
            </a:pPr>
            <a:r>
              <a:rPr lang="en-US" sz="1800" b="1" dirty="0" smtClean="0">
                <a:cs typeface="Arial" charset="0"/>
              </a:rPr>
              <a:t>Evaluates school-based policy, systems, environmental changes, and interventions</a:t>
            </a:r>
          </a:p>
          <a:p>
            <a:pPr eaLnBrk="1" hangingPunct="1">
              <a:spcBef>
                <a:spcPts val="600"/>
              </a:spcBef>
              <a:spcAft>
                <a:spcPts val="800"/>
              </a:spcAft>
              <a:buFont typeface="Wingdings" pitchFamily="2" charset="2"/>
              <a:buChar char="§"/>
              <a:defRPr/>
            </a:pPr>
            <a:r>
              <a:rPr lang="en-US" sz="1800" b="1" dirty="0" smtClean="0">
                <a:cs typeface="Arial" charset="0"/>
              </a:rPr>
              <a:t>Provides professional development and training services through a training network on our tools and how to work with schools.</a:t>
            </a:r>
          </a:p>
          <a:p>
            <a:pPr eaLnBrk="1" hangingPunct="1">
              <a:spcBef>
                <a:spcPts val="600"/>
              </a:spcBef>
              <a:spcAft>
                <a:spcPts val="800"/>
              </a:spcAft>
              <a:buFont typeface="Wingdings" pitchFamily="2" charset="2"/>
              <a:buChar char="§"/>
              <a:defRPr/>
            </a:pPr>
            <a:r>
              <a:rPr lang="en-US" sz="1800" b="1" dirty="0" smtClean="0">
                <a:cs typeface="Arial" charset="0"/>
              </a:rPr>
              <a:t>Collaborates with CDC programs, U.S. Dept. of Ed., U.S. Dept. of Agriculture, and other federal and national organizations.</a:t>
            </a:r>
          </a:p>
          <a:p>
            <a:pPr eaLnBrk="1" hangingPunct="1">
              <a:spcBef>
                <a:spcPts val="600"/>
              </a:spcBef>
              <a:spcAft>
                <a:spcPts val="800"/>
              </a:spcAft>
              <a:buFont typeface="Wingdings" pitchFamily="2" charset="2"/>
              <a:buChar char="§"/>
              <a:defRPr/>
            </a:pPr>
            <a:r>
              <a:rPr lang="en-US" sz="1800" b="1" dirty="0" smtClean="0">
                <a:solidFill>
                  <a:srgbClr val="FFFFFF"/>
                </a:solidFill>
                <a:latin typeface="Arial" charset="0"/>
                <a:cs typeface="Arial" charset="0"/>
              </a:rPr>
              <a:t>You</a:t>
            </a:r>
            <a:endParaRPr lang="en-US" sz="1800" b="1"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7528D258-D28C-46B0-87D5-00963FBADB5E}" type="slidenum">
              <a:rPr lang="en-US" smtClean="0"/>
              <a:pPr>
                <a:defRPr/>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lvl="1" indent="0">
              <a:buFont typeface="Arial" charset="0"/>
              <a:buNone/>
            </a:pPr>
            <a:r>
              <a:rPr lang="en-US" sz="4200" b="1" dirty="0" smtClean="0"/>
              <a:t>We have a n</a:t>
            </a:r>
            <a:r>
              <a:rPr lang="en-US" sz="4200" b="1" baseline="0" dirty="0" smtClean="0"/>
              <a:t>ew funding opportunity announcement in which we are working across categorical programs to support cross-cutting approaches to promote health and prevent and control chronic diseases and their risk factors.  For school health this is a focus on childhood obesity.  We know that children who are obese are more likely to have </a:t>
            </a:r>
            <a:r>
              <a:rPr lang="en-US" sz="4200" b="1" dirty="0" err="1" smtClean="0"/>
              <a:t>prediabetes</a:t>
            </a:r>
            <a:r>
              <a:rPr lang="en-US" sz="4200" b="1" dirty="0" smtClean="0"/>
              <a:t> and have risk factors for cardiovascular disease, such as cholesterol or high blood pressure.</a:t>
            </a:r>
          </a:p>
          <a:p>
            <a:pPr marL="0" lvl="1" indent="0">
              <a:buFont typeface="Arial" charset="0"/>
              <a:buNone/>
            </a:pPr>
            <a:endParaRPr lang="en-US" sz="4200" dirty="0" smtClean="0"/>
          </a:p>
          <a:p>
            <a:pPr marL="342900" lvl="1" indent="-342900">
              <a:buFont typeface="Arial" charset="0"/>
              <a:buChar char="•"/>
            </a:pPr>
            <a:r>
              <a:rPr lang="en-US" sz="4200" dirty="0" smtClean="0"/>
              <a:t>Obese children are more likely to become obese adults at a higher risk for health problems such as heart disease, type 2 diabetes, stroke</a:t>
            </a:r>
          </a:p>
          <a:p>
            <a:pPr defTabSz="914303">
              <a:defRPr/>
            </a:pPr>
            <a:endParaRPr lang="en-US" sz="4800" dirty="0" smtClean="0"/>
          </a:p>
          <a:p>
            <a:pPr defTabSz="914303">
              <a:defRPr/>
            </a:pPr>
            <a:r>
              <a:rPr lang="en-US" sz="4800" b="1" dirty="0" smtClean="0"/>
              <a:t>As</a:t>
            </a:r>
            <a:r>
              <a:rPr lang="en-US" sz="4800" b="1" baseline="0" dirty="0" smtClean="0"/>
              <a:t> a result of this approach we will be able to support  a</a:t>
            </a:r>
            <a:r>
              <a:rPr lang="en-US" sz="4800" b="1" dirty="0" smtClean="0"/>
              <a:t>ll 50 states and DC.</a:t>
            </a:r>
            <a:r>
              <a:rPr lang="en-US" sz="4800" b="1" baseline="0" dirty="0" smtClean="0"/>
              <a:t> While state health departments will be the recipient of the funds we expect all states to have or develop an MOU with the state education agency that demonstrates commitment to work together to address the health and academic needs of students.</a:t>
            </a:r>
          </a:p>
          <a:p>
            <a:pPr defTabSz="914303">
              <a:defRPr/>
            </a:pPr>
            <a:endParaRPr lang="en-US" sz="4800" b="1" baseline="0" dirty="0" smtClean="0"/>
          </a:p>
          <a:p>
            <a:pPr marL="0" indent="0" defTabSz="914303">
              <a:buFont typeface="Arial" charset="0"/>
              <a:buNone/>
              <a:defRPr/>
            </a:pPr>
            <a:r>
              <a:rPr lang="en-US" sz="4800" b="1" baseline="0" dirty="0" smtClean="0"/>
              <a:t>Core strategies are focused on implementation – helping schools create healthier environments for students – professional development and training.  We hope that  administrators, educators, and others will become involved in this effort tap into the resources that will be made available through this initiative.</a:t>
            </a:r>
          </a:p>
          <a:p>
            <a:pPr marL="685800" indent="-685800" defTabSz="914303">
              <a:buFont typeface="Arial" charset="0"/>
              <a:buChar char="•"/>
              <a:defRPr/>
            </a:pPr>
            <a:endParaRPr lang="en-US" sz="4800" dirty="0" smtClean="0"/>
          </a:p>
          <a:p>
            <a:pPr defTabSz="914303">
              <a:defRPr/>
            </a:pPr>
            <a:endParaRPr lang="en-US" sz="4800" dirty="0" smtClean="0"/>
          </a:p>
          <a:p>
            <a:pPr defTabSz="914303">
              <a:defRPr/>
            </a:pPr>
            <a:endParaRPr lang="en-US" sz="4800" dirty="0" smtClean="0"/>
          </a:p>
          <a:p>
            <a:pPr marL="914303" lvl="2"/>
            <a:endParaRPr lang="en-US" sz="3400" dirty="0"/>
          </a:p>
          <a:p>
            <a:pPr lvl="1"/>
            <a:r>
              <a:rPr lang="en-US" sz="3400" dirty="0"/>
              <a:t> </a:t>
            </a:r>
          </a:p>
        </p:txBody>
      </p:sp>
      <p:sp>
        <p:nvSpPr>
          <p:cNvPr id="4" name="Slide Number Placeholder 3"/>
          <p:cNvSpPr>
            <a:spLocks noGrp="1"/>
          </p:cNvSpPr>
          <p:nvPr>
            <p:ph type="sldNum" sz="quarter" idx="10"/>
          </p:nvPr>
        </p:nvSpPr>
        <p:spPr/>
        <p:txBody>
          <a:bodyPr/>
          <a:lstStyle/>
          <a:p>
            <a:fld id="{05AD511D-F508-4C2D-A83F-21FC739BCEF8}" type="slidenum">
              <a:rPr lang="en-US" smtClean="0"/>
              <a:pPr/>
              <a:t>10</a:t>
            </a:fld>
            <a:endParaRPr lang="en-US" dirty="0"/>
          </a:p>
        </p:txBody>
      </p:sp>
    </p:spTree>
    <p:extLst>
      <p:ext uri="{BB962C8B-B14F-4D97-AF65-F5344CB8AC3E}">
        <p14:creationId xmlns:p14="http://schemas.microsoft.com/office/powerpoint/2010/main" val="169540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Intramural reflects  staffing, travel, etc.</a:t>
            </a:r>
          </a:p>
          <a:p>
            <a:endParaRPr lang="en-US" smtClean="0"/>
          </a:p>
          <a:p>
            <a:endParaRPr lang="en-US" smtClean="0"/>
          </a:p>
          <a:p>
            <a:r>
              <a:rPr lang="en-US" smtClean="0"/>
              <a:t>Appropriation includes $488K directed to food allergy and anaphylaxis</a:t>
            </a:r>
          </a:p>
          <a:p>
            <a:endParaRPr lang="en-US" smtClean="0"/>
          </a:p>
          <a:p>
            <a:r>
              <a:rPr lang="en-US" smtClean="0"/>
              <a:t>Historically we received about $3M from NCEH’s asthma appropriation to implement to address school-based asthma management.</a:t>
            </a:r>
          </a:p>
        </p:txBody>
      </p:sp>
      <p:sp>
        <p:nvSpPr>
          <p:cNvPr id="4" name="Slide Number Placeholder 3"/>
          <p:cNvSpPr>
            <a:spLocks noGrp="1"/>
          </p:cNvSpPr>
          <p:nvPr>
            <p:ph type="sldNum" sz="quarter" idx="5"/>
          </p:nvPr>
        </p:nvSpPr>
        <p:spPr/>
        <p:txBody>
          <a:bodyPr/>
          <a:lstStyle/>
          <a:p>
            <a:pPr>
              <a:defRPr/>
            </a:pPr>
            <a:fld id="{9815A98D-08FD-4858-B94D-CEC57CEFC332}" type="slidenum">
              <a:rPr lang="en-US" smtClean="0"/>
              <a:pPr>
                <a:defRPr/>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effectLst/>
                <a:latin typeface="+mn-lt"/>
                <a:ea typeface="+mn-ea"/>
                <a:cs typeface="+mn-cs"/>
              </a:rPr>
              <a:t>Schools play a critical role in teaching healthy eating habits and also in supporting a setting where children have access to healthy options.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Students access food in schools in many ways – the school lunch line, food that is offered from vendors for lunch, vending machines and in classroom parties or school functions. </a:t>
            </a:r>
          </a:p>
          <a:p>
            <a:r>
              <a:rPr lang="en-US" sz="1200" b="1"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All of these foods make up the school nutrition environment and parents and schools can work to make sure that healthier foods are offered. </a:t>
            </a:r>
          </a:p>
          <a:p>
            <a:r>
              <a:rPr lang="en-US" sz="1200" b="1" kern="1200" dirty="0" smtClean="0">
                <a:solidFill>
                  <a:schemeClr val="tx1"/>
                </a:solidFill>
                <a:effectLst/>
                <a:latin typeface="+mn-lt"/>
                <a:ea typeface="+mn-ea"/>
                <a:cs typeface="+mn-cs"/>
              </a:rPr>
              <a:t> </a:t>
            </a:r>
          </a:p>
          <a:p>
            <a:endParaRPr lang="en-US" b="1" dirty="0" smtClean="0"/>
          </a:p>
          <a:p>
            <a:endParaRPr lang="en-US" dirty="0">
              <a:effectLst/>
            </a:endParaRPr>
          </a:p>
          <a:p>
            <a:endParaRPr lang="en-US" dirty="0" smtClean="0">
              <a:effectLst/>
            </a:endParaRPr>
          </a:p>
          <a:p>
            <a:r>
              <a:rPr lang="en-US" dirty="0"/>
              <a:t>   </a:t>
            </a:r>
          </a:p>
        </p:txBody>
      </p:sp>
      <p:sp>
        <p:nvSpPr>
          <p:cNvPr id="4" name="Slide Number Placeholder 3"/>
          <p:cNvSpPr>
            <a:spLocks noGrp="1"/>
          </p:cNvSpPr>
          <p:nvPr>
            <p:ph type="sldNum" sz="quarter" idx="10"/>
          </p:nvPr>
        </p:nvSpPr>
        <p:spPr/>
        <p:txBody>
          <a:bodyPr/>
          <a:lstStyle/>
          <a:p>
            <a:fld id="{05AD511D-F508-4C2D-A83F-21FC739BCEF8}" type="slidenum">
              <a:rPr lang="en-US" smtClean="0"/>
              <a:pPr/>
              <a:t>12</a:t>
            </a:fld>
            <a:endParaRPr lang="en-US" dirty="0"/>
          </a:p>
        </p:txBody>
      </p:sp>
    </p:spTree>
    <p:extLst>
      <p:ext uri="{BB962C8B-B14F-4D97-AF65-F5344CB8AC3E}">
        <p14:creationId xmlns:p14="http://schemas.microsoft.com/office/powerpoint/2010/main" val="19910255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accent1">
                    <a:lumMod val="50000"/>
                  </a:schemeClr>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accent1">
                    <a:lumMod val="50000"/>
                  </a:schemeClr>
                </a:solidFill>
              </a:defRPr>
            </a:lvl1pPr>
          </a:lstStyle>
          <a:p>
            <a:pPr lvl="0"/>
            <a:r>
              <a:rPr lang="en-US" smtClean="0"/>
              <a:t>Click to edit Master text styles</a:t>
            </a:r>
          </a:p>
        </p:txBody>
      </p:sp>
    </p:spTree>
    <p:extLst>
      <p:ext uri="{BB962C8B-B14F-4D97-AF65-F5344CB8AC3E}">
        <p14:creationId xmlns:p14="http://schemas.microsoft.com/office/powerpoint/2010/main" val="39331904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76200" y="6553200"/>
            <a:ext cx="2133600" cy="168275"/>
          </a:xfrm>
          <a:prstGeom prst="rect">
            <a:avLst/>
          </a:prstGeom>
        </p:spPr>
        <p:txBody>
          <a:bodyPr/>
          <a:lstStyle>
            <a:lvl1pPr fontAlgn="auto">
              <a:spcBef>
                <a:spcPts val="0"/>
              </a:spcBef>
              <a:spcAft>
                <a:spcPts val="0"/>
              </a:spcAft>
              <a:defRPr>
                <a:latin typeface="+mn-lt"/>
              </a:defRPr>
            </a:lvl1pPr>
          </a:lstStyle>
          <a:p>
            <a:pPr>
              <a:defRPr/>
            </a:pPr>
            <a:fld id="{53EA4C16-6636-4313-86A8-5CF56162FB13}" type="datetime1">
              <a:rPr lang="en-US"/>
              <a:pPr>
                <a:defRPr/>
              </a:pPr>
              <a:t>9/23/2013</a:t>
            </a:fld>
            <a:endParaRPr lang="en-US"/>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fontAlgn="auto">
              <a:spcBef>
                <a:spcPts val="0"/>
              </a:spcBef>
              <a:spcAft>
                <a:spcPts val="0"/>
              </a:spcAft>
              <a:defRPr>
                <a:latin typeface="+mn-lt"/>
              </a:defRPr>
            </a:lvl1pPr>
          </a:lstStyle>
          <a:p>
            <a:pPr>
              <a:defRPr/>
            </a:pPr>
            <a:fld id="{5587D290-0685-4B0B-A206-A4813C6EDE9A}" type="slidenum">
              <a:rPr lang="en-US"/>
              <a:pPr>
                <a:defRPr/>
              </a:pPr>
              <a:t>‹#›</a:t>
            </a:fld>
            <a:endParaRPr lang="en-US"/>
          </a:p>
        </p:txBody>
      </p:sp>
    </p:spTree>
    <p:extLst>
      <p:ext uri="{BB962C8B-B14F-4D97-AF65-F5344CB8AC3E}">
        <p14:creationId xmlns:p14="http://schemas.microsoft.com/office/powerpoint/2010/main" val="673625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E054235-64DF-4F40-A04D-410F628173DA}" type="datetimeFigureOut">
              <a:rPr lang="en-US"/>
              <a:pPr>
                <a:defRPr/>
              </a:pPr>
              <a:t>9/23/2013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BB2073A1-7663-4664-891C-354232CCFB84}" type="slidenum">
              <a:rPr lang="en-US"/>
              <a:pPr>
                <a:defRPr/>
              </a:pPr>
              <a:t>‹#›</a:t>
            </a:fld>
            <a:endParaRPr lang="en-US"/>
          </a:p>
        </p:txBody>
      </p:sp>
    </p:spTree>
    <p:extLst>
      <p:ext uri="{BB962C8B-B14F-4D97-AF65-F5344CB8AC3E}">
        <p14:creationId xmlns:p14="http://schemas.microsoft.com/office/powerpoint/2010/main" val="3353772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447800"/>
            <a:ext cx="38481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10100" y="1447800"/>
            <a:ext cx="38481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Slide Number Placeholder 5"/>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a:defRPr/>
            </a:pPr>
            <a:fld id="{0E17A9EB-84A1-44C1-807E-021616A9C68A}" type="slidenum">
              <a:rPr lang="en-US"/>
              <a:pPr>
                <a:defRPr/>
              </a:pPr>
              <a:t>‹#›</a:t>
            </a:fld>
            <a:endParaRPr lang="en-US"/>
          </a:p>
        </p:txBody>
      </p:sp>
    </p:spTree>
    <p:extLst>
      <p:ext uri="{BB962C8B-B14F-4D97-AF65-F5344CB8AC3E}">
        <p14:creationId xmlns:p14="http://schemas.microsoft.com/office/powerpoint/2010/main" val="367764526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52EBAE-D459-EA42-84F2-DFDAA689237B}" type="datetimeFigureOut">
              <a:rPr lang="en-US" smtClean="0">
                <a:solidFill>
                  <a:prstClr val="black">
                    <a:tint val="75000"/>
                  </a:prstClr>
                </a:solidFill>
              </a:rPr>
              <a:pPr/>
              <a:t>9/23/2013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9BE163-CFF3-CD45-ADFB-89FC800293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0128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2EBAE-D459-EA42-84F2-DFDAA689237B}" type="datetimeFigureOut">
              <a:rPr lang="en-US" smtClean="0">
                <a:solidFill>
                  <a:prstClr val="black">
                    <a:tint val="75000"/>
                  </a:prstClr>
                </a:solidFill>
              </a:rPr>
              <a:pPr/>
              <a:t>9/23/2013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9BE163-CFF3-CD45-ADFB-89FC800293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887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52EBAE-D459-EA42-84F2-DFDAA689237B}" type="datetimeFigureOut">
              <a:rPr lang="en-US" smtClean="0">
                <a:solidFill>
                  <a:prstClr val="black">
                    <a:tint val="75000"/>
                  </a:prstClr>
                </a:solidFill>
              </a:rPr>
              <a:pPr/>
              <a:t>9/23/2013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9BE163-CFF3-CD45-ADFB-89FC800293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867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52EBAE-D459-EA42-84F2-DFDAA689237B}" type="datetimeFigureOut">
              <a:rPr lang="en-US" smtClean="0">
                <a:solidFill>
                  <a:prstClr val="black">
                    <a:tint val="75000"/>
                  </a:prstClr>
                </a:solidFill>
              </a:rPr>
              <a:pPr/>
              <a:t>9/23/2013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9BE163-CFF3-CD45-ADFB-89FC800293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649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52EBAE-D459-EA42-84F2-DFDAA689237B}" type="datetimeFigureOut">
              <a:rPr lang="en-US" smtClean="0">
                <a:solidFill>
                  <a:prstClr val="black">
                    <a:tint val="75000"/>
                  </a:prstClr>
                </a:solidFill>
              </a:rPr>
              <a:pPr/>
              <a:t>9/23/2013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89BE163-CFF3-CD45-ADFB-89FC800293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1115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52EBAE-D459-EA42-84F2-DFDAA689237B}" type="datetimeFigureOut">
              <a:rPr lang="en-US" smtClean="0">
                <a:solidFill>
                  <a:prstClr val="black">
                    <a:tint val="75000"/>
                  </a:prstClr>
                </a:solidFill>
              </a:rPr>
              <a:pPr/>
              <a:t>9/23/2013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9BE163-CFF3-CD45-ADFB-89FC800293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3747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72103334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2EBAE-D459-EA42-84F2-DFDAA689237B}" type="datetimeFigureOut">
              <a:rPr lang="en-US" smtClean="0">
                <a:solidFill>
                  <a:prstClr val="black">
                    <a:tint val="75000"/>
                  </a:prstClr>
                </a:solidFill>
              </a:rPr>
              <a:pPr/>
              <a:t>9/23/2013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9BE163-CFF3-CD45-ADFB-89FC800293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92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2EBAE-D459-EA42-84F2-DFDAA689237B}" type="datetimeFigureOut">
              <a:rPr lang="en-US" smtClean="0">
                <a:solidFill>
                  <a:prstClr val="black">
                    <a:tint val="75000"/>
                  </a:prstClr>
                </a:solidFill>
              </a:rPr>
              <a:pPr/>
              <a:t>9/23/2013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9BE163-CFF3-CD45-ADFB-89FC800293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2918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2EBAE-D459-EA42-84F2-DFDAA689237B}" type="datetimeFigureOut">
              <a:rPr lang="en-US" smtClean="0">
                <a:solidFill>
                  <a:prstClr val="black">
                    <a:tint val="75000"/>
                  </a:prstClr>
                </a:solidFill>
              </a:rPr>
              <a:pPr/>
              <a:t>9/23/2013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9BE163-CFF3-CD45-ADFB-89FC800293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60082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2EBAE-D459-EA42-84F2-DFDAA689237B}" type="datetimeFigureOut">
              <a:rPr lang="en-US" smtClean="0">
                <a:solidFill>
                  <a:prstClr val="black">
                    <a:tint val="75000"/>
                  </a:prstClr>
                </a:solidFill>
              </a:rPr>
              <a:pPr/>
              <a:t>9/23/2013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9BE163-CFF3-CD45-ADFB-89FC800293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321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2EBAE-D459-EA42-84F2-DFDAA689237B}" type="datetimeFigureOut">
              <a:rPr lang="en-US" smtClean="0">
                <a:solidFill>
                  <a:prstClr val="black">
                    <a:tint val="75000"/>
                  </a:prstClr>
                </a:solidFill>
              </a:rPr>
              <a:pPr/>
              <a:t>9/23/2013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9BE163-CFF3-CD45-ADFB-89FC800293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644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70108990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188778461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226018378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49778402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a:p>
            <a:pPr lvl="1"/>
            <a:r>
              <a:rPr lang="en-US" smtClean="0"/>
              <a:t>Second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11533505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7500949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1"/>
          <p:cNvSpPr>
            <a:spLocks noChangeArrowheads="1"/>
          </p:cNvSpPr>
          <p:nvPr userDrawn="1"/>
        </p:nvSpPr>
        <p:spPr bwMode="auto">
          <a:xfrm>
            <a:off x="1371600" y="4343400"/>
            <a:ext cx="6400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300" b="1">
                <a:solidFill>
                  <a:schemeClr val="tx2"/>
                </a:solidFill>
                <a:latin typeface="Myriad Web Pro" charset="0"/>
              </a:rPr>
              <a:t>For more information please contact Centers for Disease Control and Prevention</a:t>
            </a:r>
          </a:p>
        </p:txBody>
      </p:sp>
      <p:sp>
        <p:nvSpPr>
          <p:cNvPr id="6" name="Rectangle 2"/>
          <p:cNvSpPr>
            <a:spLocks noChangeArrowheads="1"/>
          </p:cNvSpPr>
          <p:nvPr userDrawn="1"/>
        </p:nvSpPr>
        <p:spPr bwMode="auto">
          <a:xfrm>
            <a:off x="1371600" y="4705350"/>
            <a:ext cx="5943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chemeClr val="tx2"/>
                </a:solidFill>
                <a:latin typeface="Myriad Web Pro" charset="0"/>
              </a:rPr>
              <a:t>1600 Clifton Road NE, Atlanta, GA 30333</a:t>
            </a:r>
          </a:p>
          <a:p>
            <a:r>
              <a:rPr lang="en-US" sz="1200">
                <a:solidFill>
                  <a:schemeClr val="tx2"/>
                </a:solidFill>
                <a:latin typeface="Myriad Web Pro" charset="0"/>
              </a:rPr>
              <a:t>Telephone, 1-800-CDC-INFO (232-4636)/TTY: 1-888-232-6348</a:t>
            </a:r>
          </a:p>
          <a:p>
            <a:r>
              <a:rPr lang="en-US" sz="1200">
                <a:solidFill>
                  <a:schemeClr val="tx2"/>
                </a:solidFill>
                <a:latin typeface="Myriad Web Pro" charset="0"/>
              </a:rPr>
              <a:t>E-mail: cdcinfo@cdc.gov 	Web: www.cdc.gov</a:t>
            </a:r>
          </a:p>
        </p:txBody>
      </p:sp>
      <p:sp>
        <p:nvSpPr>
          <p:cNvPr id="7" name="Rectangle 3"/>
          <p:cNvSpPr>
            <a:spLocks noChangeArrowheads="1"/>
          </p:cNvSpPr>
          <p:nvPr userDrawn="1"/>
        </p:nvSpPr>
        <p:spPr bwMode="auto">
          <a:xfrm>
            <a:off x="1371600" y="5421313"/>
            <a:ext cx="594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900">
                <a:solidFill>
                  <a:schemeClr val="tx2"/>
                </a:solidFill>
                <a:latin typeface="Myriad Web Pro" charset="0"/>
              </a:rPr>
              <a:t>The findings and conclusions in this report are those of the authors and do not necessarily represent the official position of the Centers for Disease Control and Prevention.</a:t>
            </a:r>
          </a:p>
        </p:txBody>
      </p:sp>
      <p:sp>
        <p:nvSpPr>
          <p:cNvPr id="3"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10"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accent1">
                    <a:lumMod val="50000"/>
                  </a:schemeClr>
                </a:solidFill>
              </a:defRPr>
            </a:lvl1pPr>
          </a:lstStyle>
          <a:p>
            <a:pPr lvl="0"/>
            <a:r>
              <a:rPr lang="en-US" smtClean="0"/>
              <a:t>Click to edit Master text styles</a:t>
            </a:r>
          </a:p>
        </p:txBody>
      </p:sp>
      <p:sp>
        <p:nvSpPr>
          <p:cNvPr id="12"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accent1">
                    <a:lumMod val="50000"/>
                  </a:schemeClr>
                </a:solidFill>
              </a:defRPr>
            </a:lvl1pPr>
          </a:lstStyle>
          <a:p>
            <a:pPr lvl="0"/>
            <a:r>
              <a:rPr lang="en-US" smtClean="0"/>
              <a:t>Click to edit Master text styles</a:t>
            </a:r>
          </a:p>
        </p:txBody>
      </p:sp>
    </p:spTree>
    <p:extLst>
      <p:ext uri="{BB962C8B-B14F-4D97-AF65-F5344CB8AC3E}">
        <p14:creationId xmlns:p14="http://schemas.microsoft.com/office/powerpoint/2010/main" val="213364513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5.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20" r:id="rId1"/>
    <p:sldLayoutId id="2147484316" r:id="rId2"/>
    <p:sldLayoutId id="2147484321" r:id="rId3"/>
    <p:sldLayoutId id="2147484322" r:id="rId4"/>
    <p:sldLayoutId id="2147484323" r:id="rId5"/>
    <p:sldLayoutId id="2147484317" r:id="rId6"/>
    <p:sldLayoutId id="2147484318" r:id="rId7"/>
    <p:sldLayoutId id="2147484319" r:id="rId8"/>
    <p:sldLayoutId id="2147484324" r:id="rId9"/>
    <p:sldLayoutId id="2147484325" r:id="rId10"/>
    <p:sldLayoutId id="2147484326" r:id="rId11"/>
    <p:sldLayoutId id="2147484327" r:id="rId12"/>
    <p:sldLayoutId id="2147484328" r:id="rId13"/>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charset="0"/>
        </a:defRPr>
      </a:lvl2pPr>
      <a:lvl3pPr algn="ctr" rtl="0" eaLnBrk="0" fontAlgn="base" hangingPunct="0">
        <a:spcBef>
          <a:spcPct val="0"/>
        </a:spcBef>
        <a:spcAft>
          <a:spcPct val="0"/>
        </a:spcAft>
        <a:defRPr sz="4400">
          <a:solidFill>
            <a:schemeClr val="tx1"/>
          </a:solidFill>
          <a:latin typeface="Myriad Web Pro" charset="0"/>
        </a:defRPr>
      </a:lvl3pPr>
      <a:lvl4pPr algn="ctr" rtl="0" eaLnBrk="0" fontAlgn="base" hangingPunct="0">
        <a:spcBef>
          <a:spcPct val="0"/>
        </a:spcBef>
        <a:spcAft>
          <a:spcPct val="0"/>
        </a:spcAft>
        <a:defRPr sz="4400">
          <a:solidFill>
            <a:schemeClr val="tx1"/>
          </a:solidFill>
          <a:latin typeface="Myriad Web Pro" charset="0"/>
        </a:defRPr>
      </a:lvl4pPr>
      <a:lvl5pPr algn="ctr" rtl="0" eaLnBrk="0" fontAlgn="base" hangingPunct="0">
        <a:spcBef>
          <a:spcPct val="0"/>
        </a:spcBef>
        <a:spcAft>
          <a:spcPct val="0"/>
        </a:spcAft>
        <a:defRPr sz="4400">
          <a:solidFill>
            <a:schemeClr val="tx1"/>
          </a:solidFill>
          <a:latin typeface="Myriad Web Pro" charset="0"/>
        </a:defRPr>
      </a:lvl5pPr>
      <a:lvl6pPr marL="457200" algn="ctr" rtl="0" fontAlgn="base">
        <a:spcBef>
          <a:spcPct val="0"/>
        </a:spcBef>
        <a:spcAft>
          <a:spcPct val="0"/>
        </a:spcAft>
        <a:defRPr sz="4400">
          <a:solidFill>
            <a:schemeClr val="tx1"/>
          </a:solidFill>
          <a:latin typeface="Myriad Web Pro" charset="0"/>
        </a:defRPr>
      </a:lvl6pPr>
      <a:lvl7pPr marL="914400" algn="ctr" rtl="0" fontAlgn="base">
        <a:spcBef>
          <a:spcPct val="0"/>
        </a:spcBef>
        <a:spcAft>
          <a:spcPct val="0"/>
        </a:spcAft>
        <a:defRPr sz="4400">
          <a:solidFill>
            <a:schemeClr val="tx1"/>
          </a:solidFill>
          <a:latin typeface="Myriad Web Pro" charset="0"/>
        </a:defRPr>
      </a:lvl7pPr>
      <a:lvl8pPr marL="1371600" algn="ctr" rtl="0" fontAlgn="base">
        <a:spcBef>
          <a:spcPct val="0"/>
        </a:spcBef>
        <a:spcAft>
          <a:spcPct val="0"/>
        </a:spcAft>
        <a:defRPr sz="4400">
          <a:solidFill>
            <a:schemeClr val="tx1"/>
          </a:solidFill>
          <a:latin typeface="Myriad Web Pro" charset="0"/>
        </a:defRPr>
      </a:lvl8pPr>
      <a:lvl9pPr marL="1828800" algn="ctr" rtl="0" fontAlgn="base">
        <a:spcBef>
          <a:spcPct val="0"/>
        </a:spcBef>
        <a:spcAft>
          <a:spcPct val="0"/>
        </a:spcAft>
        <a:defRPr sz="4400">
          <a:solidFill>
            <a:schemeClr val="tx1"/>
          </a:solidFill>
          <a:latin typeface="Myriad Web Pro"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2F52EBAE-D459-EA42-84F2-DFDAA689237B}" type="datetimeFigureOut">
              <a:rPr lang="en-US" smtClean="0">
                <a:solidFill>
                  <a:prstClr val="black">
                    <a:tint val="75000"/>
                  </a:prstClr>
                </a:solidFill>
                <a:latin typeface="Calibri"/>
              </a:rPr>
              <a:pPr defTabSz="457200" fontAlgn="auto">
                <a:spcBef>
                  <a:spcPts val="0"/>
                </a:spcBef>
                <a:spcAft>
                  <a:spcPts val="0"/>
                </a:spcAft>
              </a:pPr>
              <a:t>9/23/2013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C89BE163-CFF3-CD45-ADFB-89FC8002935D}"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3746100"/>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gif"/></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jpeg"/><Relationship Id="rId10" Type="http://schemas.openxmlformats.org/officeDocument/2006/relationships/image" Target="../media/image55.png"/><Relationship Id="rId4" Type="http://schemas.openxmlformats.org/officeDocument/2006/relationships/image" Target="../media/image49.jpe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 Id="rId9" Type="http://schemas.openxmlformats.org/officeDocument/2006/relationships/image" Target="../media/image64.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5.png"/><Relationship Id="rId7" Type="http://schemas.openxmlformats.org/officeDocument/2006/relationships/hyperlink" Target="http://www.cdc.gov/healthyyouth/asthma/creatingafs/index.ht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3" Type="http://schemas.microsoft.com/office/2007/relationships/hdphoto" Target="../media/hdphoto6.wdp"/><Relationship Id="rId18" Type="http://schemas.openxmlformats.org/officeDocument/2006/relationships/image" Target="../media/image20.png"/><Relationship Id="rId26" Type="http://schemas.openxmlformats.org/officeDocument/2006/relationships/image" Target="../media/image24.png"/><Relationship Id="rId39" Type="http://schemas.microsoft.com/office/2007/relationships/hdphoto" Target="../media/hdphoto19.wdp"/><Relationship Id="rId21" Type="http://schemas.microsoft.com/office/2007/relationships/hdphoto" Target="../media/hdphoto10.wdp"/><Relationship Id="rId34" Type="http://schemas.openxmlformats.org/officeDocument/2006/relationships/image" Target="../media/image28.jpeg"/><Relationship Id="rId7" Type="http://schemas.microsoft.com/office/2007/relationships/hdphoto" Target="../media/hdphoto3.wdp"/><Relationship Id="rId2" Type="http://schemas.openxmlformats.org/officeDocument/2006/relationships/image" Target="../media/image12.png"/><Relationship Id="rId16" Type="http://schemas.openxmlformats.org/officeDocument/2006/relationships/image" Target="../media/image19.png"/><Relationship Id="rId20" Type="http://schemas.openxmlformats.org/officeDocument/2006/relationships/image" Target="../media/image21.png"/><Relationship Id="rId29" Type="http://schemas.microsoft.com/office/2007/relationships/hdphoto" Target="../media/hdphoto14.wdp"/><Relationship Id="rId41" Type="http://schemas.microsoft.com/office/2007/relationships/hdphoto" Target="../media/hdphoto20.wdp"/><Relationship Id="rId1" Type="http://schemas.openxmlformats.org/officeDocument/2006/relationships/slideLayout" Target="../slideLayouts/slideLayout12.xml"/><Relationship Id="rId6" Type="http://schemas.openxmlformats.org/officeDocument/2006/relationships/image" Target="../media/image14.png"/><Relationship Id="rId11" Type="http://schemas.microsoft.com/office/2007/relationships/hdphoto" Target="../media/hdphoto5.wdp"/><Relationship Id="rId24" Type="http://schemas.openxmlformats.org/officeDocument/2006/relationships/image" Target="../media/image23.png"/><Relationship Id="rId32" Type="http://schemas.openxmlformats.org/officeDocument/2006/relationships/image" Target="../media/image27.jpeg"/><Relationship Id="rId37" Type="http://schemas.microsoft.com/office/2007/relationships/hdphoto" Target="../media/hdphoto18.wdp"/><Relationship Id="rId40" Type="http://schemas.openxmlformats.org/officeDocument/2006/relationships/image" Target="../media/image31.png"/><Relationship Id="rId5" Type="http://schemas.microsoft.com/office/2007/relationships/hdphoto" Target="../media/hdphoto2.wdp"/><Relationship Id="rId15" Type="http://schemas.microsoft.com/office/2007/relationships/hdphoto" Target="../media/hdphoto7.wdp"/><Relationship Id="rId23" Type="http://schemas.microsoft.com/office/2007/relationships/hdphoto" Target="../media/hdphoto11.wdp"/><Relationship Id="rId28" Type="http://schemas.openxmlformats.org/officeDocument/2006/relationships/image" Target="../media/image25.jpeg"/><Relationship Id="rId36" Type="http://schemas.openxmlformats.org/officeDocument/2006/relationships/image" Target="../media/image29.jpeg"/><Relationship Id="rId10" Type="http://schemas.openxmlformats.org/officeDocument/2006/relationships/image" Target="../media/image16.png"/><Relationship Id="rId19" Type="http://schemas.microsoft.com/office/2007/relationships/hdphoto" Target="../media/hdphoto9.wdp"/><Relationship Id="rId31" Type="http://schemas.microsoft.com/office/2007/relationships/hdphoto" Target="../media/hdphoto15.wdp"/><Relationship Id="rId4" Type="http://schemas.openxmlformats.org/officeDocument/2006/relationships/image" Target="../media/image13.png"/><Relationship Id="rId9" Type="http://schemas.microsoft.com/office/2007/relationships/hdphoto" Target="../media/hdphoto4.wdp"/><Relationship Id="rId14" Type="http://schemas.openxmlformats.org/officeDocument/2006/relationships/image" Target="../media/image18.png"/><Relationship Id="rId22" Type="http://schemas.openxmlformats.org/officeDocument/2006/relationships/image" Target="../media/image22.png"/><Relationship Id="rId27" Type="http://schemas.microsoft.com/office/2007/relationships/hdphoto" Target="../media/hdphoto13.wdp"/><Relationship Id="rId30" Type="http://schemas.openxmlformats.org/officeDocument/2006/relationships/image" Target="../media/image26.jpeg"/><Relationship Id="rId35" Type="http://schemas.microsoft.com/office/2007/relationships/hdphoto" Target="../media/hdphoto17.wdp"/><Relationship Id="rId8" Type="http://schemas.openxmlformats.org/officeDocument/2006/relationships/image" Target="../media/image15.png"/><Relationship Id="rId3" Type="http://schemas.microsoft.com/office/2007/relationships/hdphoto" Target="../media/hdphoto1.wdp"/><Relationship Id="rId12" Type="http://schemas.openxmlformats.org/officeDocument/2006/relationships/image" Target="../media/image17.png"/><Relationship Id="rId17" Type="http://schemas.microsoft.com/office/2007/relationships/hdphoto" Target="../media/hdphoto8.wdp"/><Relationship Id="rId25" Type="http://schemas.microsoft.com/office/2007/relationships/hdphoto" Target="../media/hdphoto12.wdp"/><Relationship Id="rId33" Type="http://schemas.microsoft.com/office/2007/relationships/hdphoto" Target="../media/hdphoto16.wdp"/><Relationship Id="rId38" Type="http://schemas.openxmlformats.org/officeDocument/2006/relationships/image" Target="../media/image3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34.jp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ctrTitle"/>
          </p:nvPr>
        </p:nvSpPr>
        <p:spPr>
          <a:xfrm>
            <a:off x="457200" y="758825"/>
            <a:ext cx="8228013" cy="1927225"/>
          </a:xfrm>
        </p:spPr>
        <p:txBody>
          <a:bodyPr>
            <a:normAutofit fontScale="90000"/>
          </a:bodyPr>
          <a:lstStyle/>
          <a:p>
            <a:r>
              <a:rPr lang="en-US" b="1" dirty="0" smtClean="0">
                <a:solidFill>
                  <a:srgbClr val="002060"/>
                </a:solidFill>
              </a:rPr>
              <a:t>NACDD School Health Council</a:t>
            </a:r>
            <a:br>
              <a:rPr lang="en-US" b="1" dirty="0" smtClean="0">
                <a:solidFill>
                  <a:srgbClr val="002060"/>
                </a:solidFill>
              </a:rPr>
            </a:br>
            <a:r>
              <a:rPr lang="en-US" b="1" dirty="0" smtClean="0">
                <a:solidFill>
                  <a:srgbClr val="002060"/>
                </a:solidFill>
              </a:rPr>
              <a:t>Meet and Greet the </a:t>
            </a:r>
            <a:br>
              <a:rPr lang="en-US" b="1" dirty="0" smtClean="0">
                <a:solidFill>
                  <a:srgbClr val="002060"/>
                </a:solidFill>
              </a:rPr>
            </a:br>
            <a:r>
              <a:rPr lang="en-US" b="1" dirty="0" smtClean="0">
                <a:solidFill>
                  <a:srgbClr val="002060"/>
                </a:solidFill>
              </a:rPr>
              <a:t>School Health Branch</a:t>
            </a:r>
            <a:endParaRPr lang="en-US" dirty="0">
              <a:solidFill>
                <a:srgbClr val="002060"/>
              </a:solidFill>
              <a:latin typeface="Calisto MT" charset="0"/>
              <a:ea typeface="MS PGothic" charset="0"/>
            </a:endParaRPr>
          </a:p>
        </p:txBody>
      </p:sp>
      <p:sp>
        <p:nvSpPr>
          <p:cNvPr id="3" name="Subtitle 2"/>
          <p:cNvSpPr>
            <a:spLocks noGrp="1"/>
          </p:cNvSpPr>
          <p:nvPr>
            <p:ph type="subTitle" idx="1"/>
          </p:nvPr>
        </p:nvSpPr>
        <p:spPr>
          <a:xfrm>
            <a:off x="457200" y="2792413"/>
            <a:ext cx="8228013" cy="3030537"/>
          </a:xfrm>
        </p:spPr>
        <p:txBody>
          <a:bodyPr rtlCol="0">
            <a:normAutofit lnSpcReduction="10000"/>
          </a:bodyPr>
          <a:lstStyle/>
          <a:p>
            <a:pPr>
              <a:defRPr/>
            </a:pPr>
            <a:r>
              <a:rPr lang="en-US" sz="2600" dirty="0" smtClean="0">
                <a:solidFill>
                  <a:schemeClr val="tx1"/>
                </a:solidFill>
                <a:cs typeface="Calisto MT"/>
              </a:rPr>
              <a:t>September 24, 2013</a:t>
            </a:r>
            <a:r>
              <a:rPr lang="en-US" sz="2400" dirty="0" smtClean="0">
                <a:solidFill>
                  <a:schemeClr val="tx1"/>
                </a:solidFill>
                <a:cs typeface="Calisto MT"/>
              </a:rPr>
              <a:t/>
            </a:r>
            <a:br>
              <a:rPr lang="en-US" sz="2400" dirty="0" smtClean="0">
                <a:solidFill>
                  <a:schemeClr val="tx1"/>
                </a:solidFill>
                <a:cs typeface="Calisto MT"/>
              </a:rPr>
            </a:br>
            <a:r>
              <a:rPr lang="en-US" sz="2400" dirty="0" smtClean="0">
                <a:solidFill>
                  <a:schemeClr val="tx1"/>
                </a:solidFill>
                <a:cs typeface="Calisto MT"/>
              </a:rPr>
              <a:t/>
            </a:r>
            <a:br>
              <a:rPr lang="en-US" sz="2400" dirty="0" smtClean="0">
                <a:solidFill>
                  <a:schemeClr val="tx1"/>
                </a:solidFill>
                <a:cs typeface="Calisto MT"/>
              </a:rPr>
            </a:br>
            <a:r>
              <a:rPr lang="en-US" sz="2400" dirty="0" smtClean="0">
                <a:solidFill>
                  <a:schemeClr val="tx1"/>
                </a:solidFill>
                <a:cs typeface="Calisto MT"/>
              </a:rPr>
              <a:t>Moderators:</a:t>
            </a:r>
            <a:br>
              <a:rPr lang="en-US" sz="2400" dirty="0" smtClean="0">
                <a:solidFill>
                  <a:schemeClr val="tx1"/>
                </a:solidFill>
                <a:cs typeface="Calisto MT"/>
              </a:rPr>
            </a:br>
            <a:r>
              <a:rPr lang="en-US" sz="2400" dirty="0" smtClean="0">
                <a:solidFill>
                  <a:schemeClr val="tx1"/>
                </a:solidFill>
                <a:cs typeface="Calisto MT"/>
              </a:rPr>
              <a:t>Amy </a:t>
            </a:r>
            <a:r>
              <a:rPr lang="en-US" sz="2400" dirty="0">
                <a:solidFill>
                  <a:schemeClr val="tx1"/>
                </a:solidFill>
                <a:cs typeface="Calisto MT"/>
              </a:rPr>
              <a:t>Greene, MPH, MSSW</a:t>
            </a:r>
          </a:p>
          <a:p>
            <a:pPr>
              <a:defRPr/>
            </a:pPr>
            <a:r>
              <a:rPr lang="en-US" sz="2400" dirty="0">
                <a:solidFill>
                  <a:schemeClr val="tx1"/>
                </a:solidFill>
                <a:cs typeface="Calisto MT"/>
              </a:rPr>
              <a:t>NACDD School Health Consultant</a:t>
            </a:r>
          </a:p>
          <a:p>
            <a:pPr eaLnBrk="1" fontAlgn="auto" hangingPunct="1">
              <a:spcAft>
                <a:spcPts val="0"/>
              </a:spcAft>
              <a:buFont typeface="Wingdings" pitchFamily="2" charset="2"/>
              <a:buNone/>
              <a:defRPr/>
            </a:pPr>
            <a:r>
              <a:rPr lang="en-US" sz="1600" dirty="0" smtClean="0">
                <a:solidFill>
                  <a:schemeClr val="tx1"/>
                </a:solidFill>
                <a:cs typeface="Calisto MT"/>
              </a:rPr>
              <a:t/>
            </a:r>
            <a:br>
              <a:rPr lang="en-US" sz="1600" dirty="0" smtClean="0">
                <a:solidFill>
                  <a:schemeClr val="tx1"/>
                </a:solidFill>
                <a:cs typeface="Calisto MT"/>
              </a:rPr>
            </a:br>
            <a:r>
              <a:rPr lang="en-US" sz="2400" dirty="0" smtClean="0">
                <a:solidFill>
                  <a:schemeClr val="tx1"/>
                </a:solidFill>
                <a:cs typeface="Calisto MT"/>
              </a:rPr>
              <a:t>Rachelle </a:t>
            </a:r>
            <a:r>
              <a:rPr lang="en-US" sz="2400" dirty="0" err="1" smtClean="0">
                <a:solidFill>
                  <a:schemeClr val="tx1"/>
                </a:solidFill>
                <a:cs typeface="Calisto MT"/>
              </a:rPr>
              <a:t>Johnsson</a:t>
            </a:r>
            <a:r>
              <a:rPr lang="en-US" sz="2400" dirty="0" smtClean="0">
                <a:solidFill>
                  <a:schemeClr val="tx1"/>
                </a:solidFill>
                <a:cs typeface="Calisto MT"/>
              </a:rPr>
              <a:t>-Chiang, MPH</a:t>
            </a:r>
          </a:p>
          <a:p>
            <a:pPr eaLnBrk="1" fontAlgn="auto" hangingPunct="1">
              <a:spcAft>
                <a:spcPts val="0"/>
              </a:spcAft>
              <a:buFont typeface="Wingdings" pitchFamily="2" charset="2"/>
              <a:buNone/>
              <a:defRPr/>
            </a:pPr>
            <a:r>
              <a:rPr lang="en-US" sz="2400" dirty="0" smtClean="0">
                <a:solidFill>
                  <a:schemeClr val="tx1"/>
                </a:solidFill>
                <a:cs typeface="Calisto MT"/>
              </a:rPr>
              <a:t>NACDD School Health Consultant</a:t>
            </a:r>
          </a:p>
          <a:p>
            <a:pPr eaLnBrk="1" fontAlgn="auto" hangingPunct="1">
              <a:spcAft>
                <a:spcPts val="0"/>
              </a:spcAft>
              <a:buFont typeface="Wingdings" pitchFamily="2" charset="2"/>
              <a:buNone/>
              <a:defRPr/>
            </a:pPr>
            <a:endParaRPr lang="en-US" sz="2800" dirty="0" smtClean="0">
              <a:ea typeface="+mn-ea"/>
              <a:cs typeface="+mn-cs"/>
            </a:endParaRPr>
          </a:p>
        </p:txBody>
      </p:sp>
      <p:pic>
        <p:nvPicPr>
          <p:cNvPr id="102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5526" y="5500984"/>
            <a:ext cx="4308476" cy="11376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20484" name="TextBox 10"/>
          <p:cNvSpPr txBox="1">
            <a:spLocks noChangeArrowheads="1"/>
          </p:cNvSpPr>
          <p:nvPr/>
        </p:nvSpPr>
        <p:spPr bwMode="auto">
          <a:xfrm>
            <a:off x="4649788" y="3827463"/>
            <a:ext cx="185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sto MT" charset="0"/>
                <a:ea typeface="MS PGothic" charset="0"/>
                <a:cs typeface="MS PGothic" charset="0"/>
              </a:defRPr>
            </a:lvl1pPr>
            <a:lvl2pPr marL="742950" indent="-285750" eaLnBrk="0" hangingPunct="0">
              <a:defRPr sz="2400">
                <a:solidFill>
                  <a:schemeClr val="tx1"/>
                </a:solidFill>
                <a:latin typeface="Calisto MT" charset="0"/>
                <a:ea typeface="MS PGothic" charset="0"/>
                <a:cs typeface="MS PGothic" charset="0"/>
              </a:defRPr>
            </a:lvl2pPr>
            <a:lvl3pPr marL="1143000" indent="-228600" eaLnBrk="0" hangingPunct="0">
              <a:defRPr sz="2400">
                <a:solidFill>
                  <a:schemeClr val="tx1"/>
                </a:solidFill>
                <a:latin typeface="Calisto MT" charset="0"/>
                <a:ea typeface="MS PGothic" charset="0"/>
                <a:cs typeface="MS PGothic" charset="0"/>
              </a:defRPr>
            </a:lvl3pPr>
            <a:lvl4pPr marL="1600200" indent="-228600" eaLnBrk="0" hangingPunct="0">
              <a:defRPr sz="2400">
                <a:solidFill>
                  <a:schemeClr val="tx1"/>
                </a:solidFill>
                <a:latin typeface="Calisto MT" charset="0"/>
                <a:ea typeface="MS PGothic" charset="0"/>
                <a:cs typeface="MS PGothic" charset="0"/>
              </a:defRPr>
            </a:lvl4pPr>
            <a:lvl5pPr marL="2057400" indent="-228600" eaLnBrk="0" hangingPunct="0">
              <a:defRPr sz="2400">
                <a:solidFill>
                  <a:schemeClr val="tx1"/>
                </a:solidFill>
                <a:latin typeface="Calisto MT"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sto MT"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sto MT"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sto MT"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sto MT" charset="0"/>
                <a:ea typeface="MS PGothic" charset="0"/>
                <a:cs typeface="MS PGothic" charset="0"/>
              </a:defRPr>
            </a:lvl9pPr>
          </a:lstStyle>
          <a:p>
            <a:pPr defTabSz="457200" eaLnBrk="1" fontAlgn="auto" hangingPunct="1">
              <a:spcBef>
                <a:spcPts val="0"/>
              </a:spcBef>
              <a:spcAft>
                <a:spcPts val="0"/>
              </a:spcAft>
            </a:pPr>
            <a:endParaRPr lang="en-US" sz="1800">
              <a:solidFill>
                <a:prstClr val="black"/>
              </a:solidFill>
            </a:endParaRPr>
          </a:p>
        </p:txBody>
      </p:sp>
    </p:spTree>
    <p:extLst>
      <p:ext uri="{BB962C8B-B14F-4D97-AF65-F5344CB8AC3E}">
        <p14:creationId xmlns:p14="http://schemas.microsoft.com/office/powerpoint/2010/main" val="32509881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20720"/>
            <a:ext cx="8610600" cy="1594513"/>
          </a:xfrm>
        </p:spPr>
        <p:txBody>
          <a:bodyPr/>
          <a:lstStyle/>
          <a:p>
            <a:r>
              <a:rPr lang="en-US" sz="2000" dirty="0" smtClean="0"/>
              <a:t>FUNDING AND SUPPORT </a:t>
            </a:r>
            <a:br>
              <a:rPr lang="en-US" sz="2000" dirty="0" smtClean="0"/>
            </a:br>
            <a:r>
              <a:rPr lang="en-US" sz="2000" dirty="0" smtClean="0"/>
              <a:t>NEW FOA:  </a:t>
            </a:r>
            <a:br>
              <a:rPr lang="en-US" sz="2000" dirty="0" smtClean="0"/>
            </a:br>
            <a:r>
              <a:rPr lang="en-US" sz="2000" i="1" dirty="0" smtClean="0"/>
              <a:t>State </a:t>
            </a:r>
            <a:r>
              <a:rPr lang="en-US" sz="2000" i="1" dirty="0"/>
              <a:t>Public Health Actions to Prevent and Control Diabetes, Heart Disease, Obesity and </a:t>
            </a:r>
            <a:r>
              <a:rPr lang="en-US" sz="2000" i="1" dirty="0" smtClean="0"/>
              <a:t>Associated </a:t>
            </a:r>
            <a:r>
              <a:rPr lang="en-US" sz="2000" i="1" dirty="0"/>
              <a:t>Risk Factors and Promote School </a:t>
            </a:r>
            <a:r>
              <a:rPr lang="en-US" sz="2000" i="1" dirty="0" smtClean="0"/>
              <a:t>Health</a:t>
            </a:r>
            <a:endParaRPr lang="en-US" sz="2000" i="1" dirty="0"/>
          </a:p>
        </p:txBody>
      </p:sp>
      <p:sp>
        <p:nvSpPr>
          <p:cNvPr id="3" name="Content Placeholder 2"/>
          <p:cNvSpPr>
            <a:spLocks noGrp="1"/>
          </p:cNvSpPr>
          <p:nvPr>
            <p:ph idx="1"/>
          </p:nvPr>
        </p:nvSpPr>
        <p:spPr>
          <a:xfrm>
            <a:off x="507491" y="2169994"/>
            <a:ext cx="8407909" cy="3746318"/>
          </a:xfrm>
        </p:spPr>
        <p:txBody>
          <a:bodyPr/>
          <a:lstStyle/>
          <a:p>
            <a:pPr marL="0" lvl="1" indent="0">
              <a:buNone/>
            </a:pPr>
            <a:r>
              <a:rPr lang="en-US" dirty="0"/>
              <a:t>Support implementation of evidence-based practices for: </a:t>
            </a:r>
          </a:p>
          <a:p>
            <a:pPr marL="742950" lvl="2" indent="-342900">
              <a:buClr>
                <a:schemeClr val="bg2"/>
              </a:buClr>
              <a:buFont typeface="Arial" charset="0"/>
              <a:buChar char="•"/>
            </a:pPr>
            <a:r>
              <a:rPr lang="en-US" sz="2000" dirty="0"/>
              <a:t>Healthier nutrition environments in schools</a:t>
            </a:r>
          </a:p>
          <a:p>
            <a:pPr marL="742950" lvl="2" indent="-342900">
              <a:buClr>
                <a:schemeClr val="bg2"/>
              </a:buClr>
              <a:buFont typeface="Arial" charset="0"/>
              <a:buChar char="•"/>
            </a:pPr>
            <a:r>
              <a:rPr lang="en-US" sz="2000" dirty="0"/>
              <a:t>Comprehensive school physical activity programs</a:t>
            </a:r>
          </a:p>
          <a:p>
            <a:pPr marL="742950" lvl="2" indent="-342900">
              <a:buClr>
                <a:schemeClr val="bg2"/>
              </a:buClr>
              <a:buFont typeface="Arial" charset="0"/>
              <a:buChar char="•"/>
            </a:pPr>
            <a:r>
              <a:rPr lang="en-US" sz="2000" dirty="0"/>
              <a:t>Capacity to manage chronic disease </a:t>
            </a:r>
          </a:p>
          <a:p>
            <a:pPr marL="0" lvl="1" indent="0">
              <a:buClr>
                <a:schemeClr val="bg2"/>
              </a:buClr>
              <a:buNone/>
            </a:pPr>
            <a:endParaRPr lang="en-US" dirty="0" smtClean="0"/>
          </a:p>
          <a:p>
            <a:pPr marL="342900" lvl="1" indent="-342900">
              <a:buClr>
                <a:schemeClr val="bg2"/>
              </a:buClr>
            </a:pPr>
            <a:r>
              <a:rPr lang="en-US" dirty="0" smtClean="0"/>
              <a:t>Fund public health departments in all 50 states and District of Columbia.</a:t>
            </a:r>
          </a:p>
          <a:p>
            <a:pPr marL="342900" lvl="1" indent="-342900">
              <a:buClr>
                <a:schemeClr val="bg2"/>
              </a:buClr>
            </a:pPr>
            <a:r>
              <a:rPr lang="en-US" dirty="0" smtClean="0"/>
              <a:t>Strengthen partnership between public health and education – MOU/MOA</a:t>
            </a:r>
          </a:p>
          <a:p>
            <a:pPr marL="400050" lvl="2" indent="0">
              <a:buNone/>
            </a:pPr>
            <a:endParaRPr lang="en-US" dirty="0"/>
          </a:p>
          <a:p>
            <a:pPr marL="457200" lvl="1" indent="0">
              <a:buNone/>
            </a:pPr>
            <a:endParaRPr lang="en-US" sz="2400" dirty="0">
              <a:solidFill>
                <a:schemeClr val="tx1"/>
              </a:solidFill>
            </a:endParaRPr>
          </a:p>
          <a:p>
            <a:pPr marL="457200" lvl="1" indent="0">
              <a:buNone/>
            </a:pPr>
            <a:endParaRPr lang="en-US" sz="2400" dirty="0">
              <a:solidFill>
                <a:schemeClr val="tx1"/>
              </a:solidFill>
            </a:endParaRPr>
          </a:p>
          <a:p>
            <a:endParaRPr lang="en-US" dirty="0">
              <a:solidFill>
                <a:schemeClr val="tx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2432"/>
          <a:stretch/>
        </p:blipFill>
        <p:spPr>
          <a:xfrm>
            <a:off x="7042245" y="5186052"/>
            <a:ext cx="1670464" cy="1034564"/>
          </a:xfrm>
          <a:prstGeom prst="roundRect">
            <a:avLst>
              <a:gd name="adj" fmla="val 16667"/>
            </a:avLst>
          </a:prstGeom>
          <a:ln w="76200">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9502971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bwMode="auto">
          <a:xfrm>
            <a:off x="257175" y="485423"/>
            <a:ext cx="8677275" cy="25625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b="1" dirty="0" smtClean="0"/>
              <a:t>School Health Branch</a:t>
            </a:r>
            <a:br>
              <a:rPr lang="en-US" sz="4000" b="1" dirty="0" smtClean="0"/>
            </a:br>
            <a:r>
              <a:rPr lang="en-US" sz="4000" b="1" dirty="0" smtClean="0"/>
              <a:t>Program </a:t>
            </a:r>
            <a:r>
              <a:rPr lang="en-US" sz="4000" b="1" dirty="0"/>
              <a:t>and Professional Development Team</a:t>
            </a:r>
            <a:endParaRPr lang="en-US" sz="4000" b="1" dirty="0" smtClean="0">
              <a:latin typeface="Garamond" pitchFamily="18" charset="0"/>
            </a:endParaRPr>
          </a:p>
        </p:txBody>
      </p:sp>
      <p:sp>
        <p:nvSpPr>
          <p:cNvPr id="3" name="Content Placeholder 2"/>
          <p:cNvSpPr>
            <a:spLocks noGrp="1"/>
          </p:cNvSpPr>
          <p:nvPr>
            <p:ph idx="1"/>
          </p:nvPr>
        </p:nvSpPr>
        <p:spPr>
          <a:xfrm>
            <a:off x="381000" y="2749374"/>
            <a:ext cx="8229600" cy="981075"/>
          </a:xfrm>
        </p:spPr>
        <p:txBody>
          <a:bodyPr>
            <a:normAutofit/>
          </a:bodyPr>
          <a:lstStyle/>
          <a:p>
            <a:pPr lvl="0" algn="ctr"/>
            <a:endParaRPr lang="en-US" sz="2800" b="1" dirty="0">
              <a:solidFill>
                <a:schemeClr val="accent1"/>
              </a:solidFill>
            </a:endParaRPr>
          </a:p>
        </p:txBody>
      </p:sp>
      <p:pic>
        <p:nvPicPr>
          <p:cNvPr id="4" name="Picture 6" descr="photo3"/>
          <p:cNvPicPr>
            <a:picLocks noChangeAspect="1" noChangeArrowheads="1"/>
          </p:cNvPicPr>
          <p:nvPr/>
        </p:nvPicPr>
        <p:blipFill>
          <a:blip r:embed="rId3" cstate="screen"/>
          <a:srcRect/>
          <a:stretch>
            <a:fillRect/>
          </a:stretch>
        </p:blipFill>
        <p:spPr bwMode="auto">
          <a:xfrm>
            <a:off x="6410325" y="3471458"/>
            <a:ext cx="1459453" cy="1985329"/>
          </a:xfrm>
          <a:prstGeom prst="roundRect">
            <a:avLst>
              <a:gd name="adj" fmla="val 16667"/>
            </a:avLst>
          </a:prstGeom>
          <a:ln w="76200">
            <a:solidFill>
              <a:srgbClr val="56A0D3"/>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photo2"/>
          <p:cNvPicPr>
            <a:picLocks noChangeAspect="1" noChangeArrowheads="1"/>
          </p:cNvPicPr>
          <p:nvPr/>
        </p:nvPicPr>
        <p:blipFill>
          <a:blip r:embed="rId4" cstate="screen"/>
          <a:srcRect/>
          <a:stretch>
            <a:fillRect/>
          </a:stretch>
        </p:blipFill>
        <p:spPr bwMode="auto">
          <a:xfrm>
            <a:off x="1354664" y="3444724"/>
            <a:ext cx="1457609" cy="1948553"/>
          </a:xfrm>
          <a:prstGeom prst="roundRect">
            <a:avLst>
              <a:gd name="adj" fmla="val 16667"/>
            </a:avLst>
          </a:prstGeom>
          <a:ln w="762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photo1"/>
          <p:cNvPicPr>
            <a:picLocks noChangeAspect="1" noChangeArrowheads="1"/>
          </p:cNvPicPr>
          <p:nvPr/>
        </p:nvPicPr>
        <p:blipFill>
          <a:blip r:embed="rId5" cstate="screen"/>
          <a:srcRect/>
          <a:stretch>
            <a:fillRect/>
          </a:stretch>
        </p:blipFill>
        <p:spPr bwMode="auto">
          <a:xfrm>
            <a:off x="3802590" y="4606392"/>
            <a:ext cx="1670776" cy="1611313"/>
          </a:xfrm>
          <a:prstGeom prst="roundRect">
            <a:avLst>
              <a:gd name="adj" fmla="val 16667"/>
            </a:avLst>
          </a:prstGeom>
          <a:ln w="76200">
            <a:solidFill>
              <a:srgbClr val="5C8727"/>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4313452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021170" cy="990600"/>
          </a:xfrm>
        </p:spPr>
        <p:txBody>
          <a:bodyPr/>
          <a:lstStyle/>
          <a:p>
            <a:r>
              <a:rPr lang="en-US" dirty="0" smtClean="0"/>
              <a:t/>
            </a:r>
            <a:br>
              <a:rPr lang="en-US" dirty="0" smtClean="0"/>
            </a:br>
            <a:r>
              <a:rPr lang="en-US" sz="2400" dirty="0" smtClean="0"/>
              <a:t>Healthy  Nutrition Environment: </a:t>
            </a:r>
            <a:br>
              <a:rPr lang="en-US" sz="2400" dirty="0" smtClean="0"/>
            </a:br>
            <a:r>
              <a:rPr lang="en-US" sz="2400" dirty="0" smtClean="0"/>
              <a:t>Policies and Practices</a:t>
            </a:r>
            <a:endParaRPr lang="en-US" sz="2400" dirty="0"/>
          </a:p>
        </p:txBody>
      </p:sp>
      <p:sp>
        <p:nvSpPr>
          <p:cNvPr id="3" name="Content Placeholder 2"/>
          <p:cNvSpPr>
            <a:spLocks noGrp="1"/>
          </p:cNvSpPr>
          <p:nvPr>
            <p:ph idx="1"/>
          </p:nvPr>
        </p:nvSpPr>
        <p:spPr>
          <a:xfrm>
            <a:off x="228600" y="1295400"/>
            <a:ext cx="8229600" cy="4800600"/>
          </a:xfrm>
        </p:spPr>
        <p:txBody>
          <a:bodyPr/>
          <a:lstStyle/>
          <a:p>
            <a:endParaRPr lang="en-US" sz="2000" b="0" dirty="0"/>
          </a:p>
          <a:p>
            <a:pPr>
              <a:buClr>
                <a:schemeClr val="bg2"/>
              </a:buClr>
              <a:buSzPct val="100000"/>
              <a:buFont typeface="Wingdings" pitchFamily="2" charset="2"/>
              <a:buChar char="§"/>
            </a:pPr>
            <a:r>
              <a:rPr lang="en-US" sz="2000" b="0" dirty="0"/>
              <a:t>Nutritious and appealing school meals that comply with federal requirements </a:t>
            </a:r>
          </a:p>
          <a:p>
            <a:pPr>
              <a:buClr>
                <a:schemeClr val="bg2"/>
              </a:buClr>
              <a:buSzPct val="100000"/>
              <a:buFont typeface="Wingdings" pitchFamily="2" charset="2"/>
              <a:buChar char="§"/>
            </a:pPr>
            <a:endParaRPr lang="en-US" sz="2000" b="0" dirty="0" smtClean="0"/>
          </a:p>
          <a:p>
            <a:pPr>
              <a:buClr>
                <a:schemeClr val="bg2"/>
              </a:buClr>
              <a:buSzPct val="100000"/>
              <a:buFont typeface="Wingdings" pitchFamily="2" charset="2"/>
              <a:buChar char="§"/>
            </a:pPr>
            <a:r>
              <a:rPr lang="en-US" sz="2000" b="0" dirty="0" smtClean="0"/>
              <a:t>Marketing </a:t>
            </a:r>
            <a:r>
              <a:rPr lang="en-US" sz="2000" b="0" dirty="0"/>
              <a:t>and promoting healthier foods and beverages</a:t>
            </a:r>
          </a:p>
          <a:p>
            <a:pPr>
              <a:buClr>
                <a:schemeClr val="bg2"/>
              </a:buClr>
              <a:buSzPct val="100000"/>
              <a:buFont typeface="Wingdings" pitchFamily="2" charset="2"/>
              <a:buChar char="§"/>
            </a:pPr>
            <a:endParaRPr lang="en-US" sz="2000" b="0" dirty="0" smtClean="0"/>
          </a:p>
          <a:p>
            <a:pPr>
              <a:buClr>
                <a:schemeClr val="bg2"/>
              </a:buClr>
              <a:buSzPct val="100000"/>
              <a:buFont typeface="Wingdings" pitchFamily="2" charset="2"/>
              <a:buChar char="§"/>
            </a:pPr>
            <a:r>
              <a:rPr lang="en-US" sz="2000" b="0" dirty="0"/>
              <a:t>S</a:t>
            </a:r>
            <a:r>
              <a:rPr lang="en-US" sz="2000" b="0" dirty="0" smtClean="0"/>
              <a:t>tandards for competitive foods consistent with the Institute of Medicine Nutrition Standards for Foods in Schools</a:t>
            </a:r>
          </a:p>
          <a:p>
            <a:pPr>
              <a:buClr>
                <a:schemeClr val="bg2"/>
              </a:buClr>
              <a:buSzPct val="100000"/>
              <a:buFont typeface="Wingdings" pitchFamily="2" charset="2"/>
              <a:buChar char="§"/>
            </a:pPr>
            <a:endParaRPr lang="en-US" sz="2000" b="0" dirty="0" smtClean="0"/>
          </a:p>
          <a:p>
            <a:pPr>
              <a:buClr>
                <a:schemeClr val="bg2"/>
              </a:buClr>
              <a:buSzPct val="100000"/>
              <a:buFont typeface="Wingdings" pitchFamily="2" charset="2"/>
              <a:buChar char="§"/>
            </a:pPr>
            <a:r>
              <a:rPr lang="en-US" sz="2000" b="0" dirty="0" smtClean="0"/>
              <a:t>Access to free drinking water </a:t>
            </a:r>
          </a:p>
          <a:p>
            <a:pPr>
              <a:buClr>
                <a:schemeClr val="bg2"/>
              </a:buClr>
              <a:buSzPct val="100000"/>
              <a:buFont typeface="Wingdings" pitchFamily="2" charset="2"/>
              <a:buChar char="§"/>
            </a:pPr>
            <a:endParaRPr lang="en-US" sz="2000" b="0" dirty="0" smtClean="0"/>
          </a:p>
          <a:p>
            <a:pPr>
              <a:buClr>
                <a:schemeClr val="bg2"/>
              </a:buClr>
              <a:buSzPct val="100000"/>
              <a:buFont typeface="Wingdings" pitchFamily="2" charset="2"/>
              <a:buChar char="§"/>
            </a:pPr>
            <a:r>
              <a:rPr lang="en-US" sz="2000" b="0" dirty="0" smtClean="0"/>
              <a:t>Implementation of  strong local </a:t>
            </a:r>
            <a:r>
              <a:rPr lang="en-US" sz="2000" b="0" dirty="0"/>
              <a:t>w</a:t>
            </a:r>
            <a:r>
              <a:rPr lang="en-US" sz="2000" b="0" dirty="0" smtClean="0"/>
              <a:t>ellness policies</a:t>
            </a:r>
            <a:r>
              <a:rPr lang="en-US" sz="2000" b="0" dirty="0"/>
              <a:t/>
            </a:r>
            <a:br>
              <a:rPr lang="en-US" sz="2000" b="0" dirty="0"/>
            </a:br>
            <a:endParaRPr lang="en-US" sz="2000" b="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5515" y="449239"/>
            <a:ext cx="905256"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4847" y="3886200"/>
            <a:ext cx="1203960" cy="154794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6827" y="4725792"/>
            <a:ext cx="1205865" cy="156780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07405" y="3886200"/>
            <a:ext cx="1141476" cy="1498908"/>
          </a:xfrm>
          <a:prstGeom prst="rect">
            <a:avLst/>
          </a:prstGeom>
        </p:spPr>
      </p:pic>
    </p:spTree>
    <p:extLst>
      <p:ext uri="{BB962C8B-B14F-4D97-AF65-F5344CB8AC3E}">
        <p14:creationId xmlns:p14="http://schemas.microsoft.com/office/powerpoint/2010/main" val="347995208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67" y="373901"/>
            <a:ext cx="8991600" cy="554147"/>
          </a:xfrm>
        </p:spPr>
        <p:txBody>
          <a:bodyPr/>
          <a:lstStyle/>
          <a:p>
            <a:r>
              <a:rPr lang="en-US" sz="2400" dirty="0" smtClean="0"/>
              <a:t>Quality </a:t>
            </a:r>
            <a:r>
              <a:rPr lang="en-US" sz="2400" dirty="0"/>
              <a:t>P</a:t>
            </a:r>
            <a:r>
              <a:rPr lang="en-US" sz="2400" dirty="0" smtClean="0"/>
              <a:t>hysical </a:t>
            </a:r>
            <a:r>
              <a:rPr lang="en-US" sz="2400" dirty="0"/>
              <a:t>E</a:t>
            </a:r>
            <a:r>
              <a:rPr lang="en-US" sz="2400" dirty="0" smtClean="0"/>
              <a:t>ducation </a:t>
            </a:r>
            <a:r>
              <a:rPr lang="en-US" sz="2400" dirty="0"/>
              <a:t>and </a:t>
            </a:r>
            <a:r>
              <a:rPr lang="en-US" sz="2400" dirty="0" smtClean="0"/>
              <a:t>Physical Activity</a:t>
            </a:r>
            <a:endParaRPr lang="en-US" sz="2400" dirty="0"/>
          </a:p>
        </p:txBody>
      </p:sp>
      <p:sp>
        <p:nvSpPr>
          <p:cNvPr id="3" name="Content Placeholder 2"/>
          <p:cNvSpPr>
            <a:spLocks noGrp="1"/>
          </p:cNvSpPr>
          <p:nvPr>
            <p:ph idx="1"/>
          </p:nvPr>
        </p:nvSpPr>
        <p:spPr>
          <a:xfrm>
            <a:off x="457200" y="1146412"/>
            <a:ext cx="8229600" cy="5241190"/>
          </a:xfrm>
        </p:spPr>
        <p:txBody>
          <a:bodyPr/>
          <a:lstStyle/>
          <a:p>
            <a:pPr marL="0" lvl="0" indent="0">
              <a:buNone/>
            </a:pPr>
            <a:r>
              <a:rPr lang="en-US" dirty="0" smtClean="0">
                <a:solidFill>
                  <a:schemeClr val="tx1"/>
                </a:solidFill>
              </a:rPr>
              <a:t>Comprehensive School Physical Activity Program (CSPAP)</a:t>
            </a:r>
            <a:r>
              <a:rPr lang="en-US" dirty="0"/>
              <a:t> </a:t>
            </a:r>
          </a:p>
          <a:p>
            <a:pPr lvl="0">
              <a:lnSpc>
                <a:spcPct val="150000"/>
              </a:lnSpc>
              <a:buClr>
                <a:schemeClr val="bg2"/>
              </a:buClr>
              <a:buSzPct val="100000"/>
              <a:buFont typeface="Wingdings" pitchFamily="2" charset="2"/>
              <a:buChar char="§"/>
            </a:pPr>
            <a:r>
              <a:rPr lang="en-US" sz="2000" b="0" dirty="0" smtClean="0"/>
              <a:t>Quality </a:t>
            </a:r>
            <a:r>
              <a:rPr lang="en-US" sz="2000" b="0" dirty="0"/>
              <a:t>physical education as the foundation</a:t>
            </a:r>
          </a:p>
          <a:p>
            <a:pPr lvl="0">
              <a:lnSpc>
                <a:spcPct val="150000"/>
              </a:lnSpc>
              <a:buClr>
                <a:schemeClr val="bg2"/>
              </a:buClr>
              <a:buSzPct val="100000"/>
              <a:buFont typeface="Wingdings" pitchFamily="2" charset="2"/>
              <a:buChar char="§"/>
            </a:pPr>
            <a:r>
              <a:rPr lang="en-US" sz="2000" b="0" dirty="0" smtClean="0"/>
              <a:t>Physical </a:t>
            </a:r>
            <a:r>
              <a:rPr lang="en-US" sz="2000" b="0" dirty="0"/>
              <a:t>activity before, during, and after </a:t>
            </a:r>
            <a:r>
              <a:rPr lang="en-US" sz="2000" b="0" dirty="0" smtClean="0"/>
              <a:t>school</a:t>
            </a:r>
          </a:p>
          <a:p>
            <a:pPr lvl="0">
              <a:lnSpc>
                <a:spcPct val="150000"/>
              </a:lnSpc>
              <a:buClr>
                <a:schemeClr val="bg2"/>
              </a:buClr>
              <a:buSzPct val="100000"/>
              <a:buFont typeface="Wingdings" pitchFamily="2" charset="2"/>
              <a:buChar char="§"/>
            </a:pPr>
            <a:r>
              <a:rPr lang="en-US" sz="2000" b="0" dirty="0" smtClean="0"/>
              <a:t>Staff involvement</a:t>
            </a:r>
          </a:p>
          <a:p>
            <a:pPr lvl="0">
              <a:lnSpc>
                <a:spcPct val="150000"/>
              </a:lnSpc>
              <a:buClr>
                <a:schemeClr val="bg2"/>
              </a:buClr>
              <a:buSzPct val="100000"/>
              <a:buFont typeface="Wingdings" pitchFamily="2" charset="2"/>
              <a:buChar char="§"/>
            </a:pPr>
            <a:r>
              <a:rPr lang="en-US" sz="2000" b="0" dirty="0" smtClean="0"/>
              <a:t>Family </a:t>
            </a:r>
            <a:r>
              <a:rPr lang="en-US" sz="2000" b="0" dirty="0"/>
              <a:t>and community </a:t>
            </a:r>
            <a:r>
              <a:rPr lang="en-US" sz="2000" b="0" dirty="0" smtClean="0"/>
              <a:t>engagement</a:t>
            </a:r>
          </a:p>
          <a:p>
            <a:pPr lvl="0">
              <a:buFont typeface="Arial" charset="0"/>
              <a:buChar char="•"/>
            </a:pPr>
            <a:endParaRPr lang="en-US" dirty="0" smtClean="0"/>
          </a:p>
          <a:p>
            <a:pPr lvl="0">
              <a:buFont typeface="Arial" charset="0"/>
              <a:buChar char="•"/>
            </a:pPr>
            <a:endParaRPr lang="en-US" dirty="0"/>
          </a:p>
          <a:p>
            <a:pPr marL="0" indent="0">
              <a:buNone/>
            </a:pPr>
            <a:endParaRPr lang="en-US" dirty="0" smtClean="0">
              <a:solidFill>
                <a:schemeClr val="tx1"/>
              </a:solidFill>
            </a:endParaRPr>
          </a:p>
          <a:p>
            <a:pPr marL="0" indent="0">
              <a:buNone/>
            </a:pPr>
            <a:endParaRPr lang="en-US" dirty="0">
              <a:solidFill>
                <a:schemeClr val="tx1"/>
              </a:solidFill>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2130" y="4141987"/>
            <a:ext cx="1555533" cy="204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934946" y="4222744"/>
            <a:ext cx="819547" cy="1881923"/>
          </a:xfrm>
          <a:prstGeom prst="rect">
            <a:avLst/>
          </a:prstGeom>
          <a:scene3d>
            <a:camera prst="orthographicFront">
              <a:rot lat="0" lon="10800000" rev="0"/>
            </a:camera>
            <a:lightRig rig="threePt" dir="t"/>
          </a:scene3d>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31096" y="2159543"/>
            <a:ext cx="1084762" cy="30109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1361" y="4502008"/>
            <a:ext cx="2046484" cy="1323393"/>
          </a:xfrm>
          <a:prstGeom prst="rect">
            <a:avLst/>
          </a:prstGeom>
        </p:spPr>
      </p:pic>
    </p:spTree>
    <p:extLst>
      <p:ext uri="{BB962C8B-B14F-4D97-AF65-F5344CB8AC3E}">
        <p14:creationId xmlns:p14="http://schemas.microsoft.com/office/powerpoint/2010/main" val="300254612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5910"/>
            <a:ext cx="8229600" cy="5702489"/>
          </a:xfrm>
        </p:spPr>
        <p:txBody>
          <a:bodyPr/>
          <a:lstStyle/>
          <a:p>
            <a:pPr marL="0" lvl="1" indent="0" algn="ctr">
              <a:buSzPct val="70000"/>
              <a:buNone/>
            </a:pPr>
            <a:r>
              <a:rPr lang="en-US" sz="2400" b="1" dirty="0" smtClean="0">
                <a:solidFill>
                  <a:schemeClr val="tx1"/>
                </a:solidFill>
              </a:rPr>
              <a:t>Managing </a:t>
            </a:r>
            <a:r>
              <a:rPr lang="en-US" sz="2400" b="1" dirty="0">
                <a:solidFill>
                  <a:schemeClr val="tx1"/>
                </a:solidFill>
              </a:rPr>
              <a:t>Chronic Conditions in Schools</a:t>
            </a:r>
          </a:p>
          <a:p>
            <a:pPr marL="0" lvl="1" indent="0">
              <a:buSzPct val="70000"/>
              <a:buNone/>
            </a:pPr>
            <a:endParaRPr lang="en-US" dirty="0" smtClean="0"/>
          </a:p>
          <a:p>
            <a:pPr marL="0" lvl="1" indent="0">
              <a:buSzPct val="70000"/>
              <a:buNone/>
            </a:pPr>
            <a:endParaRPr lang="en-US" dirty="0" smtClean="0"/>
          </a:p>
          <a:p>
            <a:pPr marL="0" lvl="1" indent="0">
              <a:buSzPct val="70000"/>
              <a:buNone/>
            </a:pPr>
            <a:r>
              <a:rPr lang="en-US" dirty="0" smtClean="0"/>
              <a:t>Chronic Conditions</a:t>
            </a:r>
          </a:p>
          <a:p>
            <a:pPr marL="342900" lvl="1" indent="-342900">
              <a:buClr>
                <a:schemeClr val="bg2"/>
              </a:buClr>
            </a:pPr>
            <a:r>
              <a:rPr lang="en-US" dirty="0" smtClean="0"/>
              <a:t>Asthma</a:t>
            </a:r>
            <a:r>
              <a:rPr lang="en-US" dirty="0"/>
              <a:t>,  Food Allergies and Anaphylaxis,  Diabetes and  other chronic conditions</a:t>
            </a:r>
          </a:p>
          <a:p>
            <a:pPr marL="0" lvl="1" indent="0">
              <a:buSzPct val="70000"/>
              <a:buNone/>
            </a:pPr>
            <a:endParaRPr lang="en-US" dirty="0" smtClean="0"/>
          </a:p>
          <a:p>
            <a:pPr marL="0" lvl="1" indent="0">
              <a:buSzPct val="70000"/>
              <a:buNone/>
            </a:pPr>
            <a:endParaRPr lang="en-US" dirty="0" smtClean="0"/>
          </a:p>
          <a:p>
            <a:pPr marL="0" lvl="1" indent="0">
              <a:buSzPct val="70000"/>
              <a:buNone/>
            </a:pPr>
            <a:r>
              <a:rPr lang="en-US" dirty="0" smtClean="0"/>
              <a:t>Policies</a:t>
            </a:r>
            <a:r>
              <a:rPr lang="en-US" dirty="0"/>
              <a:t>, processes and protocols to meet daily management and emergency care needs of students with chronic conditions. </a:t>
            </a:r>
            <a:endParaRPr lang="en-US" dirty="0" smtClean="0"/>
          </a:p>
          <a:p>
            <a:pPr marL="342900" lvl="1" indent="-342900">
              <a:buClr>
                <a:schemeClr val="bg2"/>
              </a:buClr>
            </a:pPr>
            <a:r>
              <a:rPr lang="en-US" dirty="0" smtClean="0"/>
              <a:t>Guidance </a:t>
            </a:r>
          </a:p>
          <a:p>
            <a:pPr marL="342900" lvl="1" indent="-342900">
              <a:buClr>
                <a:schemeClr val="bg2"/>
              </a:buClr>
            </a:pPr>
            <a:r>
              <a:rPr lang="en-US" dirty="0" smtClean="0"/>
              <a:t>Professional development and technical assistance</a:t>
            </a:r>
            <a:endParaRPr lang="en-US" dirty="0"/>
          </a:p>
        </p:txBody>
      </p:sp>
    </p:spTree>
    <p:extLst>
      <p:ext uri="{BB962C8B-B14F-4D97-AF65-F5344CB8AC3E}">
        <p14:creationId xmlns:p14="http://schemas.microsoft.com/office/powerpoint/2010/main" val="248466990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bwMode="auto">
          <a:xfrm>
            <a:off x="228599" y="435429"/>
            <a:ext cx="8717915" cy="762000"/>
          </a:xfrm>
          <a:prstGeom prst="rect">
            <a:avLst/>
          </a:prstGeom>
          <a:noFill/>
          <a:ln>
            <a:miter lim="800000"/>
            <a:headEnd/>
            <a:tailEnd/>
          </a:ln>
        </p:spPr>
        <p:txBody>
          <a:bodyPr/>
          <a:lstStyle/>
          <a:p>
            <a:pPr eaLnBrk="1" hangingPunct="1"/>
            <a:r>
              <a:rPr lang="en-US" sz="3000" dirty="0" smtClean="0"/>
              <a:t>National Non-Governmental Funded Partners</a:t>
            </a:r>
          </a:p>
        </p:txBody>
      </p:sp>
      <p:sp>
        <p:nvSpPr>
          <p:cNvPr id="5123" name="Rectangle 3"/>
          <p:cNvSpPr>
            <a:spLocks noGrp="1" noChangeArrowheads="1"/>
          </p:cNvSpPr>
          <p:nvPr>
            <p:ph type="body" idx="4294967295"/>
          </p:nvPr>
        </p:nvSpPr>
        <p:spPr bwMode="auto">
          <a:xfrm>
            <a:off x="614363" y="894645"/>
            <a:ext cx="8077200" cy="4800600"/>
          </a:xfrm>
          <a:prstGeom prst="rect">
            <a:avLst/>
          </a:prstGeom>
          <a:noFill/>
          <a:ln>
            <a:miter lim="800000"/>
            <a:headEnd/>
            <a:tailEnd/>
          </a:ln>
        </p:spPr>
        <p:txBody>
          <a:bodyPr/>
          <a:lstStyle/>
          <a:p>
            <a:pPr eaLnBrk="1" hangingPunct="1">
              <a:spcAft>
                <a:spcPts val="1800"/>
              </a:spcAft>
              <a:buClr>
                <a:schemeClr val="bg2"/>
              </a:buClr>
            </a:pPr>
            <a:endParaRPr lang="en-US" sz="1800" dirty="0" smtClean="0">
              <a:solidFill>
                <a:schemeClr val="bg2"/>
              </a:solidFill>
            </a:endParaRPr>
          </a:p>
          <a:p>
            <a:pPr eaLnBrk="1" hangingPunct="1">
              <a:spcAft>
                <a:spcPts val="1800"/>
              </a:spcAft>
              <a:buClr>
                <a:schemeClr val="bg2"/>
              </a:buClr>
            </a:pPr>
            <a:r>
              <a:rPr lang="en-US" sz="1800" dirty="0" smtClean="0">
                <a:solidFill>
                  <a:schemeClr val="bg2"/>
                </a:solidFill>
              </a:rPr>
              <a:t>American Academy of Pediatrics (AAP)</a:t>
            </a:r>
          </a:p>
          <a:p>
            <a:pPr eaLnBrk="1" hangingPunct="1">
              <a:spcAft>
                <a:spcPts val="1800"/>
              </a:spcAft>
              <a:buClr>
                <a:schemeClr val="bg2"/>
              </a:buClr>
            </a:pPr>
            <a:r>
              <a:rPr lang="en-US" sz="1800" dirty="0" smtClean="0">
                <a:solidFill>
                  <a:schemeClr val="bg2"/>
                </a:solidFill>
              </a:rPr>
              <a:t>American Association of School Administrators (AASA)</a:t>
            </a:r>
          </a:p>
          <a:p>
            <a:pPr eaLnBrk="1" hangingPunct="1">
              <a:spcAft>
                <a:spcPts val="1800"/>
              </a:spcAft>
              <a:buClr>
                <a:schemeClr val="bg2"/>
              </a:buClr>
            </a:pPr>
            <a:r>
              <a:rPr lang="en-US" sz="1800" dirty="0" smtClean="0">
                <a:solidFill>
                  <a:schemeClr val="bg2"/>
                </a:solidFill>
              </a:rPr>
              <a:t>American Cancer Society (ACS)</a:t>
            </a:r>
          </a:p>
          <a:p>
            <a:pPr eaLnBrk="1" hangingPunct="1">
              <a:spcAft>
                <a:spcPts val="1800"/>
              </a:spcAft>
              <a:buClr>
                <a:schemeClr val="bg2"/>
              </a:buClr>
            </a:pPr>
            <a:r>
              <a:rPr lang="en-US" sz="1800" dirty="0" smtClean="0">
                <a:solidFill>
                  <a:schemeClr val="bg2"/>
                </a:solidFill>
              </a:rPr>
              <a:t>Action for Healthy Kids (AFHK)</a:t>
            </a:r>
          </a:p>
          <a:p>
            <a:pPr eaLnBrk="1" hangingPunct="1">
              <a:spcAft>
                <a:spcPts val="1800"/>
              </a:spcAft>
              <a:buClr>
                <a:schemeClr val="bg2"/>
              </a:buClr>
            </a:pPr>
            <a:r>
              <a:rPr lang="en-US" sz="1800" dirty="0" smtClean="0">
                <a:solidFill>
                  <a:schemeClr val="bg2"/>
                </a:solidFill>
              </a:rPr>
              <a:t>American Alliance for Health, Physical Education, Recreation and Dance (AAPHERD)</a:t>
            </a:r>
          </a:p>
          <a:p>
            <a:pPr eaLnBrk="1" hangingPunct="1">
              <a:spcAft>
                <a:spcPts val="1800"/>
              </a:spcAft>
              <a:buClr>
                <a:schemeClr val="bg2"/>
              </a:buClr>
            </a:pPr>
            <a:r>
              <a:rPr lang="en-US" sz="1800" dirty="0" smtClean="0">
                <a:solidFill>
                  <a:schemeClr val="bg2"/>
                </a:solidFill>
              </a:rPr>
              <a:t>Food Allergy Research and Education (FARE)</a:t>
            </a:r>
          </a:p>
          <a:p>
            <a:pPr eaLnBrk="1" hangingPunct="1">
              <a:lnSpc>
                <a:spcPct val="90000"/>
              </a:lnSpc>
              <a:spcAft>
                <a:spcPts val="1800"/>
              </a:spcAft>
              <a:buClr>
                <a:schemeClr val="bg2"/>
              </a:buClr>
            </a:pPr>
            <a:r>
              <a:rPr lang="en-US" sz="1800" dirty="0" smtClean="0">
                <a:solidFill>
                  <a:schemeClr val="bg2"/>
                </a:solidFill>
              </a:rPr>
              <a:t>National Assoc</a:t>
            </a:r>
            <a:r>
              <a:rPr lang="en-US" sz="1800" dirty="0">
                <a:solidFill>
                  <a:schemeClr val="bg2"/>
                </a:solidFill>
              </a:rPr>
              <a:t>i</a:t>
            </a:r>
            <a:r>
              <a:rPr lang="en-US" sz="1800" dirty="0" smtClean="0">
                <a:solidFill>
                  <a:schemeClr val="bg2"/>
                </a:solidFill>
              </a:rPr>
              <a:t>ation of State Boards of Education (NASBE)</a:t>
            </a:r>
          </a:p>
          <a:p>
            <a:pPr eaLnBrk="1" hangingPunct="1">
              <a:spcAft>
                <a:spcPts val="1800"/>
              </a:spcAft>
              <a:buClr>
                <a:schemeClr val="bg2"/>
              </a:buClr>
            </a:pPr>
            <a:r>
              <a:rPr lang="en-US" sz="1800" dirty="0" smtClean="0">
                <a:solidFill>
                  <a:schemeClr val="bg2"/>
                </a:solidFill>
              </a:rPr>
              <a:t>National </a:t>
            </a:r>
            <a:r>
              <a:rPr lang="en-US" sz="1800" dirty="0">
                <a:solidFill>
                  <a:schemeClr val="bg2"/>
                </a:solidFill>
              </a:rPr>
              <a:t>Association of Chronic Disease </a:t>
            </a:r>
            <a:r>
              <a:rPr lang="en-US" sz="1800" dirty="0" smtClean="0">
                <a:solidFill>
                  <a:schemeClr val="bg2"/>
                </a:solidFill>
              </a:rPr>
              <a:t>Directors (NACDD)</a:t>
            </a:r>
            <a:endParaRPr lang="en-US" sz="1800" dirty="0">
              <a:solidFill>
                <a:schemeClr val="bg2"/>
              </a:solidFill>
            </a:endParaRPr>
          </a:p>
          <a:p>
            <a:pPr eaLnBrk="1" hangingPunct="1">
              <a:lnSpc>
                <a:spcPct val="90000"/>
              </a:lnSpc>
              <a:spcAft>
                <a:spcPts val="1800"/>
              </a:spcAft>
              <a:buClr>
                <a:schemeClr val="bg2"/>
              </a:buClr>
            </a:pPr>
            <a:endParaRPr lang="en-US" sz="2400" dirty="0" smtClean="0">
              <a:solidFill>
                <a:schemeClr val="bg2"/>
              </a:solidFill>
            </a:endParaRPr>
          </a:p>
          <a:p>
            <a:pPr eaLnBrk="1" hangingPunct="1">
              <a:lnSpc>
                <a:spcPct val="90000"/>
              </a:lnSpc>
              <a:spcAft>
                <a:spcPct val="40000"/>
              </a:spcAft>
              <a:buFont typeface="Arial Narrow" pitchFamily="34" charset="0"/>
              <a:buNone/>
            </a:pPr>
            <a:endParaRPr lang="en-US" sz="2800" dirty="0" smtClean="0">
              <a:solidFill>
                <a:schemeClr val="bg2"/>
              </a:solidFill>
            </a:endParaRPr>
          </a:p>
          <a:p>
            <a:pPr eaLnBrk="1" hangingPunct="1">
              <a:spcAft>
                <a:spcPct val="40000"/>
              </a:spcAft>
              <a:buFont typeface="Arial Narrow" pitchFamily="34" charset="0"/>
              <a:buNone/>
            </a:pPr>
            <a:endParaRPr lang="en-US" sz="2800" dirty="0" smtClean="0">
              <a:solidFill>
                <a:schemeClr val="bg2"/>
              </a:solidFill>
            </a:endParaRPr>
          </a:p>
          <a:p>
            <a:pPr eaLnBrk="1" hangingPunct="1">
              <a:spcAft>
                <a:spcPct val="40000"/>
              </a:spcAft>
              <a:buFont typeface="Arial Narrow" pitchFamily="34" charset="0"/>
              <a:buNone/>
            </a:pPr>
            <a:endParaRPr lang="en-US" sz="2800" dirty="0" smtClean="0">
              <a:solidFill>
                <a:schemeClr val="bg2"/>
              </a:solidFill>
            </a:endParaRPr>
          </a:p>
          <a:p>
            <a:pPr eaLnBrk="1" hangingPunct="1">
              <a:spcAft>
                <a:spcPct val="40000"/>
              </a:spcAft>
            </a:pPr>
            <a:endParaRPr lang="en-US" sz="2800" dirty="0" smtClean="0">
              <a:solidFill>
                <a:schemeClr val="bg2"/>
              </a:solidFill>
            </a:endParaRPr>
          </a:p>
          <a:p>
            <a:pPr eaLnBrk="1" hangingPunct="1">
              <a:spcAft>
                <a:spcPct val="40000"/>
              </a:spcAft>
            </a:pPr>
            <a:endParaRPr lang="en-US" sz="2800" dirty="0" smtClean="0">
              <a:solidFill>
                <a:schemeClr val="bg2"/>
              </a:solidFill>
            </a:endParaRPr>
          </a:p>
        </p:txBody>
      </p:sp>
      <p:sp>
        <p:nvSpPr>
          <p:cNvPr id="3564548" name="Rectangle 4"/>
          <p:cNvSpPr>
            <a:spLocks noChangeArrowheads="1"/>
          </p:cNvSpPr>
          <p:nvPr/>
        </p:nvSpPr>
        <p:spPr bwMode="auto">
          <a:xfrm>
            <a:off x="614363" y="2943225"/>
            <a:ext cx="8297862" cy="5029200"/>
          </a:xfrm>
          <a:prstGeom prst="rect">
            <a:avLst/>
          </a:prstGeom>
          <a:noFill/>
          <a:ln w="9525">
            <a:noFill/>
            <a:miter lim="800000"/>
            <a:headEnd/>
            <a:tailEnd/>
          </a:ln>
          <a:effectLst>
            <a:outerShdw dist="28398" dir="3806097" algn="ctr" rotWithShape="0">
              <a:srgbClr val="000000"/>
            </a:outerShdw>
          </a:effectLst>
        </p:spPr>
        <p:txBody>
          <a:bodyPr/>
          <a:lstStyle/>
          <a:p>
            <a:pPr marL="342900" indent="-342900" fontAlgn="auto">
              <a:lnSpc>
                <a:spcPct val="90000"/>
              </a:lnSpc>
              <a:spcBef>
                <a:spcPts val="0"/>
              </a:spcBef>
              <a:spcAft>
                <a:spcPct val="40000"/>
              </a:spcAft>
              <a:buClr>
                <a:srgbClr val="FFFF66"/>
              </a:buClr>
              <a:buFont typeface="Arial Narrow" pitchFamily="34" charset="0"/>
              <a:buChar char="■"/>
              <a:defRPr/>
            </a:pPr>
            <a:endParaRPr lang="en-US" sz="3200" dirty="0">
              <a:latin typeface="+mn-lt"/>
            </a:endParaRPr>
          </a:p>
        </p:txBody>
      </p:sp>
      <p:sp>
        <p:nvSpPr>
          <p:cNvPr id="3564549" name="Rectangle 5"/>
          <p:cNvSpPr>
            <a:spLocks noChangeArrowheads="1"/>
          </p:cNvSpPr>
          <p:nvPr/>
        </p:nvSpPr>
        <p:spPr bwMode="auto">
          <a:xfrm>
            <a:off x="623888" y="4010025"/>
            <a:ext cx="8297862" cy="5029200"/>
          </a:xfrm>
          <a:prstGeom prst="rect">
            <a:avLst/>
          </a:prstGeom>
          <a:noFill/>
          <a:ln w="9525">
            <a:noFill/>
            <a:miter lim="800000"/>
            <a:headEnd/>
            <a:tailEnd/>
          </a:ln>
          <a:effectLst>
            <a:outerShdw dist="28398" dir="3806097" algn="ctr" rotWithShape="0">
              <a:srgbClr val="000000"/>
            </a:outerShdw>
          </a:effectLst>
        </p:spPr>
        <p:txBody>
          <a:bodyPr/>
          <a:lstStyle/>
          <a:p>
            <a:pPr marL="342900" indent="-342900" fontAlgn="auto">
              <a:lnSpc>
                <a:spcPct val="90000"/>
              </a:lnSpc>
              <a:spcBef>
                <a:spcPts val="0"/>
              </a:spcBef>
              <a:spcAft>
                <a:spcPct val="40000"/>
              </a:spcAft>
              <a:buClr>
                <a:srgbClr val="FFFF66"/>
              </a:buClr>
              <a:buFont typeface="Arial Narrow" pitchFamily="34" charset="0"/>
              <a:buChar char="■"/>
              <a:defRPr/>
            </a:pPr>
            <a:endParaRPr lang="en-US" sz="3200" dirty="0">
              <a:latin typeface="+mn-lt"/>
            </a:endParaRPr>
          </a:p>
        </p:txBody>
      </p:sp>
      <p:sp>
        <p:nvSpPr>
          <p:cNvPr id="3564550" name="Rectangle 6"/>
          <p:cNvSpPr>
            <a:spLocks noChangeArrowheads="1"/>
          </p:cNvSpPr>
          <p:nvPr/>
        </p:nvSpPr>
        <p:spPr bwMode="auto">
          <a:xfrm>
            <a:off x="633413" y="5276850"/>
            <a:ext cx="8297862" cy="5029200"/>
          </a:xfrm>
          <a:prstGeom prst="rect">
            <a:avLst/>
          </a:prstGeom>
          <a:noFill/>
          <a:ln w="9525">
            <a:noFill/>
            <a:miter lim="800000"/>
            <a:headEnd/>
            <a:tailEnd/>
          </a:ln>
          <a:effectLst>
            <a:outerShdw dist="28398" dir="3806097" algn="ctr" rotWithShape="0">
              <a:srgbClr val="000000"/>
            </a:outerShdw>
          </a:effectLst>
        </p:spPr>
        <p:txBody>
          <a:bodyPr/>
          <a:lstStyle/>
          <a:p>
            <a:pPr marL="342900" indent="-342900" fontAlgn="auto">
              <a:lnSpc>
                <a:spcPct val="90000"/>
              </a:lnSpc>
              <a:spcBef>
                <a:spcPts val="0"/>
              </a:spcBef>
              <a:spcAft>
                <a:spcPct val="40000"/>
              </a:spcAft>
              <a:buClr>
                <a:srgbClr val="FFFF66"/>
              </a:buClr>
              <a:buFont typeface="Arial Narrow" pitchFamily="34" charset="0"/>
              <a:buChar char="■"/>
              <a:defRPr/>
            </a:pPr>
            <a:endParaRPr lang="en-US" sz="3200" dirty="0">
              <a:latin typeface="+mn-lt"/>
            </a:endParaRPr>
          </a:p>
          <a:p>
            <a:pPr marL="342900" indent="-342900" fontAlgn="auto">
              <a:lnSpc>
                <a:spcPct val="90000"/>
              </a:lnSpc>
              <a:spcBef>
                <a:spcPts val="0"/>
              </a:spcBef>
              <a:spcAft>
                <a:spcPct val="40000"/>
              </a:spcAft>
              <a:buClr>
                <a:srgbClr val="FFFF66"/>
              </a:buClr>
              <a:buFont typeface="Arial Narrow" pitchFamily="34" charset="0"/>
              <a:buChar char="■"/>
              <a:defRPr/>
            </a:pPr>
            <a:endParaRPr lang="en-US" sz="3200" dirty="0">
              <a:latin typeface="+mn-lt"/>
            </a:endParaRPr>
          </a:p>
          <a:p>
            <a:pPr marL="342900" indent="-342900" fontAlgn="auto">
              <a:lnSpc>
                <a:spcPct val="90000"/>
              </a:lnSpc>
              <a:spcBef>
                <a:spcPts val="0"/>
              </a:spcBef>
              <a:spcAft>
                <a:spcPct val="40000"/>
              </a:spcAft>
              <a:buClr>
                <a:srgbClr val="FFFF66"/>
              </a:buClr>
              <a:buFont typeface="Arial Narrow" pitchFamily="34" charset="0"/>
              <a:buChar char="■"/>
              <a:defRPr/>
            </a:pPr>
            <a:endParaRPr lang="en-US" sz="3200" dirty="0">
              <a:latin typeface="+mn-lt"/>
            </a:endParaRPr>
          </a:p>
          <a:p>
            <a:pPr marL="342900" indent="-342900" fontAlgn="auto">
              <a:lnSpc>
                <a:spcPct val="90000"/>
              </a:lnSpc>
              <a:spcBef>
                <a:spcPts val="0"/>
              </a:spcBef>
              <a:spcAft>
                <a:spcPct val="40000"/>
              </a:spcAft>
              <a:buClr>
                <a:srgbClr val="FFFF66"/>
              </a:buClr>
              <a:buFont typeface="Arial Narrow" pitchFamily="34" charset="0"/>
              <a:buChar char="■"/>
              <a:defRPr/>
            </a:pPr>
            <a:endParaRPr lang="en-US" sz="3200" dirty="0">
              <a:latin typeface="+mn-lt"/>
            </a:endParaRPr>
          </a:p>
          <a:p>
            <a:pPr marL="342900" indent="-342900" fontAlgn="auto">
              <a:lnSpc>
                <a:spcPct val="90000"/>
              </a:lnSpc>
              <a:spcBef>
                <a:spcPts val="0"/>
              </a:spcBef>
              <a:spcAft>
                <a:spcPct val="40000"/>
              </a:spcAft>
              <a:buClr>
                <a:srgbClr val="FFFF66"/>
              </a:buClr>
              <a:buFont typeface="Arial Narrow" pitchFamily="34" charset="0"/>
              <a:buChar char="■"/>
              <a:defRPr/>
            </a:pPr>
            <a:endParaRPr lang="en-US" sz="3200" dirty="0">
              <a:latin typeface="+mn-lt"/>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3564548"/>
                                        </p:tgtEl>
                                        <p:attrNameLst>
                                          <p:attrName>style.visibility</p:attrName>
                                        </p:attrNameLst>
                                      </p:cBhvr>
                                      <p:to>
                                        <p:strVal val="visible"/>
                                      </p:to>
                                    </p:set>
                                    <p:animEffect transition="in" filter="wipe(left)">
                                      <p:cBhvr>
                                        <p:cTn id="7" dur="500"/>
                                        <p:tgtEl>
                                          <p:spTgt spid="35645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nodePh="1">
                                  <p:stCondLst>
                                    <p:cond delay="0"/>
                                  </p:stCondLst>
                                  <p:endCondLst>
                                    <p:cond evt="begin" delay="0">
                                      <p:tn val="10"/>
                                    </p:cond>
                                  </p:endCondLst>
                                  <p:childTnLst>
                                    <p:set>
                                      <p:cBhvr>
                                        <p:cTn id="11" dur="1" fill="hold">
                                          <p:stCondLst>
                                            <p:cond delay="0"/>
                                          </p:stCondLst>
                                        </p:cTn>
                                        <p:tgtEl>
                                          <p:spTgt spid="3564549"/>
                                        </p:tgtEl>
                                        <p:attrNameLst>
                                          <p:attrName>style.visibility</p:attrName>
                                        </p:attrNameLst>
                                      </p:cBhvr>
                                      <p:to>
                                        <p:strVal val="visible"/>
                                      </p:to>
                                    </p:set>
                                    <p:animEffect transition="in" filter="wipe(left)">
                                      <p:cBhvr>
                                        <p:cTn id="12" dur="500"/>
                                        <p:tgtEl>
                                          <p:spTgt spid="35645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nodePh="1">
                                  <p:stCondLst>
                                    <p:cond delay="0"/>
                                  </p:stCondLst>
                                  <p:endCondLst>
                                    <p:cond evt="begin" delay="0">
                                      <p:tn val="15"/>
                                    </p:cond>
                                  </p:endCondLst>
                                  <p:childTnLst>
                                    <p:set>
                                      <p:cBhvr>
                                        <p:cTn id="16" dur="1" fill="hold">
                                          <p:stCondLst>
                                            <p:cond delay="0"/>
                                          </p:stCondLst>
                                        </p:cTn>
                                        <p:tgtEl>
                                          <p:spTgt spid="3564550"/>
                                        </p:tgtEl>
                                        <p:attrNameLst>
                                          <p:attrName>style.visibility</p:attrName>
                                        </p:attrNameLst>
                                      </p:cBhvr>
                                      <p:to>
                                        <p:strVal val="visible"/>
                                      </p:to>
                                    </p:set>
                                    <p:animEffect transition="in" filter="wipe(left)">
                                      <p:cBhvr>
                                        <p:cTn id="17" dur="500"/>
                                        <p:tgtEl>
                                          <p:spTgt spid="3564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4548" grpId="0"/>
      <p:bldP spid="3564549" grpId="0"/>
      <p:bldP spid="35645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dirty="0" smtClean="0"/>
              <a:t>Training Tools for Healthy Schools</a:t>
            </a:r>
            <a:endParaRPr lang="en-US" dirty="0"/>
          </a:p>
        </p:txBody>
      </p:sp>
      <p:sp>
        <p:nvSpPr>
          <p:cNvPr id="3" name="Content Placeholder 2"/>
          <p:cNvSpPr>
            <a:spLocks noGrp="1"/>
          </p:cNvSpPr>
          <p:nvPr>
            <p:ph idx="1"/>
          </p:nvPr>
        </p:nvSpPr>
        <p:spPr>
          <a:xfrm>
            <a:off x="457200" y="1066800"/>
            <a:ext cx="8229600" cy="5562600"/>
          </a:xfrm>
        </p:spPr>
        <p:txBody>
          <a:bodyPr/>
          <a:lstStyle/>
          <a:p>
            <a:pPr marL="0" indent="0">
              <a:buNone/>
            </a:pPr>
            <a:r>
              <a:rPr lang="en-US" sz="2000" b="0" dirty="0" smtClean="0"/>
              <a:t>Training Tools for Healthy Schools provides workshops designed and delivered by qualified trainers to help improve school health policies, programs and curricula:</a:t>
            </a:r>
          </a:p>
          <a:p>
            <a:pPr marL="0" indent="0">
              <a:buNone/>
            </a:pPr>
            <a:endParaRPr lang="en-US" dirty="0" smtClean="0"/>
          </a:p>
          <a:p>
            <a:r>
              <a:rPr lang="en-US" b="0" dirty="0" smtClean="0"/>
              <a:t>Health Education Curriculum Analysis Tool (HECAT)</a:t>
            </a:r>
          </a:p>
          <a:p>
            <a:pPr marL="0" indent="0">
              <a:buNone/>
            </a:pPr>
            <a:endParaRPr lang="en-US" b="0" dirty="0" smtClean="0"/>
          </a:p>
          <a:p>
            <a:r>
              <a:rPr lang="en-US" b="0" dirty="0" smtClean="0"/>
              <a:t>Physical Education Curriculum Analysis Tool (PECAT)</a:t>
            </a:r>
          </a:p>
          <a:p>
            <a:pPr marL="0" indent="0">
              <a:buNone/>
            </a:pPr>
            <a:endParaRPr lang="en-US" b="0" dirty="0" smtClean="0"/>
          </a:p>
          <a:p>
            <a:r>
              <a:rPr lang="en-US" b="0" dirty="0" smtClean="0"/>
              <a:t>School Health Guidelines to Promote Healthy Eating and Physical Activity (SHG)</a:t>
            </a:r>
          </a:p>
          <a:p>
            <a:pPr marL="0" indent="0">
              <a:buNone/>
            </a:pPr>
            <a:endParaRPr lang="en-US" b="0" dirty="0" smtClean="0"/>
          </a:p>
          <a:p>
            <a:r>
              <a:rPr lang="en-US" b="0" dirty="0" smtClean="0"/>
              <a:t>School Health Index: A Self-Assessment and Planning Guide (SHI)</a:t>
            </a:r>
          </a:p>
          <a:p>
            <a:pPr marL="0" indent="0">
              <a:buNone/>
            </a:pPr>
            <a:endParaRPr lang="en-US" dirty="0" smtClean="0"/>
          </a:p>
        </p:txBody>
      </p:sp>
    </p:spTree>
    <p:extLst>
      <p:ext uri="{BB962C8B-B14F-4D97-AF65-F5344CB8AC3E}">
        <p14:creationId xmlns:p14="http://schemas.microsoft.com/office/powerpoint/2010/main" val="209385428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bwMode="auto">
          <a:xfrm>
            <a:off x="257175" y="360364"/>
            <a:ext cx="8677275" cy="86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b="1" dirty="0"/>
              <a:t>School Health Branch</a:t>
            </a:r>
            <a:br>
              <a:rPr lang="en-US" sz="4000" b="1" dirty="0"/>
            </a:br>
            <a:r>
              <a:rPr lang="en-US" sz="4000" b="1" dirty="0"/>
              <a:t>Research Application and </a:t>
            </a:r>
            <a:r>
              <a:rPr lang="en-US" sz="4000" b="1" dirty="0" smtClean="0"/>
              <a:t/>
            </a:r>
            <a:br>
              <a:rPr lang="en-US" sz="4000" b="1" dirty="0" smtClean="0"/>
            </a:br>
            <a:r>
              <a:rPr lang="en-US" sz="4000" b="1" dirty="0" smtClean="0"/>
              <a:t>Evaluation </a:t>
            </a:r>
            <a:r>
              <a:rPr lang="en-US" sz="4000" b="1" dirty="0"/>
              <a:t>Team</a:t>
            </a:r>
            <a:endParaRPr lang="en-US" sz="4000" b="1" dirty="0" smtClean="0">
              <a:latin typeface="Garamond" pitchFamily="18" charset="0"/>
            </a:endParaRPr>
          </a:p>
        </p:txBody>
      </p:sp>
      <p:sp>
        <p:nvSpPr>
          <p:cNvPr id="3" name="Content Placeholder 2"/>
          <p:cNvSpPr>
            <a:spLocks noGrp="1"/>
          </p:cNvSpPr>
          <p:nvPr>
            <p:ph idx="1"/>
          </p:nvPr>
        </p:nvSpPr>
        <p:spPr>
          <a:xfrm>
            <a:off x="492124" y="2620080"/>
            <a:ext cx="8229600" cy="981075"/>
          </a:xfrm>
        </p:spPr>
        <p:txBody>
          <a:bodyPr>
            <a:normAutofit/>
          </a:bodyPr>
          <a:lstStyle/>
          <a:p>
            <a:pPr lvl="0" algn="ctr"/>
            <a:endParaRPr lang="en-US" sz="2800" b="1" dirty="0">
              <a:solidFill>
                <a:schemeClr val="accent1"/>
              </a:solidFill>
            </a:endParaRPr>
          </a:p>
        </p:txBody>
      </p:sp>
      <p:pic>
        <p:nvPicPr>
          <p:cNvPr id="7" name="Picture 5" descr="10008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2603" y="3601155"/>
            <a:ext cx="2409219" cy="2455725"/>
          </a:xfrm>
          <a:prstGeom prst="roundRect">
            <a:avLst>
              <a:gd name="adj" fmla="val 16667"/>
            </a:avLst>
          </a:prstGeom>
          <a:ln w="76200">
            <a:solidFill>
              <a:srgbClr val="860038"/>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0923"/>
          <a:stretch/>
        </p:blipFill>
        <p:spPr bwMode="auto">
          <a:xfrm>
            <a:off x="5779910" y="3603741"/>
            <a:ext cx="2494845" cy="2464428"/>
          </a:xfrm>
          <a:prstGeom prst="roundRect">
            <a:avLst>
              <a:gd name="adj" fmla="val 16667"/>
            </a:avLst>
          </a:prstGeom>
          <a:ln w="76200">
            <a:solidFill>
              <a:srgbClr val="5C8727"/>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93118489"/>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852"/>
            <a:ext cx="9144000" cy="1143000"/>
          </a:xfrm>
        </p:spPr>
        <p:txBody>
          <a:bodyPr/>
          <a:lstStyle/>
          <a:p>
            <a:r>
              <a:rPr lang="en-US" sz="2400" dirty="0" smtClean="0"/>
              <a:t>What we do:    Make research applicable and </a:t>
            </a:r>
            <a:br>
              <a:rPr lang="en-US" sz="2400" dirty="0" smtClean="0"/>
            </a:br>
            <a:r>
              <a:rPr lang="en-US" sz="2400" dirty="0" smtClean="0"/>
              <a:t>usable for practitioners</a:t>
            </a:r>
            <a:endParaRPr lang="en-US" sz="2400" dirty="0"/>
          </a:p>
        </p:txBody>
      </p:sp>
      <p:pic>
        <p:nvPicPr>
          <p:cNvPr id="1028" name="Picture 4" descr="http://www.gelaskins.com/images/skins/153-Bookshelf/181_ColinThompson_Bookshelf_500-whit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871663"/>
            <a:ext cx="1905000" cy="1876426"/>
          </a:xfrm>
          <a:prstGeom prst="rect">
            <a:avLst/>
          </a:prstGeom>
          <a:noFill/>
        </p:spPr>
      </p:pic>
      <p:sp>
        <p:nvSpPr>
          <p:cNvPr id="8" name="Right Arrow 7"/>
          <p:cNvSpPr/>
          <p:nvPr/>
        </p:nvSpPr>
        <p:spPr>
          <a:xfrm>
            <a:off x="2095500" y="2601468"/>
            <a:ext cx="723900" cy="2941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p:cNvSpPr/>
          <p:nvPr/>
        </p:nvSpPr>
        <p:spPr>
          <a:xfrm>
            <a:off x="4191000" y="2601468"/>
            <a:ext cx="685800" cy="2941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6800" y="1113596"/>
            <a:ext cx="1219200" cy="1577788"/>
          </a:xfrm>
          <a:prstGeom prst="rect">
            <a:avLst/>
          </a:prstGeom>
          <a:noFill/>
          <a:ln w="9525">
            <a:solidFill>
              <a:schemeClr val="accent1"/>
            </a:solidFill>
            <a:miter lim="800000"/>
            <a:headEnd/>
            <a:tailEnd/>
          </a:ln>
          <a:effectLst/>
        </p:spPr>
      </p:pic>
      <p:pic>
        <p:nvPicPr>
          <p:cNvPr id="1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76800" y="2691384"/>
            <a:ext cx="1235802" cy="1600200"/>
          </a:xfrm>
          <a:prstGeom prst="rect">
            <a:avLst/>
          </a:prstGeom>
          <a:noFill/>
          <a:ln w="9525">
            <a:solidFill>
              <a:schemeClr val="accent1"/>
            </a:solidFill>
            <a:miter lim="800000"/>
            <a:headEnd/>
            <a:tailEnd/>
          </a:ln>
          <a:effectLst/>
        </p:spPr>
      </p:pic>
      <p:pic>
        <p:nvPicPr>
          <p:cNvPr id="14" name="Picture 4"/>
          <p:cNvPicPr>
            <a:picLocks noGrp="1" noChangeAspect="1" noChangeArrowheads="1"/>
          </p:cNvPicPr>
          <p:nvPr>
            <p:ph sz="half" idx="4294967295"/>
          </p:nvPr>
        </p:nvPicPr>
        <p:blipFill>
          <a:blip r:embed="rId6" cstate="email">
            <a:extLst>
              <a:ext uri="{28A0092B-C50C-407E-A947-70E740481C1C}">
                <a14:useLocalDpi xmlns:a14="http://schemas.microsoft.com/office/drawing/2010/main"/>
              </a:ext>
            </a:extLst>
          </a:blip>
          <a:srcRect/>
          <a:stretch>
            <a:fillRect/>
          </a:stretch>
        </p:blipFill>
        <p:spPr>
          <a:xfrm>
            <a:off x="4800600" y="4419600"/>
            <a:ext cx="1291585" cy="1712587"/>
          </a:xfrm>
          <a:prstGeom prst="rect">
            <a:avLst/>
          </a:prstGeom>
          <a:noFill/>
          <a:ln/>
          <a:effectLst/>
        </p:spPr>
      </p:pic>
      <p:pic>
        <p:nvPicPr>
          <p:cNvPr id="48130" name="Picture 2" descr="http://image.stock-photos-illustrations.com/em_w/03/47/35/608-03473551w.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819400" y="2064258"/>
            <a:ext cx="1371600" cy="1371600"/>
          </a:xfrm>
          <a:prstGeom prst="rect">
            <a:avLst/>
          </a:prstGeom>
          <a:noFill/>
        </p:spPr>
      </p:pic>
      <p:pic>
        <p:nvPicPr>
          <p:cNvPr id="1026"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112602" y="2514377"/>
            <a:ext cx="719137"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112602" y="4114577"/>
            <a:ext cx="719137"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069994" y="2222376"/>
            <a:ext cx="1765964" cy="1769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069994" y="3961035"/>
            <a:ext cx="1707579" cy="1707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069994" y="604352"/>
            <a:ext cx="1698890" cy="1698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rot="6145388">
            <a:off x="3609104" y="2067320"/>
            <a:ext cx="1588431" cy="750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MI cov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295400"/>
            <a:ext cx="2042043" cy="2819400"/>
          </a:xfrm>
          <a:prstGeom prst="rect">
            <a:avLst/>
          </a:prstGeom>
          <a:noFill/>
          <a:ln w="9525">
            <a:solidFill>
              <a:schemeClr val="accent1"/>
            </a:solidFill>
            <a:miter lim="800000"/>
            <a:headEnd/>
            <a:tailEnd/>
          </a:ln>
        </p:spPr>
      </p:pic>
      <p:pic>
        <p:nvPicPr>
          <p:cNvPr id="8"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53200" y="1371600"/>
            <a:ext cx="2133600" cy="2762728"/>
          </a:xfrm>
          <a:prstGeom prst="rect">
            <a:avLst/>
          </a:prstGeom>
          <a:noFill/>
          <a:ln w="9525">
            <a:solidFill>
              <a:schemeClr val="accent1"/>
            </a:solidFill>
            <a:miter lim="800000"/>
            <a:headEnd/>
            <a:tailEnd/>
          </a:ln>
          <a:effectLst/>
        </p:spPr>
      </p:pic>
      <p:sp>
        <p:nvSpPr>
          <p:cNvPr id="2" name="Title 1"/>
          <p:cNvSpPr>
            <a:spLocks noGrp="1"/>
          </p:cNvSpPr>
          <p:nvPr>
            <p:ph type="title"/>
          </p:nvPr>
        </p:nvSpPr>
        <p:spPr>
          <a:xfrm>
            <a:off x="457200" y="-152400"/>
            <a:ext cx="8229600" cy="1143000"/>
          </a:xfrm>
        </p:spPr>
        <p:txBody>
          <a:bodyPr/>
          <a:lstStyle/>
          <a:p>
            <a:r>
              <a:rPr lang="en-US" dirty="0" smtClean="0"/>
              <a:t>Examples of Existing Research Synthesis Projects</a:t>
            </a:r>
            <a:endParaRPr lang="en-US" dirty="0"/>
          </a:p>
        </p:txBody>
      </p:sp>
      <p:pic>
        <p:nvPicPr>
          <p:cNvPr id="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86000" y="1981200"/>
            <a:ext cx="2141752" cy="2836537"/>
          </a:xfrm>
          <a:prstGeom prst="rect">
            <a:avLst/>
          </a:prstGeom>
          <a:noFill/>
          <a:ln w="9525">
            <a:solidFill>
              <a:schemeClr val="tx2"/>
            </a:solidFill>
            <a:miter lim="800000"/>
            <a:headEnd/>
            <a:tailEnd/>
          </a:ln>
        </p:spPr>
      </p:pic>
      <p:pic>
        <p:nvPicPr>
          <p:cNvPr id="9"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72000" y="1981200"/>
            <a:ext cx="2145999" cy="2834640"/>
          </a:xfrm>
          <a:prstGeom prst="rect">
            <a:avLst/>
          </a:prstGeom>
          <a:noFill/>
          <a:ln w="9525">
            <a:solidFill>
              <a:schemeClr val="tx2"/>
            </a:solidFill>
            <a:miter lim="800000"/>
            <a:headEnd/>
            <a:tailEnd/>
          </a:ln>
        </p:spPr>
      </p:pic>
      <p:pic>
        <p:nvPicPr>
          <p:cNvPr id="5"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81400" y="3581400"/>
            <a:ext cx="2178627" cy="2819400"/>
          </a:xfrm>
          <a:prstGeom prst="rect">
            <a:avLst/>
          </a:prstGeom>
          <a:noFill/>
          <a:ln w="9525">
            <a:solidFill>
              <a:schemeClr val="accent1"/>
            </a:solidFill>
            <a:miter lim="800000"/>
            <a:headEnd/>
            <a:tailEnd/>
          </a:ln>
          <a:effectLst/>
        </p:spPr>
      </p:pic>
      <p:pic>
        <p:nvPicPr>
          <p:cNvPr id="10" name="Picture 4"/>
          <p:cNvPicPr>
            <a:picLocks noGrp="1" noChangeAspect="1" noChangeArrowheads="1"/>
          </p:cNvPicPr>
          <p:nvPr>
            <p:ph sz="half" idx="4294967295"/>
          </p:nvPr>
        </p:nvPicPr>
        <p:blipFill>
          <a:blip r:embed="rId8" cstate="email">
            <a:extLst>
              <a:ext uri="{28A0092B-C50C-407E-A947-70E740481C1C}">
                <a14:useLocalDpi xmlns:a14="http://schemas.microsoft.com/office/drawing/2010/main"/>
              </a:ext>
            </a:extLst>
          </a:blip>
          <a:srcRect/>
          <a:stretch>
            <a:fillRect/>
          </a:stretch>
        </p:blipFill>
        <p:spPr>
          <a:xfrm>
            <a:off x="6324600" y="3733800"/>
            <a:ext cx="1981200" cy="2626987"/>
          </a:xfrm>
          <a:prstGeom prst="rect">
            <a:avLst/>
          </a:prstGeom>
          <a:noFill/>
          <a:ln/>
          <a:effectLst/>
        </p:spPr>
      </p:pic>
      <p:pic>
        <p:nvPicPr>
          <p:cNvPr id="11" name="Picture 4" descr="josh_cover_sample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90600" y="3733800"/>
            <a:ext cx="2001119" cy="2667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normAutofit fontScale="90000"/>
          </a:bodyPr>
          <a:lstStyle/>
          <a:p>
            <a:pPr eaLnBrk="1" hangingPunct="1"/>
            <a:r>
              <a:rPr lang="en-US" dirty="0" smtClean="0">
                <a:solidFill>
                  <a:srgbClr val="002060"/>
                </a:solidFill>
                <a:ea typeface="MS PGothic" charset="0"/>
              </a:rPr>
              <a:t>National Association of Chronic Disease Directors</a:t>
            </a:r>
            <a:endParaRPr lang="en-US" dirty="0">
              <a:solidFill>
                <a:srgbClr val="002060"/>
              </a:solidFill>
              <a:ea typeface="MS PGothic" charset="0"/>
            </a:endParaRPr>
          </a:p>
        </p:txBody>
      </p:sp>
      <p:sp>
        <p:nvSpPr>
          <p:cNvPr id="24578" name="Content Placeholder 2"/>
          <p:cNvSpPr>
            <a:spLocks noGrp="1"/>
          </p:cNvSpPr>
          <p:nvPr>
            <p:ph sz="half" idx="1"/>
          </p:nvPr>
        </p:nvSpPr>
        <p:spPr/>
        <p:txBody>
          <a:bodyPr/>
          <a:lstStyle/>
          <a:p>
            <a:pPr marL="0" indent="0">
              <a:buNone/>
            </a:pPr>
            <a:r>
              <a:rPr lang="en-US" sz="2000" dirty="0" smtClean="0">
                <a:solidFill>
                  <a:srgbClr val="002060"/>
                </a:solidFill>
                <a:ea typeface="MS PGothic" charset="0"/>
                <a:cs typeface="Franklin Gothic Book" charset="0"/>
              </a:rPr>
              <a:t>NACDD’s School Health Project is a </a:t>
            </a:r>
            <a:r>
              <a:rPr lang="en-US" sz="2000" dirty="0">
                <a:solidFill>
                  <a:srgbClr val="002060"/>
                </a:solidFill>
                <a:ea typeface="MS PGothic" charset="0"/>
                <a:cs typeface="Franklin Gothic Book" charset="0"/>
              </a:rPr>
              <a:t>resource for people who have ever wondered how to tap into the resources of a health department and for those who currently work in a health department and want to know how to expand their reach in school </a:t>
            </a:r>
            <a:r>
              <a:rPr lang="en-US" sz="2000" dirty="0" smtClean="0">
                <a:solidFill>
                  <a:srgbClr val="002060"/>
                </a:solidFill>
                <a:ea typeface="MS PGothic" charset="0"/>
                <a:cs typeface="Franklin Gothic Book" charset="0"/>
              </a:rPr>
              <a:t>health.</a:t>
            </a:r>
            <a:endParaRPr lang="en-US" sz="2000" dirty="0">
              <a:solidFill>
                <a:srgbClr val="002060"/>
              </a:solidFill>
              <a:ea typeface="MS PGothic" charset="0"/>
              <a:cs typeface="Franklin Gothic Book" charset="0"/>
            </a:endParaRPr>
          </a:p>
        </p:txBody>
      </p:sp>
      <p:pic>
        <p:nvPicPr>
          <p:cNvPr id="3" name="Content Placeholder 2" descr="amy and rachelle.png"/>
          <p:cNvPicPr>
            <a:picLocks noGrp="1" noChangeAspect="1"/>
          </p:cNvPicPr>
          <p:nvPr>
            <p:ph sz="half" idx="2"/>
          </p:nvPr>
        </p:nvPicPr>
        <p:blipFill>
          <a:blip r:embed="rId3">
            <a:extLst>
              <a:ext uri="{28A0092B-C50C-407E-A947-70E740481C1C}">
                <a14:useLocalDpi xmlns:a14="http://schemas.microsoft.com/office/drawing/2010/main" val="0"/>
              </a:ext>
            </a:extLst>
          </a:blip>
          <a:srcRect l="5024" r="5024"/>
          <a:stretch>
            <a:fillRect/>
          </a:stretch>
        </p:blipFill>
        <p:spPr>
          <a:xfrm>
            <a:off x="4648200" y="1600200"/>
            <a:ext cx="3769550" cy="3952399"/>
          </a:xfrm>
        </p:spPr>
      </p:pic>
    </p:spTree>
    <p:extLst>
      <p:ext uri="{BB962C8B-B14F-4D97-AF65-F5344CB8AC3E}">
        <p14:creationId xmlns:p14="http://schemas.microsoft.com/office/powerpoint/2010/main" val="19115447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Examples of Existing </a:t>
            </a:r>
            <a:br>
              <a:rPr lang="en-US" dirty="0" smtClean="0"/>
            </a:br>
            <a:r>
              <a:rPr lang="en-US" dirty="0" smtClean="0"/>
              <a:t>Research Translation Products</a:t>
            </a:r>
            <a:endParaRPr lang="en-US" dirty="0"/>
          </a:p>
        </p:txBody>
      </p:sp>
      <p:pic>
        <p:nvPicPr>
          <p:cNvPr id="6"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8949" y="1360486"/>
            <a:ext cx="1978915" cy="2549263"/>
          </a:xfrm>
          <a:prstGeom prst="rect">
            <a:avLst/>
          </a:prstGeom>
          <a:noFill/>
          <a:ln w="9525">
            <a:noFill/>
            <a:miter lim="800000"/>
            <a:headEnd/>
            <a:tailEnd/>
          </a:ln>
        </p:spPr>
      </p:pic>
      <p:pic>
        <p:nvPicPr>
          <p:cNvPr id="7" name="Content Placeholder 7" descr="YPAG_Web_Banner_300x250.jpg"/>
          <p:cNvPicPr>
            <a:picLocks noChangeAspect="1"/>
          </p:cNvPicPr>
          <p:nvPr/>
        </p:nvPicPr>
        <p:blipFill>
          <a:blip r:embed="rId4" cstate="screen"/>
          <a:srcRect/>
          <a:stretch>
            <a:fillRect/>
          </a:stretch>
        </p:blipFill>
        <p:spPr bwMode="auto">
          <a:xfrm>
            <a:off x="3124200" y="1447800"/>
            <a:ext cx="2945302" cy="2303180"/>
          </a:xfrm>
          <a:prstGeom prst="rect">
            <a:avLst/>
          </a:prstGeom>
          <a:noFill/>
          <a:ln w="9525">
            <a:noFill/>
            <a:miter lim="800000"/>
            <a:headEnd/>
            <a:tailEnd/>
          </a:ln>
        </p:spPr>
      </p:pic>
      <p:pic>
        <p:nvPicPr>
          <p:cNvPr id="8"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29000" y="3962400"/>
            <a:ext cx="2209800" cy="1657350"/>
          </a:xfrm>
          <a:prstGeom prst="rect">
            <a:avLst/>
          </a:prstGeom>
          <a:noFill/>
          <a:ln w="9525">
            <a:noFill/>
            <a:miter lim="800000"/>
            <a:headEnd/>
            <a:tailEnd/>
          </a:ln>
        </p:spPr>
      </p:pic>
      <p:pic>
        <p:nvPicPr>
          <p:cNvPr id="10" name="Picture 9" descr="MIH.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19200" y="3352800"/>
            <a:ext cx="1975104" cy="2735828"/>
          </a:xfrm>
          <a:prstGeom prst="rect">
            <a:avLst/>
          </a:prstGeom>
        </p:spPr>
      </p:pic>
      <p:pic>
        <p:nvPicPr>
          <p:cNvPr id="11" name="Picture 4" descr="Cover image of Initiating Change: Creating an Asthma-Friendly School">
            <a:hlinkClick r:id="rId7"/>
          </p:cNvPr>
          <p:cNvPicPr>
            <a:picLocks noChangeAspect="1" noChangeArrowheads="1"/>
          </p:cNvPicPr>
          <p:nvPr/>
        </p:nvPicPr>
        <p:blipFill>
          <a:blip r:embed="rId8" cstate="print"/>
          <a:srcRect/>
          <a:stretch>
            <a:fillRect/>
          </a:stretch>
        </p:blipFill>
        <p:spPr bwMode="auto">
          <a:xfrm>
            <a:off x="6400800" y="1371600"/>
            <a:ext cx="1828800" cy="2544698"/>
          </a:xfrm>
          <a:prstGeom prst="rect">
            <a:avLst/>
          </a:prstGeom>
          <a:noFill/>
        </p:spPr>
      </p:pic>
      <p:pic>
        <p:nvPicPr>
          <p:cNvPr id="9" name="Picture 2"/>
          <p:cNvPicPr preferRelativeResize="0">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248404" y="3352800"/>
            <a:ext cx="1975104" cy="2734056"/>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3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800" decel="100000"/>
                                        <p:tgtEl>
                                          <p:spTgt spid="7"/>
                                        </p:tgtEl>
                                      </p:cBhvr>
                                    </p:animEffect>
                                    <p:anim calcmode="lin" valueType="num">
                                      <p:cBhvr>
                                        <p:cTn id="12" dur="800" decel="100000" fill="hold"/>
                                        <p:tgtEl>
                                          <p:spTgt spid="7"/>
                                        </p:tgtEl>
                                        <p:attrNameLst>
                                          <p:attrName>style.rotation</p:attrName>
                                        </p:attrNameLst>
                                      </p:cBhvr>
                                      <p:tavLst>
                                        <p:tav tm="0">
                                          <p:val>
                                            <p:fltVal val="-90"/>
                                          </p:val>
                                        </p:tav>
                                        <p:tav tm="100000">
                                          <p:val>
                                            <p:fltVal val="0"/>
                                          </p:val>
                                        </p:tav>
                                      </p:tavLst>
                                    </p:anim>
                                    <p:anim calcmode="lin" valueType="num">
                                      <p:cBhvr>
                                        <p:cTn id="13" dur="800" decel="100000" fill="hold"/>
                                        <p:tgtEl>
                                          <p:spTgt spid="7"/>
                                        </p:tgtEl>
                                        <p:attrNameLst>
                                          <p:attrName>ppt_x</p:attrName>
                                        </p:attrNameLst>
                                      </p:cBhvr>
                                      <p:tavLst>
                                        <p:tav tm="0">
                                          <p:val>
                                            <p:strVal val="#ppt_x+0.4"/>
                                          </p:val>
                                        </p:tav>
                                        <p:tav tm="100000">
                                          <p:val>
                                            <p:strVal val="#ppt_x-0.05"/>
                                          </p:val>
                                        </p:tav>
                                      </p:tavLst>
                                    </p:anim>
                                    <p:anim calcmode="lin" valueType="num">
                                      <p:cBhvr>
                                        <p:cTn id="14" dur="800" decel="100000" fill="hold"/>
                                        <p:tgtEl>
                                          <p:spTgt spid="7"/>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17" presetID="15"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Program Evaluation and Evaluation Research Work </a:t>
            </a:r>
            <a:endParaRPr lang="en-US" dirty="0"/>
          </a:p>
        </p:txBody>
      </p:sp>
      <p:pic>
        <p:nvPicPr>
          <p:cNvPr id="2050" name="Picture 2" descr="C:\Users\bvv5\AppData\Local\Microsoft\Windows\Temporary Internet Files\Content.IE5\X0C76OAK\MC900441510[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228" y="1828800"/>
            <a:ext cx="2057172" cy="205717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bvv5\AppData\Local\Microsoft\Windows\Temporary Internet Files\Content.IE5\9492OVB1\MC900231690[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0000" y="3124200"/>
            <a:ext cx="1631133" cy="22995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bvv5\AppData\Local\Microsoft\Windows\Temporary Internet Files\Content.IE5\OREH3G73\MC900434784[1].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72314" y="1828800"/>
            <a:ext cx="2209686" cy="22096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7182" y="4038486"/>
            <a:ext cx="1947264" cy="369332"/>
          </a:xfrm>
          <a:prstGeom prst="rect">
            <a:avLst/>
          </a:prstGeom>
          <a:noFill/>
        </p:spPr>
        <p:txBody>
          <a:bodyPr wrap="none" rtlCol="0">
            <a:spAutoFit/>
          </a:bodyPr>
          <a:lstStyle/>
          <a:p>
            <a:r>
              <a:rPr lang="en-US" dirty="0" smtClean="0"/>
              <a:t>Rapid Evaluations</a:t>
            </a:r>
            <a:endParaRPr lang="en-US" dirty="0"/>
          </a:p>
        </p:txBody>
      </p:sp>
      <p:sp>
        <p:nvSpPr>
          <p:cNvPr id="6" name="TextBox 5"/>
          <p:cNvSpPr txBox="1"/>
          <p:nvPr/>
        </p:nvSpPr>
        <p:spPr>
          <a:xfrm>
            <a:off x="3200400" y="5650468"/>
            <a:ext cx="3290324" cy="369332"/>
          </a:xfrm>
          <a:prstGeom prst="rect">
            <a:avLst/>
          </a:prstGeom>
          <a:noFill/>
        </p:spPr>
        <p:txBody>
          <a:bodyPr wrap="none" rtlCol="0">
            <a:spAutoFit/>
          </a:bodyPr>
          <a:lstStyle/>
          <a:p>
            <a:r>
              <a:rPr lang="en-US" dirty="0" smtClean="0"/>
              <a:t>Evaluation Technical Assistance</a:t>
            </a:r>
            <a:endParaRPr lang="en-US" dirty="0"/>
          </a:p>
        </p:txBody>
      </p:sp>
      <p:sp>
        <p:nvSpPr>
          <p:cNvPr id="7" name="TextBox 6"/>
          <p:cNvSpPr txBox="1"/>
          <p:nvPr/>
        </p:nvSpPr>
        <p:spPr>
          <a:xfrm>
            <a:off x="6781800" y="3950824"/>
            <a:ext cx="1454244" cy="646331"/>
          </a:xfrm>
          <a:prstGeom prst="rect">
            <a:avLst/>
          </a:prstGeom>
          <a:noFill/>
        </p:spPr>
        <p:txBody>
          <a:bodyPr wrap="none" rtlCol="0">
            <a:spAutoFit/>
          </a:bodyPr>
          <a:lstStyle/>
          <a:p>
            <a:pPr algn="ctr"/>
            <a:r>
              <a:rPr lang="en-US" dirty="0" err="1" smtClean="0"/>
              <a:t>Evaluability</a:t>
            </a:r>
            <a:r>
              <a:rPr lang="en-US" dirty="0" smtClean="0"/>
              <a:t> </a:t>
            </a:r>
          </a:p>
          <a:p>
            <a:pPr algn="ctr"/>
            <a:r>
              <a:rPr lang="en-US" dirty="0" smtClean="0"/>
              <a:t>Assessments</a:t>
            </a:r>
            <a:endParaRPr lang="en-US" dirty="0"/>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Current scientific projects</a:t>
            </a:r>
            <a:endParaRPr lang="en-US" dirty="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lstStyle/>
          <a:p>
            <a:r>
              <a:rPr lang="en-US" dirty="0" smtClean="0"/>
              <a:t>A Sampling of Current Scientific Work</a:t>
            </a:r>
            <a:endParaRPr lang="en-US" dirty="0"/>
          </a:p>
        </p:txBody>
      </p:sp>
      <p:sp>
        <p:nvSpPr>
          <p:cNvPr id="4" name="Rectangle 3"/>
          <p:cNvSpPr/>
          <p:nvPr/>
        </p:nvSpPr>
        <p:spPr>
          <a:xfrm>
            <a:off x="685800" y="1796534"/>
            <a:ext cx="4230582" cy="369332"/>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Competitive food policy analysis</a:t>
            </a:r>
            <a:endParaRPr lang="en-US"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 name="Rectangle 4"/>
          <p:cNvSpPr/>
          <p:nvPr/>
        </p:nvSpPr>
        <p:spPr>
          <a:xfrm>
            <a:off x="4916382" y="2350532"/>
            <a:ext cx="3058850" cy="369332"/>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b="1" cap="none" spc="0" dirty="0" smtClean="0">
                <a:ln/>
                <a:solidFill>
                  <a:schemeClr val="accent3"/>
                </a:solidFill>
                <a:effectLst/>
              </a:rPr>
              <a:t>YRBS, NYPANS Manuscripts</a:t>
            </a:r>
            <a:endParaRPr lang="en-US" b="1" cap="none" spc="0" dirty="0">
              <a:ln/>
              <a:solidFill>
                <a:schemeClr val="accent3"/>
              </a:solidFill>
              <a:effectLst/>
            </a:endParaRPr>
          </a:p>
        </p:txBody>
      </p:sp>
      <p:sp>
        <p:nvSpPr>
          <p:cNvPr id="7" name="Rectangle 6"/>
          <p:cNvSpPr/>
          <p:nvPr/>
        </p:nvSpPr>
        <p:spPr>
          <a:xfrm>
            <a:off x="685800" y="3593068"/>
            <a:ext cx="2971391" cy="369332"/>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b="1" dirty="0" smtClean="0">
                <a:ln/>
                <a:solidFill>
                  <a:schemeClr val="accent3"/>
                </a:solidFill>
              </a:rPr>
              <a:t>School Tobacco Guidelines</a:t>
            </a:r>
            <a:endParaRPr lang="en-US" b="1" dirty="0">
              <a:ln/>
              <a:solidFill>
                <a:schemeClr val="accent3"/>
              </a:solidFill>
            </a:endParaRPr>
          </a:p>
        </p:txBody>
      </p:sp>
      <p:sp>
        <p:nvSpPr>
          <p:cNvPr id="8" name="Rectangle 7"/>
          <p:cNvSpPr/>
          <p:nvPr/>
        </p:nvSpPr>
        <p:spPr>
          <a:xfrm>
            <a:off x="291361" y="4659868"/>
            <a:ext cx="7186583"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Systematic Review on Managing Chronic Conditions in Schools</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Rectangle 8"/>
          <p:cNvSpPr/>
          <p:nvPr/>
        </p:nvSpPr>
        <p:spPr>
          <a:xfrm>
            <a:off x="3884652" y="5269468"/>
            <a:ext cx="4712637" cy="369332"/>
          </a:xfrm>
          <a:prstGeom prst="rect">
            <a:avLst/>
          </a:prstGeom>
          <a:noFill/>
        </p:spPr>
        <p:txBody>
          <a:bodyPr wrap="none" lIns="91440" tIns="45720" rIns="91440" bIns="45720">
            <a:spAutoFit/>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Competitive food policy case studies</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2209800" y="2983468"/>
            <a:ext cx="5195718" cy="369332"/>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Comprehensive school PA program guide</a:t>
            </a:r>
            <a:endPar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1" name="Rectangle 10"/>
          <p:cNvSpPr/>
          <p:nvPr/>
        </p:nvSpPr>
        <p:spPr>
          <a:xfrm>
            <a:off x="4572000" y="3974068"/>
            <a:ext cx="3228063" cy="369332"/>
          </a:xfrm>
          <a:prstGeom prst="rect">
            <a:avLst/>
          </a:prstGeom>
          <a:noFill/>
        </p:spPr>
        <p:txBody>
          <a:bodyPr wrap="none" lIns="91440" tIns="45720" rIns="91440" bIns="45720">
            <a:spAutoFit/>
          </a:bodyPr>
          <a:lstStyle/>
          <a:p>
            <a:pPr algn="ctr"/>
            <a:r>
              <a:rPr lang="en-US"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Urban PE resource briefs</a:t>
            </a:r>
            <a:endParaRPr lang="en-US"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Rectangle 11"/>
          <p:cNvSpPr/>
          <p:nvPr/>
        </p:nvSpPr>
        <p:spPr>
          <a:xfrm>
            <a:off x="967294" y="5867400"/>
            <a:ext cx="3540713" cy="369332"/>
          </a:xfrm>
          <a:prstGeom prst="rect">
            <a:avLst/>
          </a:prstGeom>
          <a:noFill/>
        </p:spPr>
        <p:txBody>
          <a:bodyPr wrap="none" lIns="91440" tIns="45720" rIns="91440" bIns="45720">
            <a:spAutoFit/>
          </a:bodyPr>
          <a:lstStyle/>
          <a:p>
            <a:pPr algn="ctr"/>
            <a:r>
              <a:rPr lang="en-US"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LWP needs assessment &amp; stories</a:t>
            </a:r>
            <a:endParaRPr lang="en-US"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4" name="Rectangle 13"/>
          <p:cNvSpPr/>
          <p:nvPr/>
        </p:nvSpPr>
        <p:spPr>
          <a:xfrm>
            <a:off x="2524302" y="1242536"/>
            <a:ext cx="6209520" cy="369332"/>
          </a:xfrm>
          <a:prstGeom prst="rect">
            <a:avLst/>
          </a:prstGeom>
          <a:noFill/>
        </p:spPr>
        <p:txBody>
          <a:bodyPr wrap="none" lIns="91440" tIns="45720" rIns="91440" bIns="45720">
            <a:spAutoFit/>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Evaluation of Comprehensive School PA program</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76249"/>
            <a:ext cx="7636315" cy="1019175"/>
          </a:xfrm>
        </p:spPr>
        <p:txBody>
          <a:bodyPr/>
          <a:lstStyle/>
          <a:p>
            <a:r>
              <a:rPr lang="en-US" sz="2800" dirty="0" smtClean="0"/>
              <a:t>Cross-Cutting Functions </a:t>
            </a:r>
            <a:r>
              <a:rPr lang="en-US" sz="2500" dirty="0" smtClean="0"/>
              <a:t/>
            </a:r>
            <a:br>
              <a:rPr lang="en-US" sz="2500" dirty="0" smtClean="0"/>
            </a:br>
            <a:r>
              <a:rPr lang="en-US" sz="2500" dirty="0" smtClean="0"/>
              <a:t>(Dissemination, Technical Assistance, and SME)</a:t>
            </a:r>
            <a:endParaRPr lang="en-US" sz="2500" dirty="0"/>
          </a:p>
        </p:txBody>
      </p:sp>
      <p:sp>
        <p:nvSpPr>
          <p:cNvPr id="3" name="Content Placeholder 2"/>
          <p:cNvSpPr>
            <a:spLocks noGrp="1"/>
          </p:cNvSpPr>
          <p:nvPr>
            <p:ph idx="1"/>
          </p:nvPr>
        </p:nvSpPr>
        <p:spPr>
          <a:xfrm>
            <a:off x="3822700" y="2190750"/>
            <a:ext cx="5111750" cy="4972050"/>
          </a:xfrm>
        </p:spPr>
        <p:txBody>
          <a:bodyPr/>
          <a:lstStyle/>
          <a:p>
            <a:r>
              <a:rPr lang="en-US" dirty="0"/>
              <a:t>Training Tools for Healthy Schools</a:t>
            </a:r>
          </a:p>
          <a:p>
            <a:r>
              <a:rPr lang="en-US" dirty="0" smtClean="0"/>
              <a:t>Scientific Presentations </a:t>
            </a:r>
          </a:p>
          <a:p>
            <a:r>
              <a:rPr lang="en-US" dirty="0" smtClean="0"/>
              <a:t>Technical </a:t>
            </a:r>
            <a:r>
              <a:rPr lang="en-US" smtClean="0"/>
              <a:t>assistance </a:t>
            </a:r>
          </a:p>
          <a:p>
            <a:r>
              <a:rPr lang="en-US" smtClean="0"/>
              <a:t>Urban </a:t>
            </a:r>
            <a:r>
              <a:rPr lang="en-US" dirty="0" smtClean="0"/>
              <a:t>Physical Education Leadership Summit</a:t>
            </a:r>
          </a:p>
          <a:p>
            <a:r>
              <a:rPr lang="en-US" dirty="0" smtClean="0"/>
              <a:t>Responses to internal and external requests</a:t>
            </a:r>
          </a:p>
          <a:p>
            <a:r>
              <a:rPr lang="en-US" dirty="0" smtClean="0"/>
              <a:t>Cross-division collaboration (e.g., water access expert panel)</a:t>
            </a:r>
          </a:p>
          <a:p>
            <a:endParaRPr lang="en-US" dirty="0" smtClean="0"/>
          </a:p>
          <a:p>
            <a:endParaRPr lang="en-US" dirty="0" smtClean="0"/>
          </a:p>
          <a:p>
            <a:endParaRPr lang="en-US" dirty="0" smtClean="0"/>
          </a:p>
          <a:p>
            <a:endParaRPr lang="en-US" dirty="0"/>
          </a:p>
        </p:txBody>
      </p:sp>
      <p:pic>
        <p:nvPicPr>
          <p:cNvPr id="5122" name="Picture 2" descr="C:\Users\bvv5\AppData\Local\Microsoft\Windows\Temporary Internet Files\Content.IE5\OREH3G73\MC900286994[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1797642"/>
            <a:ext cx="2743200" cy="43017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5730" name="Rectangle 2"/>
          <p:cNvSpPr>
            <a:spLocks noGrp="1" noChangeArrowheads="1"/>
          </p:cNvSpPr>
          <p:nvPr>
            <p:ph type="title" idx="4294967295"/>
          </p:nvPr>
        </p:nvSpPr>
        <p:spPr>
          <a:xfrm>
            <a:off x="0" y="304800"/>
            <a:ext cx="9144000" cy="762000"/>
          </a:xfrm>
          <a:prstGeom prst="rect">
            <a:avLst/>
          </a:prstGeom>
        </p:spPr>
        <p:txBody>
          <a:bodyPr/>
          <a:lstStyle/>
          <a:p>
            <a:pPr eaLnBrk="1" hangingPunct="1">
              <a:defRPr/>
            </a:pPr>
            <a:r>
              <a:rPr lang="en-US" sz="2800" b="1" dirty="0" err="1" smtClean="0">
                <a:solidFill>
                  <a:srgbClr val="FFFF66"/>
                </a:solidFill>
              </a:rPr>
              <a:t>www.cdc.gov/healthyyouth</a:t>
            </a:r>
            <a:r>
              <a:rPr lang="en-US" sz="4400" dirty="0" smtClean="0">
                <a:solidFill>
                  <a:srgbClr val="FFFF66"/>
                </a:solidFill>
              </a:rPr>
              <a:t/>
            </a:r>
            <a:br>
              <a:rPr lang="en-US" sz="4400" dirty="0" smtClean="0">
                <a:solidFill>
                  <a:srgbClr val="FFFF66"/>
                </a:solidFill>
              </a:rPr>
            </a:br>
            <a:endParaRPr lang="en-US" sz="4400" dirty="0" smtClean="0">
              <a:solidFill>
                <a:srgbClr val="FFFF66"/>
              </a:solidFill>
            </a:endParaRPr>
          </a:p>
        </p:txBody>
      </p:sp>
      <p:sp>
        <p:nvSpPr>
          <p:cNvPr id="4" name="Bent Arrow 3"/>
          <p:cNvSpPr/>
          <p:nvPr/>
        </p:nvSpPr>
        <p:spPr>
          <a:xfrm rot="3775162">
            <a:off x="3569883" y="4874999"/>
            <a:ext cx="1406360" cy="80824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4577"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t="14063" r="3750" b="6250"/>
          <a:stretch>
            <a:fillRect/>
          </a:stretch>
        </p:blipFill>
        <p:spPr bwMode="auto">
          <a:xfrm>
            <a:off x="304799" y="798616"/>
            <a:ext cx="8573247" cy="5678384"/>
          </a:xfrm>
          <a:prstGeom prst="rect">
            <a:avLst/>
          </a:prstGeom>
          <a:noFill/>
          <a:ln w="9525">
            <a:noFill/>
            <a:miter lim="800000"/>
            <a:headEnd/>
            <a:tailEnd/>
          </a:ln>
        </p:spPr>
      </p:pic>
    </p:spTree>
    <p:extLst>
      <p:ext uri="{BB962C8B-B14F-4D97-AF65-F5344CB8AC3E}">
        <p14:creationId xmlns:p14="http://schemas.microsoft.com/office/powerpoint/2010/main" val="3462467380"/>
      </p:ext>
    </p:extLst>
  </p:cSld>
  <p:clrMapOvr>
    <a:masterClrMapping/>
  </p:clrMapOvr>
  <p:transition>
    <p:check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533400"/>
            <a:ext cx="9144000" cy="1143000"/>
          </a:xfrm>
        </p:spPr>
        <p:txBody>
          <a:bodyPr/>
          <a:lstStyle/>
          <a:p>
            <a:r>
              <a:rPr lang="en-US" sz="3200" b="1" dirty="0" smtClean="0">
                <a:solidFill>
                  <a:schemeClr val="bg2"/>
                </a:solidFill>
              </a:rPr>
              <a:t>Thank You!</a:t>
            </a:r>
            <a:endParaRPr lang="en-US" sz="3200" b="1" dirty="0">
              <a:solidFill>
                <a:schemeClr val="bg2"/>
              </a:solidFill>
            </a:endParaRPr>
          </a:p>
        </p:txBody>
      </p:sp>
      <p:sp>
        <p:nvSpPr>
          <p:cNvPr id="9" name="Text Placeholder 8"/>
          <p:cNvSpPr>
            <a:spLocks noGrp="1"/>
          </p:cNvSpPr>
          <p:nvPr>
            <p:ph type="body" sz="half" idx="2"/>
          </p:nvPr>
        </p:nvSpPr>
        <p:spPr>
          <a:xfrm>
            <a:off x="3616657" y="1447800"/>
            <a:ext cx="5145206" cy="4114800"/>
          </a:xfrm>
        </p:spPr>
        <p:txBody>
          <a:bodyPr/>
          <a:lstStyle/>
          <a:p>
            <a:pPr algn="ctr">
              <a:buNone/>
            </a:pPr>
            <a:endParaRPr lang="en-US" dirty="0" smtClean="0"/>
          </a:p>
        </p:txBody>
      </p:sp>
      <p:sp>
        <p:nvSpPr>
          <p:cNvPr id="10" name="TextBox 9"/>
          <p:cNvSpPr txBox="1"/>
          <p:nvPr/>
        </p:nvSpPr>
        <p:spPr>
          <a:xfrm>
            <a:off x="2209800" y="6400800"/>
            <a:ext cx="4719433" cy="523220"/>
          </a:xfrm>
          <a:prstGeom prst="rect">
            <a:avLst/>
          </a:prstGeom>
          <a:noFill/>
        </p:spPr>
        <p:txBody>
          <a:bodyPr wrap="none" rtlCol="0">
            <a:spAutoFit/>
          </a:bodyPr>
          <a:lstStyle/>
          <a:p>
            <a:r>
              <a:rPr lang="en-US" sz="2800" b="1" dirty="0" smtClean="0"/>
              <a:t>www.cdc.gov/HealthyYouth</a:t>
            </a:r>
            <a:endParaRPr lang="en-US" sz="2800" b="1" dirty="0"/>
          </a:p>
        </p:txBody>
      </p:sp>
      <p:pic>
        <p:nvPicPr>
          <p:cNvPr id="6" name="Picture 5" descr="photo1"/>
          <p:cNvPicPr>
            <a:picLocks noChangeAspect="1" noChangeArrowheads="1"/>
          </p:cNvPicPr>
          <p:nvPr/>
        </p:nvPicPr>
        <p:blipFill>
          <a:blip r:embed="rId3" cstate="screen"/>
          <a:srcRect/>
          <a:stretch>
            <a:fillRect/>
          </a:stretch>
        </p:blipFill>
        <p:spPr bwMode="auto">
          <a:xfrm>
            <a:off x="1828800" y="3581400"/>
            <a:ext cx="1670776" cy="1611313"/>
          </a:xfrm>
          <a:prstGeom prst="rect">
            <a:avLst/>
          </a:prstGeom>
          <a:noFill/>
          <a:ln w="9525">
            <a:solidFill>
              <a:schemeClr val="tx1"/>
            </a:solidFill>
            <a:miter lim="800000"/>
            <a:headEnd/>
            <a:tailEnd/>
          </a:ln>
        </p:spPr>
      </p:pic>
      <p:pic>
        <p:nvPicPr>
          <p:cNvPr id="11" name="Picture 4" descr="photo2"/>
          <p:cNvPicPr>
            <a:picLocks noChangeAspect="1" noChangeArrowheads="1"/>
          </p:cNvPicPr>
          <p:nvPr/>
        </p:nvPicPr>
        <p:blipFill>
          <a:blip r:embed="rId4" cstate="screen"/>
          <a:srcRect/>
          <a:stretch>
            <a:fillRect/>
          </a:stretch>
        </p:blipFill>
        <p:spPr bwMode="auto">
          <a:xfrm>
            <a:off x="533400" y="2198687"/>
            <a:ext cx="1378498" cy="1842796"/>
          </a:xfrm>
          <a:prstGeom prst="rect">
            <a:avLst/>
          </a:prstGeom>
          <a:noFill/>
          <a:ln w="9525">
            <a:solidFill>
              <a:schemeClr val="tx1"/>
            </a:solidFill>
            <a:miter lim="800000"/>
            <a:headEnd/>
            <a:tailEnd/>
          </a:ln>
        </p:spPr>
      </p:pic>
      <p:pic>
        <p:nvPicPr>
          <p:cNvPr id="12" name="Picture 6" descr="photo3"/>
          <p:cNvPicPr>
            <a:picLocks noChangeAspect="1" noChangeArrowheads="1"/>
          </p:cNvPicPr>
          <p:nvPr/>
        </p:nvPicPr>
        <p:blipFill>
          <a:blip r:embed="rId5" cstate="screen"/>
          <a:srcRect/>
          <a:stretch>
            <a:fillRect/>
          </a:stretch>
        </p:blipFill>
        <p:spPr bwMode="auto">
          <a:xfrm>
            <a:off x="1981200" y="1066800"/>
            <a:ext cx="1459453" cy="1985329"/>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24882686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normAutofit/>
          </a:bodyPr>
          <a:lstStyle/>
          <a:p>
            <a:pPr eaLnBrk="1" hangingPunct="1"/>
            <a:r>
              <a:rPr lang="en-US" dirty="0" smtClean="0">
                <a:solidFill>
                  <a:srgbClr val="002060"/>
                </a:solidFill>
                <a:ea typeface="MS PGothic" charset="0"/>
              </a:rPr>
              <a:t>Speakers</a:t>
            </a:r>
            <a:endParaRPr lang="en-US" dirty="0">
              <a:solidFill>
                <a:srgbClr val="002060"/>
              </a:solidFill>
              <a:ea typeface="MS PGothic" charset="0"/>
            </a:endParaRPr>
          </a:p>
        </p:txBody>
      </p:sp>
      <p:sp>
        <p:nvSpPr>
          <p:cNvPr id="24578" name="Content Placeholder 2"/>
          <p:cNvSpPr>
            <a:spLocks noGrp="1"/>
          </p:cNvSpPr>
          <p:nvPr>
            <p:ph sz="half" idx="1"/>
          </p:nvPr>
        </p:nvSpPr>
        <p:spPr>
          <a:xfrm>
            <a:off x="1323832" y="1421050"/>
            <a:ext cx="6946711" cy="4525963"/>
          </a:xfrm>
        </p:spPr>
        <p:txBody>
          <a:bodyPr>
            <a:normAutofit/>
          </a:bodyPr>
          <a:lstStyle/>
          <a:p>
            <a:r>
              <a:rPr lang="en-US" sz="2600" b="1" dirty="0"/>
              <a:t>Holly Hunt, </a:t>
            </a:r>
            <a:r>
              <a:rPr lang="en-US" sz="2600" b="1" dirty="0" smtClean="0"/>
              <a:t>MA</a:t>
            </a:r>
            <a:br>
              <a:rPr lang="en-US" sz="2600" b="1" dirty="0" smtClean="0"/>
            </a:br>
            <a:r>
              <a:rPr lang="en-US" sz="2600" dirty="0" smtClean="0"/>
              <a:t>Branch </a:t>
            </a:r>
            <a:r>
              <a:rPr lang="en-US" sz="2600" dirty="0"/>
              <a:t>Chief, School Health </a:t>
            </a:r>
            <a:r>
              <a:rPr lang="en-US" sz="2600" dirty="0" smtClean="0"/>
              <a:t>Branch, Division </a:t>
            </a:r>
            <a:r>
              <a:rPr lang="en-US" sz="2600" dirty="0"/>
              <a:t>of Population </a:t>
            </a:r>
            <a:r>
              <a:rPr lang="en-US" sz="2600" dirty="0" smtClean="0"/>
              <a:t>Health, National </a:t>
            </a:r>
            <a:r>
              <a:rPr lang="en-US" sz="2600" dirty="0"/>
              <a:t>Center for Chronic Disease Prevention and Health </a:t>
            </a:r>
            <a:r>
              <a:rPr lang="en-US" sz="2600" dirty="0" smtClean="0"/>
              <a:t>Promotion</a:t>
            </a:r>
          </a:p>
          <a:p>
            <a:r>
              <a:rPr lang="en-US" sz="2600" b="1" dirty="0"/>
              <a:t>Melissa A. </a:t>
            </a:r>
            <a:r>
              <a:rPr lang="en-US" sz="2600" b="1" dirty="0" err="1"/>
              <a:t>Fahrenbruch</a:t>
            </a:r>
            <a:r>
              <a:rPr lang="en-US" sz="2600" b="1" dirty="0"/>
              <a:t>, </a:t>
            </a:r>
            <a:r>
              <a:rPr lang="en-US" sz="2600" b="1" dirty="0" err="1" smtClean="0"/>
              <a:t>M.Ed</a:t>
            </a:r>
            <a:r>
              <a:rPr lang="en-US" sz="2600" b="1" dirty="0"/>
              <a:t/>
            </a:r>
            <a:br>
              <a:rPr lang="en-US" sz="2600" b="1" dirty="0"/>
            </a:br>
            <a:r>
              <a:rPr lang="en-US" sz="2600" dirty="0" smtClean="0"/>
              <a:t>Team </a:t>
            </a:r>
            <a:r>
              <a:rPr lang="en-US" sz="2600" dirty="0"/>
              <a:t>Lead, Program and Professional </a:t>
            </a:r>
            <a:r>
              <a:rPr lang="en-US" sz="2600" dirty="0" smtClean="0"/>
              <a:t>Development, School </a:t>
            </a:r>
            <a:r>
              <a:rPr lang="en-US" sz="2600" dirty="0"/>
              <a:t>Health </a:t>
            </a:r>
            <a:r>
              <a:rPr lang="en-US" sz="2600" dirty="0" smtClean="0"/>
              <a:t>Branch</a:t>
            </a:r>
          </a:p>
          <a:p>
            <a:r>
              <a:rPr lang="en-US" sz="2600" b="1" dirty="0" smtClean="0"/>
              <a:t>Sarah </a:t>
            </a:r>
            <a:r>
              <a:rPr lang="en-US" sz="2600" b="1" dirty="0"/>
              <a:t>Lee, </a:t>
            </a:r>
            <a:r>
              <a:rPr lang="en-US" sz="2600" b="1" dirty="0" smtClean="0"/>
              <a:t>PhD</a:t>
            </a:r>
            <a:br>
              <a:rPr lang="en-US" sz="2600" b="1" dirty="0" smtClean="0"/>
            </a:br>
            <a:r>
              <a:rPr lang="en-US" sz="2600" dirty="0" smtClean="0"/>
              <a:t>Team </a:t>
            </a:r>
            <a:r>
              <a:rPr lang="en-US" sz="2600" dirty="0"/>
              <a:t>Lead, Research Application and Evaluation </a:t>
            </a:r>
            <a:r>
              <a:rPr lang="en-US" sz="2600" dirty="0" smtClean="0"/>
              <a:t>, School </a:t>
            </a:r>
            <a:r>
              <a:rPr lang="en-US" sz="2600" dirty="0"/>
              <a:t>Health Branch</a:t>
            </a:r>
          </a:p>
          <a:p>
            <a:endParaRPr lang="en-US" sz="2400" dirty="0" smtClean="0"/>
          </a:p>
          <a:p>
            <a:endParaRPr lang="en-US" sz="2400" dirty="0"/>
          </a:p>
          <a:p>
            <a:pPr marL="0" indent="0">
              <a:buNone/>
            </a:pPr>
            <a:endParaRPr lang="en-US" sz="2000" dirty="0">
              <a:solidFill>
                <a:srgbClr val="002060"/>
              </a:solidFill>
              <a:ea typeface="MS PGothic" charset="0"/>
              <a:cs typeface="Franklin Gothic Book" charset="0"/>
            </a:endParaRPr>
          </a:p>
        </p:txBody>
      </p:sp>
    </p:spTree>
    <p:extLst>
      <p:ext uri="{BB962C8B-B14F-4D97-AF65-F5344CB8AC3E}">
        <p14:creationId xmlns:p14="http://schemas.microsoft.com/office/powerpoint/2010/main" val="31224846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itle 3"/>
          <p:cNvSpPr>
            <a:spLocks noGrp="1"/>
          </p:cNvSpPr>
          <p:nvPr>
            <p:ph type="title"/>
          </p:nvPr>
        </p:nvSpPr>
        <p:spPr bwMode="auto">
          <a:xfrm>
            <a:off x="457200" y="933450"/>
            <a:ext cx="8229600" cy="538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400" dirty="0" smtClean="0">
                <a:latin typeface="Arial" pitchFamily="34" charset="0"/>
                <a:cs typeface="Arial" pitchFamily="34" charset="0"/>
              </a:rPr>
              <a:t>School Health Branch </a:t>
            </a:r>
            <a:r>
              <a:rPr lang="en-US" sz="4400" dirty="0" smtClean="0">
                <a:latin typeface="Garamond" pitchFamily="18" charset="0"/>
              </a:rPr>
              <a:t/>
            </a:r>
            <a:br>
              <a:rPr lang="en-US" sz="4400" dirty="0" smtClean="0">
                <a:latin typeface="Garamond" pitchFamily="18" charset="0"/>
              </a:rPr>
            </a:br>
            <a:r>
              <a:rPr lang="en-US" sz="4400" dirty="0" smtClean="0">
                <a:latin typeface="Garamond" pitchFamily="18" charset="0"/>
              </a:rPr>
              <a:t/>
            </a:r>
            <a:br>
              <a:rPr lang="en-US" sz="4400" dirty="0" smtClean="0">
                <a:latin typeface="Garamond" pitchFamily="18" charset="0"/>
              </a:rPr>
            </a:br>
            <a:r>
              <a:rPr lang="en-US" sz="4400" dirty="0" smtClean="0">
                <a:latin typeface="Arial" pitchFamily="34" charset="0"/>
                <a:cs typeface="Arial" pitchFamily="34" charset="0"/>
              </a:rPr>
              <a:t>Overview</a:t>
            </a:r>
          </a:p>
        </p:txBody>
      </p:sp>
      <p:sp>
        <p:nvSpPr>
          <p:cNvPr id="5" name="Text Placeholder 4"/>
          <p:cNvSpPr>
            <a:spLocks noGrp="1"/>
          </p:cNvSpPr>
          <p:nvPr>
            <p:ph type="body" sz="quarter" idx="11"/>
          </p:nvPr>
        </p:nvSpPr>
        <p:spPr>
          <a:xfrm>
            <a:off x="2286000" y="6272213"/>
            <a:ext cx="5105400" cy="184150"/>
          </a:xfrm>
        </p:spPr>
        <p:txBody>
          <a:bodyPr/>
          <a:lstStyle/>
          <a:p>
            <a:pPr>
              <a:defRPr/>
            </a:pPr>
            <a:r>
              <a:rPr lang="en-US" dirty="0" smtClean="0"/>
              <a:t>National Center for Chronic Disease Prevention and Health Promotion	</a:t>
            </a:r>
            <a:endParaRPr lang="en-US" dirty="0"/>
          </a:p>
        </p:txBody>
      </p:sp>
      <p:sp>
        <p:nvSpPr>
          <p:cNvPr id="6" name="Text Placeholder 5"/>
          <p:cNvSpPr>
            <a:spLocks noGrp="1"/>
          </p:cNvSpPr>
          <p:nvPr>
            <p:ph type="body" sz="quarter" idx="12"/>
          </p:nvPr>
        </p:nvSpPr>
        <p:spPr>
          <a:xfrm>
            <a:off x="2286000" y="6464300"/>
            <a:ext cx="5105400" cy="228600"/>
          </a:xfrm>
        </p:spPr>
        <p:txBody>
          <a:bodyPr/>
          <a:lstStyle/>
          <a:p>
            <a:pPr>
              <a:defRPr/>
            </a:pPr>
            <a:r>
              <a:rPr lang="en-US" dirty="0" smtClean="0"/>
              <a:t>Division of Population Health</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6459" y="3205141"/>
            <a:ext cx="1579147" cy="10501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2432"/>
          <a:stretch/>
        </p:blipFill>
        <p:spPr>
          <a:xfrm>
            <a:off x="1037053" y="4521976"/>
            <a:ext cx="1579147" cy="10215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8700" y="4525555"/>
            <a:ext cx="1513446" cy="10215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ounded Rectangle 8"/>
          <p:cNvSpPr/>
          <p:nvPr/>
        </p:nvSpPr>
        <p:spPr>
          <a:xfrm>
            <a:off x="4772025" y="3195616"/>
            <a:ext cx="1569839" cy="1075115"/>
          </a:xfrm>
          <a:prstGeom prst="roundRect">
            <a:avLst/>
          </a:prstGeom>
          <a:solidFill>
            <a:srgbClr val="86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945984" y="4525555"/>
            <a:ext cx="1568865" cy="1017997"/>
          </a:xfrm>
          <a:prstGeom prst="roundRect">
            <a:avLst/>
          </a:prstGeom>
          <a:solidFill>
            <a:srgbClr val="5C8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686550" y="4529134"/>
            <a:ext cx="1486931" cy="1017997"/>
          </a:xfrm>
          <a:prstGeom prst="roundRect">
            <a:avLst/>
          </a:prstGeom>
          <a:solidFill>
            <a:srgbClr val="F6A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027528" y="3220598"/>
            <a:ext cx="1579147" cy="1050133"/>
          </a:xfrm>
          <a:prstGeom prst="roundRect">
            <a:avLst/>
          </a:prstGeom>
          <a:solidFill>
            <a:srgbClr val="56A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r="5840"/>
          <a:stretch/>
        </p:blipFill>
        <p:spPr>
          <a:xfrm>
            <a:off x="6686550" y="3214665"/>
            <a:ext cx="1486930" cy="10501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7391400" y="3646311"/>
            <a:ext cx="1673578" cy="21361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17" name="AutoShape 19"/>
          <p:cNvCxnSpPr>
            <a:cxnSpLocks noChangeShapeType="1"/>
          </p:cNvCxnSpPr>
          <p:nvPr/>
        </p:nvCxnSpPr>
        <p:spPr bwMode="auto">
          <a:xfrm flipH="1">
            <a:off x="4572000" y="1828800"/>
            <a:ext cx="12700" cy="1968500"/>
          </a:xfrm>
          <a:prstGeom prst="straightConnector1">
            <a:avLst/>
          </a:prstGeom>
          <a:noFill/>
          <a:ln w="15875">
            <a:solidFill>
              <a:schemeClr val="tx1"/>
            </a:solidFill>
            <a:round/>
            <a:headEnd/>
            <a:tailEnd/>
          </a:ln>
        </p:spPr>
      </p:cxnSp>
      <p:sp>
        <p:nvSpPr>
          <p:cNvPr id="13314" name="Rectangle 4"/>
          <p:cNvSpPr>
            <a:spLocks noChangeArrowheads="1"/>
          </p:cNvSpPr>
          <p:nvPr/>
        </p:nvSpPr>
        <p:spPr bwMode="auto">
          <a:xfrm>
            <a:off x="3200400" y="1143000"/>
            <a:ext cx="2819400" cy="685800"/>
          </a:xfrm>
          <a:prstGeom prst="rect">
            <a:avLst/>
          </a:prstGeom>
          <a:solidFill>
            <a:schemeClr val="bg1"/>
          </a:solidFill>
          <a:ln w="38100" cmpd="dbl">
            <a:solidFill>
              <a:schemeClr val="bg2"/>
            </a:solidFill>
            <a:miter lim="800000"/>
            <a:headEnd/>
            <a:tailEnd/>
          </a:ln>
        </p:spPr>
        <p:txBody>
          <a:bodyPr wrap="none" lIns="91429" tIns="45714" rIns="91429" bIns="45714" anchor="ctr"/>
          <a:lstStyle/>
          <a:p>
            <a:pPr algn="ctr" eaLnBrk="1" hangingPunct="1"/>
            <a:r>
              <a:rPr lang="en-US" sz="1800">
                <a:latin typeface="Arial" charset="0"/>
              </a:rPr>
              <a:t>Office of the Director</a:t>
            </a:r>
            <a:endParaRPr lang="en-US" sz="1200">
              <a:latin typeface="Arial" charset="0"/>
            </a:endParaRPr>
          </a:p>
        </p:txBody>
      </p:sp>
      <p:sp>
        <p:nvSpPr>
          <p:cNvPr id="13315" name="Rectangle 8"/>
          <p:cNvSpPr>
            <a:spLocks noChangeArrowheads="1"/>
          </p:cNvSpPr>
          <p:nvPr/>
        </p:nvSpPr>
        <p:spPr bwMode="auto">
          <a:xfrm>
            <a:off x="2397125" y="2262901"/>
            <a:ext cx="1762125" cy="365760"/>
          </a:xfrm>
          <a:prstGeom prst="rect">
            <a:avLst/>
          </a:prstGeom>
          <a:solidFill>
            <a:schemeClr val="bg1"/>
          </a:solidFill>
          <a:ln w="38100" cmpd="dbl">
            <a:solidFill>
              <a:schemeClr val="bg2"/>
            </a:solidFill>
            <a:miter lim="800000"/>
            <a:headEnd/>
            <a:tailEnd/>
          </a:ln>
        </p:spPr>
        <p:txBody>
          <a:bodyPr lIns="91429" tIns="0" rIns="91429" bIns="0" anchor="ctr">
            <a:spAutoFit/>
          </a:bodyPr>
          <a:lstStyle/>
          <a:p>
            <a:pPr algn="ctr" eaLnBrk="1" hangingPunct="1"/>
            <a:r>
              <a:rPr lang="en-US" sz="800" b="1" dirty="0" smtClean="0">
                <a:latin typeface="Arial" charset="0"/>
              </a:rPr>
              <a:t>Policy, Program </a:t>
            </a:r>
            <a:r>
              <a:rPr lang="en-US" sz="800" b="1" dirty="0">
                <a:latin typeface="Arial" charset="0"/>
              </a:rPr>
              <a:t>Development,</a:t>
            </a:r>
          </a:p>
          <a:p>
            <a:pPr algn="ctr" eaLnBrk="1" hangingPunct="1"/>
            <a:r>
              <a:rPr lang="en-US" sz="800" b="1" dirty="0">
                <a:latin typeface="Arial" charset="0"/>
              </a:rPr>
              <a:t>Planning &amp; External Relations</a:t>
            </a:r>
          </a:p>
        </p:txBody>
      </p:sp>
      <p:sp>
        <p:nvSpPr>
          <p:cNvPr id="13316" name="Rectangle 10"/>
          <p:cNvSpPr>
            <a:spLocks noChangeArrowheads="1"/>
          </p:cNvSpPr>
          <p:nvPr/>
        </p:nvSpPr>
        <p:spPr bwMode="auto">
          <a:xfrm>
            <a:off x="381000" y="4205288"/>
            <a:ext cx="1143000" cy="776287"/>
          </a:xfrm>
          <a:prstGeom prst="rect">
            <a:avLst/>
          </a:prstGeom>
          <a:solidFill>
            <a:schemeClr val="bg1"/>
          </a:solidFill>
          <a:ln w="38100" cmpd="dbl">
            <a:solidFill>
              <a:schemeClr val="bg2"/>
            </a:solidFill>
            <a:miter lim="800000"/>
            <a:headEnd/>
            <a:tailEnd/>
          </a:ln>
        </p:spPr>
        <p:txBody>
          <a:bodyPr lIns="91429" tIns="0" rIns="91429" bIns="0" anchor="ctr"/>
          <a:lstStyle/>
          <a:p>
            <a:pPr algn="ctr" eaLnBrk="1" hangingPunct="1"/>
            <a:r>
              <a:rPr lang="en-US" sz="800" b="1" dirty="0" smtClean="0">
                <a:latin typeface="Arial" charset="0"/>
              </a:rPr>
              <a:t>Applied Research and Translation Branch (ARTB)</a:t>
            </a:r>
            <a:endParaRPr lang="en-US" sz="800" b="1" dirty="0">
              <a:latin typeface="Arial" charset="0"/>
            </a:endParaRPr>
          </a:p>
        </p:txBody>
      </p:sp>
      <p:sp>
        <p:nvSpPr>
          <p:cNvPr id="13318" name="Rectangle 51"/>
          <p:cNvSpPr>
            <a:spLocks noChangeArrowheads="1"/>
          </p:cNvSpPr>
          <p:nvPr/>
        </p:nvSpPr>
        <p:spPr bwMode="auto">
          <a:xfrm>
            <a:off x="2533650" y="2876550"/>
            <a:ext cx="1403350" cy="342900"/>
          </a:xfrm>
          <a:prstGeom prst="rect">
            <a:avLst/>
          </a:prstGeom>
          <a:solidFill>
            <a:schemeClr val="bg1"/>
          </a:solidFill>
          <a:ln w="38100" cmpd="dbl">
            <a:solidFill>
              <a:schemeClr val="tx2"/>
            </a:solidFill>
            <a:miter lim="800000"/>
            <a:headEnd/>
            <a:tailEnd/>
          </a:ln>
        </p:spPr>
        <p:txBody>
          <a:bodyPr lIns="91429" tIns="0" rIns="91429" bIns="0" anchor="ctr"/>
          <a:lstStyle/>
          <a:p>
            <a:pPr algn="ctr" eaLnBrk="1" hangingPunct="1"/>
            <a:r>
              <a:rPr lang="en-US" sz="800" b="1">
                <a:latin typeface="Arial" charset="0"/>
              </a:rPr>
              <a:t>Administrative Support</a:t>
            </a:r>
          </a:p>
        </p:txBody>
      </p:sp>
      <p:grpSp>
        <p:nvGrpSpPr>
          <p:cNvPr id="13319" name="Group 119"/>
          <p:cNvGrpSpPr>
            <a:grpSpLocks/>
          </p:cNvGrpSpPr>
          <p:nvPr/>
        </p:nvGrpSpPr>
        <p:grpSpPr bwMode="auto">
          <a:xfrm>
            <a:off x="914400" y="3797300"/>
            <a:ext cx="7318375" cy="390525"/>
            <a:chOff x="576" y="2392"/>
            <a:chExt cx="4610" cy="246"/>
          </a:xfrm>
        </p:grpSpPr>
        <p:sp>
          <p:nvSpPr>
            <p:cNvPr id="13342" name="Line 62"/>
            <p:cNvSpPr>
              <a:spLocks noChangeShapeType="1"/>
            </p:cNvSpPr>
            <p:nvPr/>
          </p:nvSpPr>
          <p:spPr bwMode="auto">
            <a:xfrm flipV="1">
              <a:off x="576" y="2394"/>
              <a:ext cx="4610" cy="6"/>
            </a:xfrm>
            <a:prstGeom prst="line">
              <a:avLst/>
            </a:prstGeom>
            <a:noFill/>
            <a:ln w="12700">
              <a:solidFill>
                <a:schemeClr val="tx1"/>
              </a:solidFill>
              <a:round/>
              <a:headEnd/>
              <a:tailEnd/>
            </a:ln>
          </p:spPr>
          <p:txBody>
            <a:bodyPr/>
            <a:lstStyle/>
            <a:p>
              <a:endParaRPr lang="en-US"/>
            </a:p>
          </p:txBody>
        </p:sp>
        <p:sp>
          <p:nvSpPr>
            <p:cNvPr id="13343" name="Line 63"/>
            <p:cNvSpPr>
              <a:spLocks noChangeShapeType="1"/>
            </p:cNvSpPr>
            <p:nvPr/>
          </p:nvSpPr>
          <p:spPr bwMode="auto">
            <a:xfrm>
              <a:off x="576" y="2398"/>
              <a:ext cx="0" cy="240"/>
            </a:xfrm>
            <a:prstGeom prst="line">
              <a:avLst/>
            </a:prstGeom>
            <a:noFill/>
            <a:ln w="12700">
              <a:solidFill>
                <a:schemeClr val="tx1"/>
              </a:solidFill>
              <a:round/>
              <a:headEnd/>
              <a:tailEnd/>
            </a:ln>
          </p:spPr>
          <p:txBody>
            <a:bodyPr/>
            <a:lstStyle/>
            <a:p>
              <a:endParaRPr lang="en-US"/>
            </a:p>
          </p:txBody>
        </p:sp>
        <p:sp>
          <p:nvSpPr>
            <p:cNvPr id="13344" name="Line 64"/>
            <p:cNvSpPr>
              <a:spLocks noChangeShapeType="1"/>
            </p:cNvSpPr>
            <p:nvPr/>
          </p:nvSpPr>
          <p:spPr bwMode="auto">
            <a:xfrm>
              <a:off x="1710" y="2392"/>
              <a:ext cx="0" cy="240"/>
            </a:xfrm>
            <a:prstGeom prst="line">
              <a:avLst/>
            </a:prstGeom>
            <a:noFill/>
            <a:ln w="12700">
              <a:solidFill>
                <a:schemeClr val="tx1"/>
              </a:solidFill>
              <a:round/>
              <a:headEnd/>
              <a:tailEnd/>
            </a:ln>
          </p:spPr>
          <p:txBody>
            <a:bodyPr/>
            <a:lstStyle/>
            <a:p>
              <a:endParaRPr lang="en-US"/>
            </a:p>
          </p:txBody>
        </p:sp>
        <p:sp>
          <p:nvSpPr>
            <p:cNvPr id="13345" name="Line 65"/>
            <p:cNvSpPr>
              <a:spLocks noChangeShapeType="1"/>
            </p:cNvSpPr>
            <p:nvPr/>
          </p:nvSpPr>
          <p:spPr bwMode="auto">
            <a:xfrm>
              <a:off x="2880" y="2392"/>
              <a:ext cx="0" cy="240"/>
            </a:xfrm>
            <a:prstGeom prst="line">
              <a:avLst/>
            </a:prstGeom>
            <a:noFill/>
            <a:ln w="12700">
              <a:solidFill>
                <a:schemeClr val="tx1"/>
              </a:solidFill>
              <a:round/>
              <a:headEnd/>
              <a:tailEnd/>
            </a:ln>
          </p:spPr>
          <p:txBody>
            <a:bodyPr/>
            <a:lstStyle/>
            <a:p>
              <a:endParaRPr lang="en-US"/>
            </a:p>
          </p:txBody>
        </p:sp>
        <p:sp>
          <p:nvSpPr>
            <p:cNvPr id="13347" name="Line 67"/>
            <p:cNvSpPr>
              <a:spLocks noChangeShapeType="1"/>
            </p:cNvSpPr>
            <p:nvPr/>
          </p:nvSpPr>
          <p:spPr bwMode="auto">
            <a:xfrm>
              <a:off x="4080" y="2392"/>
              <a:ext cx="0" cy="240"/>
            </a:xfrm>
            <a:prstGeom prst="line">
              <a:avLst/>
            </a:prstGeom>
            <a:noFill/>
            <a:ln w="12700">
              <a:solidFill>
                <a:schemeClr val="tx1"/>
              </a:solidFill>
              <a:round/>
              <a:headEnd/>
              <a:tailEnd/>
            </a:ln>
          </p:spPr>
          <p:txBody>
            <a:bodyPr/>
            <a:lstStyle/>
            <a:p>
              <a:endParaRPr lang="en-US"/>
            </a:p>
          </p:txBody>
        </p:sp>
        <p:sp>
          <p:nvSpPr>
            <p:cNvPr id="13349" name="Line 69"/>
            <p:cNvSpPr>
              <a:spLocks noChangeShapeType="1"/>
            </p:cNvSpPr>
            <p:nvPr/>
          </p:nvSpPr>
          <p:spPr bwMode="auto">
            <a:xfrm>
              <a:off x="5184" y="2392"/>
              <a:ext cx="0" cy="240"/>
            </a:xfrm>
            <a:prstGeom prst="line">
              <a:avLst/>
            </a:prstGeom>
            <a:noFill/>
            <a:ln w="12700">
              <a:solidFill>
                <a:schemeClr val="tx1"/>
              </a:solidFill>
              <a:round/>
              <a:headEnd/>
              <a:tailEnd/>
            </a:ln>
          </p:spPr>
          <p:txBody>
            <a:bodyPr/>
            <a:lstStyle/>
            <a:p>
              <a:endParaRPr lang="en-US"/>
            </a:p>
          </p:txBody>
        </p:sp>
      </p:grpSp>
      <p:sp>
        <p:nvSpPr>
          <p:cNvPr id="13321" name="Text Box 77"/>
          <p:cNvSpPr txBox="1">
            <a:spLocks noChangeArrowheads="1"/>
          </p:cNvSpPr>
          <p:nvPr/>
        </p:nvSpPr>
        <p:spPr bwMode="auto">
          <a:xfrm>
            <a:off x="352425" y="5105400"/>
            <a:ext cx="1171575" cy="646331"/>
          </a:xfrm>
          <a:prstGeom prst="rect">
            <a:avLst/>
          </a:prstGeom>
          <a:noFill/>
          <a:ln w="9525">
            <a:noFill/>
            <a:miter lim="800000"/>
            <a:headEnd/>
            <a:tailEnd/>
          </a:ln>
        </p:spPr>
        <p:txBody>
          <a:bodyPr lIns="0" tIns="0" rIns="0" bIns="0">
            <a:spAutoFit/>
          </a:bodyPr>
          <a:lstStyle/>
          <a:p>
            <a:pPr algn="ctr" eaLnBrk="1" hangingPunct="1"/>
            <a:r>
              <a:rPr lang="en-US" sz="700" dirty="0" smtClean="0">
                <a:solidFill>
                  <a:srgbClr val="FFFFFF"/>
                </a:solidFill>
                <a:latin typeface="Arial" charset="0"/>
              </a:rPr>
              <a:t>Prevention Research Centers Team (PRC)</a:t>
            </a:r>
          </a:p>
          <a:p>
            <a:pPr algn="ctr" eaLnBrk="1" hangingPunct="1"/>
            <a:endParaRPr lang="en-US" sz="700" dirty="0">
              <a:solidFill>
                <a:srgbClr val="FFFFFF"/>
              </a:solidFill>
              <a:latin typeface="Arial" charset="0"/>
            </a:endParaRPr>
          </a:p>
          <a:p>
            <a:pPr algn="ctr" eaLnBrk="1" hangingPunct="1"/>
            <a:r>
              <a:rPr lang="en-US" sz="700" dirty="0" smtClean="0">
                <a:solidFill>
                  <a:srgbClr val="FFFFFF"/>
                </a:solidFill>
                <a:latin typeface="Arial" charset="0"/>
              </a:rPr>
              <a:t>Healthy Aging Team (HAP)</a:t>
            </a:r>
            <a:endParaRPr lang="en-US" sz="700" dirty="0">
              <a:solidFill>
                <a:srgbClr val="FFFFFF"/>
              </a:solidFill>
              <a:latin typeface="Arial" charset="0"/>
            </a:endParaRPr>
          </a:p>
          <a:p>
            <a:pPr algn="ctr" eaLnBrk="1" hangingPunct="1"/>
            <a:endParaRPr lang="en-US" sz="700" dirty="0">
              <a:solidFill>
                <a:srgbClr val="FFFFFF"/>
              </a:solidFill>
              <a:latin typeface="Arial" charset="0"/>
            </a:endParaRPr>
          </a:p>
          <a:p>
            <a:pPr algn="ctr" eaLnBrk="1" hangingPunct="1"/>
            <a:endParaRPr lang="en-US" sz="700" dirty="0">
              <a:solidFill>
                <a:srgbClr val="FFFFFF"/>
              </a:solidFill>
              <a:latin typeface="Arial" charset="0"/>
            </a:endParaRPr>
          </a:p>
        </p:txBody>
      </p:sp>
      <p:sp>
        <p:nvSpPr>
          <p:cNvPr id="13323" name="Line 94"/>
          <p:cNvSpPr>
            <a:spLocks noChangeShapeType="1"/>
          </p:cNvSpPr>
          <p:nvPr/>
        </p:nvSpPr>
        <p:spPr bwMode="auto">
          <a:xfrm>
            <a:off x="3952875" y="3048000"/>
            <a:ext cx="619125" cy="0"/>
          </a:xfrm>
          <a:prstGeom prst="line">
            <a:avLst/>
          </a:prstGeom>
          <a:noFill/>
          <a:ln w="12700">
            <a:solidFill>
              <a:schemeClr val="tx1"/>
            </a:solidFill>
            <a:round/>
            <a:headEnd/>
            <a:tailEnd/>
          </a:ln>
        </p:spPr>
        <p:txBody>
          <a:bodyPr/>
          <a:lstStyle/>
          <a:p>
            <a:endParaRPr lang="en-US"/>
          </a:p>
        </p:txBody>
      </p:sp>
      <p:grpSp>
        <p:nvGrpSpPr>
          <p:cNvPr id="13324" name="Group 97"/>
          <p:cNvGrpSpPr>
            <a:grpSpLocks/>
          </p:cNvGrpSpPr>
          <p:nvPr/>
        </p:nvGrpSpPr>
        <p:grpSpPr bwMode="auto">
          <a:xfrm>
            <a:off x="3276600" y="2019300"/>
            <a:ext cx="2606675" cy="228600"/>
            <a:chOff x="2102" y="1392"/>
            <a:chExt cx="1642" cy="144"/>
          </a:xfrm>
        </p:grpSpPr>
        <p:sp>
          <p:nvSpPr>
            <p:cNvPr id="13339" name="Line 87"/>
            <p:cNvSpPr>
              <a:spLocks noChangeShapeType="1"/>
            </p:cNvSpPr>
            <p:nvPr/>
          </p:nvSpPr>
          <p:spPr bwMode="auto">
            <a:xfrm>
              <a:off x="2106" y="1392"/>
              <a:ext cx="1632" cy="0"/>
            </a:xfrm>
            <a:prstGeom prst="line">
              <a:avLst/>
            </a:prstGeom>
            <a:noFill/>
            <a:ln w="12700">
              <a:solidFill>
                <a:schemeClr val="tx1"/>
              </a:solidFill>
              <a:round/>
              <a:headEnd/>
              <a:tailEnd/>
            </a:ln>
          </p:spPr>
          <p:txBody>
            <a:bodyPr/>
            <a:lstStyle/>
            <a:p>
              <a:endParaRPr lang="en-US"/>
            </a:p>
          </p:txBody>
        </p:sp>
        <p:sp>
          <p:nvSpPr>
            <p:cNvPr id="13340" name="Line 89"/>
            <p:cNvSpPr>
              <a:spLocks noChangeShapeType="1"/>
            </p:cNvSpPr>
            <p:nvPr/>
          </p:nvSpPr>
          <p:spPr bwMode="auto">
            <a:xfrm>
              <a:off x="3744" y="1392"/>
              <a:ext cx="0" cy="144"/>
            </a:xfrm>
            <a:prstGeom prst="line">
              <a:avLst/>
            </a:prstGeom>
            <a:noFill/>
            <a:ln w="12700">
              <a:solidFill>
                <a:schemeClr val="tx1"/>
              </a:solidFill>
              <a:round/>
              <a:headEnd/>
              <a:tailEnd/>
            </a:ln>
          </p:spPr>
          <p:txBody>
            <a:bodyPr/>
            <a:lstStyle/>
            <a:p>
              <a:endParaRPr lang="en-US"/>
            </a:p>
          </p:txBody>
        </p:sp>
        <p:sp>
          <p:nvSpPr>
            <p:cNvPr id="13341" name="Line 95"/>
            <p:cNvSpPr>
              <a:spLocks noChangeShapeType="1"/>
            </p:cNvSpPr>
            <p:nvPr/>
          </p:nvSpPr>
          <p:spPr bwMode="auto">
            <a:xfrm>
              <a:off x="2102" y="1392"/>
              <a:ext cx="0" cy="144"/>
            </a:xfrm>
            <a:prstGeom prst="line">
              <a:avLst/>
            </a:prstGeom>
            <a:noFill/>
            <a:ln w="12700">
              <a:solidFill>
                <a:schemeClr val="tx1"/>
              </a:solidFill>
              <a:round/>
              <a:headEnd/>
              <a:tailEnd/>
            </a:ln>
          </p:spPr>
          <p:txBody>
            <a:bodyPr/>
            <a:lstStyle/>
            <a:p>
              <a:endParaRPr lang="en-US"/>
            </a:p>
          </p:txBody>
        </p:sp>
      </p:grpSp>
      <p:sp>
        <p:nvSpPr>
          <p:cNvPr id="6242" name="Text Box 98"/>
          <p:cNvSpPr txBox="1">
            <a:spLocks noChangeArrowheads="1"/>
          </p:cNvSpPr>
          <p:nvPr/>
        </p:nvSpPr>
        <p:spPr bwMode="auto">
          <a:xfrm>
            <a:off x="2604893" y="230188"/>
            <a:ext cx="4113603" cy="430875"/>
          </a:xfrm>
          <a:prstGeom prst="rect">
            <a:avLst/>
          </a:prstGeom>
          <a:noFill/>
          <a:ln w="9525">
            <a:noFill/>
            <a:miter lim="800000"/>
            <a:headEnd/>
            <a:tailEnd/>
          </a:ln>
          <a:effectLst/>
        </p:spPr>
        <p:txBody>
          <a:bodyPr wrap="none" lIns="91429" tIns="45714" rIns="91429" bIns="45714">
            <a:spAutoFit/>
          </a:bodyPr>
          <a:lstStyle/>
          <a:p>
            <a:pPr algn="ctr" eaLnBrk="1" hangingPunct="1">
              <a:defRPr/>
            </a:pPr>
            <a:r>
              <a:rPr lang="en-US" sz="2200" b="1" dirty="0">
                <a:solidFill>
                  <a:srgbClr val="FFC000"/>
                </a:solidFill>
                <a:effectLst>
                  <a:outerShdw blurRad="38100" dist="38100" dir="2700000" algn="tl">
                    <a:srgbClr val="000000"/>
                  </a:outerShdw>
                </a:effectLst>
                <a:latin typeface="Arial" charset="0"/>
              </a:rPr>
              <a:t>Division of </a:t>
            </a:r>
            <a:r>
              <a:rPr lang="en-US" sz="2200" b="1" dirty="0" smtClean="0">
                <a:solidFill>
                  <a:srgbClr val="FFC000"/>
                </a:solidFill>
                <a:effectLst>
                  <a:outerShdw blurRad="38100" dist="38100" dir="2700000" algn="tl">
                    <a:srgbClr val="000000"/>
                  </a:outerShdw>
                </a:effectLst>
                <a:latin typeface="Arial" charset="0"/>
              </a:rPr>
              <a:t>Population Health</a:t>
            </a:r>
            <a:endParaRPr lang="en-US" sz="2200" b="1" dirty="0">
              <a:solidFill>
                <a:srgbClr val="FFC000"/>
              </a:solidFill>
              <a:effectLst>
                <a:outerShdw blurRad="38100" dist="38100" dir="2700000" algn="tl">
                  <a:srgbClr val="000000"/>
                </a:outerShdw>
              </a:effectLst>
              <a:latin typeface="Arial" charset="0"/>
            </a:endParaRPr>
          </a:p>
        </p:txBody>
      </p:sp>
      <p:sp>
        <p:nvSpPr>
          <p:cNvPr id="13326" name="Text Box 99"/>
          <p:cNvSpPr txBox="1">
            <a:spLocks noChangeArrowheads="1"/>
          </p:cNvSpPr>
          <p:nvPr/>
        </p:nvSpPr>
        <p:spPr bwMode="auto">
          <a:xfrm>
            <a:off x="5848350" y="5114925"/>
            <a:ext cx="1295400" cy="646331"/>
          </a:xfrm>
          <a:prstGeom prst="rect">
            <a:avLst/>
          </a:prstGeom>
          <a:noFill/>
          <a:ln w="9525">
            <a:noFill/>
            <a:miter lim="800000"/>
            <a:headEnd/>
            <a:tailEnd/>
          </a:ln>
        </p:spPr>
        <p:txBody>
          <a:bodyPr wrap="square" lIns="0" tIns="0" rIns="0" bIns="0">
            <a:spAutoFit/>
          </a:bodyPr>
          <a:lstStyle/>
          <a:p>
            <a:pPr algn="ctr" eaLnBrk="1" hangingPunct="1"/>
            <a:r>
              <a:rPr lang="en-US" sz="700" dirty="0" smtClean="0">
                <a:solidFill>
                  <a:srgbClr val="FFFFFF"/>
                </a:solidFill>
                <a:latin typeface="Arial" charset="0"/>
              </a:rPr>
              <a:t>Analytic Methods Team</a:t>
            </a:r>
          </a:p>
          <a:p>
            <a:pPr algn="ctr" eaLnBrk="1" hangingPunct="1"/>
            <a:endParaRPr lang="en-US" sz="700" dirty="0">
              <a:solidFill>
                <a:srgbClr val="FFFFFF"/>
              </a:solidFill>
              <a:latin typeface="Arial" charset="0"/>
            </a:endParaRPr>
          </a:p>
          <a:p>
            <a:pPr algn="ctr" eaLnBrk="1" hangingPunct="1"/>
            <a:r>
              <a:rPr lang="en-US" sz="700" dirty="0" smtClean="0">
                <a:solidFill>
                  <a:srgbClr val="FFFFFF"/>
                </a:solidFill>
                <a:latin typeface="Arial" charset="0"/>
              </a:rPr>
              <a:t>Epidemiology Support Team</a:t>
            </a:r>
          </a:p>
          <a:p>
            <a:pPr algn="ctr" eaLnBrk="1" hangingPunct="1"/>
            <a:endParaRPr lang="en-US" sz="700" dirty="0">
              <a:solidFill>
                <a:srgbClr val="FFFFFF"/>
              </a:solidFill>
              <a:latin typeface="Arial" charset="0"/>
            </a:endParaRPr>
          </a:p>
          <a:p>
            <a:pPr algn="ctr" eaLnBrk="1" hangingPunct="1"/>
            <a:r>
              <a:rPr lang="en-US" sz="700" dirty="0" smtClean="0">
                <a:solidFill>
                  <a:srgbClr val="FFFFFF"/>
                </a:solidFill>
                <a:latin typeface="Arial" charset="0"/>
              </a:rPr>
              <a:t>Excessive Alcohol Use Prevention Team</a:t>
            </a:r>
            <a:endParaRPr lang="en-US" sz="700" dirty="0">
              <a:solidFill>
                <a:srgbClr val="FFFFFF"/>
              </a:solidFill>
              <a:latin typeface="Arial" charset="0"/>
            </a:endParaRPr>
          </a:p>
        </p:txBody>
      </p:sp>
      <p:sp>
        <p:nvSpPr>
          <p:cNvPr id="13327" name="Text Box 102"/>
          <p:cNvSpPr txBox="1">
            <a:spLocks noChangeArrowheads="1"/>
          </p:cNvSpPr>
          <p:nvPr/>
        </p:nvSpPr>
        <p:spPr bwMode="auto">
          <a:xfrm>
            <a:off x="7696200" y="5114925"/>
            <a:ext cx="990600" cy="646331"/>
          </a:xfrm>
          <a:prstGeom prst="rect">
            <a:avLst/>
          </a:prstGeom>
          <a:noFill/>
          <a:ln w="9525">
            <a:noFill/>
            <a:miter lim="800000"/>
            <a:headEnd/>
            <a:tailEnd/>
          </a:ln>
        </p:spPr>
        <p:txBody>
          <a:bodyPr lIns="0" tIns="0" rIns="0" bIns="0">
            <a:spAutoFit/>
          </a:bodyPr>
          <a:lstStyle/>
          <a:p>
            <a:pPr algn="ctr" eaLnBrk="1" hangingPunct="1"/>
            <a:r>
              <a:rPr lang="en-US" sz="700" dirty="0" smtClean="0">
                <a:solidFill>
                  <a:srgbClr val="FFFFFF"/>
                </a:solidFill>
                <a:latin typeface="Arial" charset="0"/>
              </a:rPr>
              <a:t>Research Application &amp; Evaluation Team</a:t>
            </a:r>
          </a:p>
          <a:p>
            <a:pPr algn="ctr" eaLnBrk="1" hangingPunct="1"/>
            <a:endParaRPr lang="en-US" sz="700" dirty="0">
              <a:solidFill>
                <a:srgbClr val="FFFFFF"/>
              </a:solidFill>
              <a:latin typeface="Arial" charset="0"/>
            </a:endParaRPr>
          </a:p>
          <a:p>
            <a:pPr algn="ctr" eaLnBrk="1" hangingPunct="1"/>
            <a:r>
              <a:rPr lang="en-US" sz="700" dirty="0" smtClean="0">
                <a:solidFill>
                  <a:srgbClr val="FFFFFF"/>
                </a:solidFill>
                <a:latin typeface="Arial" charset="0"/>
              </a:rPr>
              <a:t>Program &amp; Professional Development Team</a:t>
            </a:r>
            <a:endParaRPr lang="en-US" sz="700" dirty="0">
              <a:solidFill>
                <a:srgbClr val="FFFFFF"/>
              </a:solidFill>
              <a:latin typeface="Arial" charset="0"/>
            </a:endParaRPr>
          </a:p>
          <a:p>
            <a:pPr algn="ctr" eaLnBrk="1" hangingPunct="1"/>
            <a:endParaRPr lang="en-US" sz="700" dirty="0">
              <a:solidFill>
                <a:srgbClr val="FFFFFF"/>
              </a:solidFill>
              <a:latin typeface="Arial" charset="0"/>
            </a:endParaRPr>
          </a:p>
        </p:txBody>
      </p:sp>
      <p:sp>
        <p:nvSpPr>
          <p:cNvPr id="6248" name="Text Box 104"/>
          <p:cNvSpPr txBox="1">
            <a:spLocks noChangeArrowheads="1"/>
          </p:cNvSpPr>
          <p:nvPr/>
        </p:nvSpPr>
        <p:spPr bwMode="auto">
          <a:xfrm>
            <a:off x="1614488" y="581025"/>
            <a:ext cx="6073775" cy="304800"/>
          </a:xfrm>
          <a:prstGeom prst="rect">
            <a:avLst/>
          </a:prstGeom>
          <a:noFill/>
          <a:ln w="9525">
            <a:noFill/>
            <a:miter lim="800000"/>
            <a:headEnd/>
            <a:tailEnd/>
          </a:ln>
          <a:effectLst/>
        </p:spPr>
        <p:txBody>
          <a:bodyPr wrap="none" lIns="91429" tIns="45714" rIns="91429" bIns="45714">
            <a:spAutoFit/>
          </a:bodyPr>
          <a:lstStyle/>
          <a:p>
            <a:pPr algn="ctr" eaLnBrk="1" hangingPunct="1">
              <a:defRPr/>
            </a:pPr>
            <a:r>
              <a:rPr lang="en-US" sz="1400" b="1" dirty="0">
                <a:solidFill>
                  <a:srgbClr val="FFC000"/>
                </a:solidFill>
                <a:effectLst>
                  <a:outerShdw blurRad="38100" dist="38100" dir="2700000" algn="tl">
                    <a:srgbClr val="000000"/>
                  </a:outerShdw>
                </a:effectLst>
                <a:latin typeface="Arial" charset="0"/>
              </a:rPr>
              <a:t>National Center for Chronic Disease Prevention and Health Promotion</a:t>
            </a:r>
          </a:p>
        </p:txBody>
      </p:sp>
      <p:sp>
        <p:nvSpPr>
          <p:cNvPr id="6249" name="Text Box 105"/>
          <p:cNvSpPr txBox="1">
            <a:spLocks noChangeArrowheads="1"/>
          </p:cNvSpPr>
          <p:nvPr/>
        </p:nvSpPr>
        <p:spPr bwMode="auto">
          <a:xfrm>
            <a:off x="3200400" y="847725"/>
            <a:ext cx="2808288" cy="244475"/>
          </a:xfrm>
          <a:prstGeom prst="rect">
            <a:avLst/>
          </a:prstGeom>
          <a:noFill/>
          <a:ln w="9525">
            <a:noFill/>
            <a:miter lim="800000"/>
            <a:headEnd/>
            <a:tailEnd/>
          </a:ln>
          <a:effectLst/>
        </p:spPr>
        <p:txBody>
          <a:bodyPr wrap="none" lIns="91429" tIns="45714" rIns="91429" bIns="45714">
            <a:spAutoFit/>
          </a:bodyPr>
          <a:lstStyle/>
          <a:p>
            <a:pPr algn="ctr" eaLnBrk="1" hangingPunct="1">
              <a:defRPr/>
            </a:pPr>
            <a:r>
              <a:rPr lang="en-US" sz="1000" b="1" dirty="0">
                <a:solidFill>
                  <a:srgbClr val="FFC000"/>
                </a:solidFill>
                <a:effectLst>
                  <a:outerShdw blurRad="38100" dist="38100" dir="2700000" algn="tl">
                    <a:srgbClr val="000000"/>
                  </a:outerShdw>
                </a:effectLst>
                <a:latin typeface="Arial" charset="0"/>
              </a:rPr>
              <a:t>Centers for Disease Control and Prevention</a:t>
            </a:r>
          </a:p>
        </p:txBody>
      </p:sp>
      <p:sp>
        <p:nvSpPr>
          <p:cNvPr id="13330" name="Rectangle 107"/>
          <p:cNvSpPr>
            <a:spLocks noChangeArrowheads="1"/>
          </p:cNvSpPr>
          <p:nvPr/>
        </p:nvSpPr>
        <p:spPr bwMode="auto">
          <a:xfrm>
            <a:off x="2152650" y="4206875"/>
            <a:ext cx="1143000" cy="776288"/>
          </a:xfrm>
          <a:prstGeom prst="rect">
            <a:avLst/>
          </a:prstGeom>
          <a:solidFill>
            <a:schemeClr val="bg1"/>
          </a:solidFill>
          <a:ln w="38100" cmpd="dbl">
            <a:solidFill>
              <a:schemeClr val="bg2"/>
            </a:solidFill>
            <a:miter lim="800000"/>
            <a:headEnd/>
            <a:tailEnd/>
          </a:ln>
        </p:spPr>
        <p:txBody>
          <a:bodyPr lIns="91429" tIns="0" rIns="91429" bIns="0" anchor="ctr"/>
          <a:lstStyle/>
          <a:p>
            <a:pPr algn="ctr" eaLnBrk="1" hangingPunct="1"/>
            <a:r>
              <a:rPr lang="en-US" sz="800" b="1" dirty="0" smtClean="0">
                <a:latin typeface="Arial" charset="0"/>
              </a:rPr>
              <a:t>Arthritis, Epilepsy and Well-Being Branch (AEWB)</a:t>
            </a:r>
            <a:endParaRPr lang="en-US" sz="800" b="1" dirty="0">
              <a:latin typeface="Arial" charset="0"/>
            </a:endParaRPr>
          </a:p>
        </p:txBody>
      </p:sp>
      <p:sp>
        <p:nvSpPr>
          <p:cNvPr id="13331" name="Rectangle 108"/>
          <p:cNvSpPr>
            <a:spLocks noChangeArrowheads="1"/>
          </p:cNvSpPr>
          <p:nvPr/>
        </p:nvSpPr>
        <p:spPr bwMode="auto">
          <a:xfrm>
            <a:off x="4000500" y="4206875"/>
            <a:ext cx="1143000" cy="776288"/>
          </a:xfrm>
          <a:prstGeom prst="rect">
            <a:avLst/>
          </a:prstGeom>
          <a:solidFill>
            <a:schemeClr val="bg1"/>
          </a:solidFill>
          <a:ln w="38100" cmpd="dbl">
            <a:solidFill>
              <a:schemeClr val="bg2"/>
            </a:solidFill>
            <a:miter lim="800000"/>
            <a:headEnd/>
            <a:tailEnd/>
          </a:ln>
        </p:spPr>
        <p:txBody>
          <a:bodyPr lIns="91429" tIns="0" rIns="91429" bIns="0" anchor="ctr"/>
          <a:lstStyle/>
          <a:p>
            <a:pPr algn="ctr" eaLnBrk="1" hangingPunct="1"/>
            <a:r>
              <a:rPr lang="en-US" sz="800" b="1" dirty="0" smtClean="0">
                <a:latin typeface="Arial" charset="0"/>
              </a:rPr>
              <a:t>Coordinated State Support Branch</a:t>
            </a:r>
            <a:endParaRPr lang="en-US" sz="800" b="1" dirty="0">
              <a:latin typeface="Arial" charset="0"/>
            </a:endParaRPr>
          </a:p>
          <a:p>
            <a:pPr algn="ctr" eaLnBrk="1" hangingPunct="1"/>
            <a:r>
              <a:rPr lang="en-US" sz="800" b="1" dirty="0" smtClean="0">
                <a:latin typeface="Arial" charset="0"/>
              </a:rPr>
              <a:t>(CSSB)</a:t>
            </a:r>
            <a:endParaRPr lang="en-US" sz="800" b="1" dirty="0">
              <a:latin typeface="Arial" charset="0"/>
            </a:endParaRPr>
          </a:p>
        </p:txBody>
      </p:sp>
      <p:sp>
        <p:nvSpPr>
          <p:cNvPr id="13333" name="Rectangle 114"/>
          <p:cNvSpPr>
            <a:spLocks noChangeArrowheads="1"/>
          </p:cNvSpPr>
          <p:nvPr/>
        </p:nvSpPr>
        <p:spPr bwMode="auto">
          <a:xfrm>
            <a:off x="5915025" y="4197350"/>
            <a:ext cx="1143000" cy="776288"/>
          </a:xfrm>
          <a:prstGeom prst="rect">
            <a:avLst/>
          </a:prstGeom>
          <a:solidFill>
            <a:schemeClr val="bg1"/>
          </a:solidFill>
          <a:ln w="38100" cmpd="dbl">
            <a:solidFill>
              <a:schemeClr val="bg2"/>
            </a:solidFill>
            <a:miter lim="800000"/>
            <a:headEnd/>
            <a:tailEnd/>
          </a:ln>
        </p:spPr>
        <p:txBody>
          <a:bodyPr lIns="91429" tIns="0" rIns="91429" bIns="0" anchor="ctr"/>
          <a:lstStyle/>
          <a:p>
            <a:pPr algn="ctr" eaLnBrk="1" hangingPunct="1"/>
            <a:r>
              <a:rPr lang="en-US" sz="800" b="1" dirty="0" smtClean="0">
                <a:latin typeface="Arial" charset="0"/>
              </a:rPr>
              <a:t>Epidemiology &amp; Surveillance Branch</a:t>
            </a:r>
            <a:endParaRPr lang="en-US" sz="800" b="1" dirty="0">
              <a:latin typeface="Arial" charset="0"/>
            </a:endParaRPr>
          </a:p>
          <a:p>
            <a:pPr algn="ctr" eaLnBrk="1" hangingPunct="1"/>
            <a:r>
              <a:rPr lang="en-US" sz="800" b="1" dirty="0" smtClean="0">
                <a:latin typeface="Arial" charset="0"/>
              </a:rPr>
              <a:t>(ESB)</a:t>
            </a:r>
            <a:endParaRPr lang="en-US" sz="800" b="1" dirty="0">
              <a:latin typeface="Arial" charset="0"/>
            </a:endParaRPr>
          </a:p>
        </p:txBody>
      </p:sp>
      <p:sp>
        <p:nvSpPr>
          <p:cNvPr id="13334" name="Rectangle 115"/>
          <p:cNvSpPr>
            <a:spLocks noChangeArrowheads="1"/>
          </p:cNvSpPr>
          <p:nvPr/>
        </p:nvSpPr>
        <p:spPr bwMode="auto">
          <a:xfrm>
            <a:off x="7620000" y="4197350"/>
            <a:ext cx="1143000" cy="773113"/>
          </a:xfrm>
          <a:prstGeom prst="rect">
            <a:avLst/>
          </a:prstGeom>
          <a:solidFill>
            <a:schemeClr val="bg1"/>
          </a:solidFill>
          <a:ln w="38100" cmpd="dbl">
            <a:solidFill>
              <a:schemeClr val="bg2"/>
            </a:solidFill>
            <a:miter lim="800000"/>
            <a:headEnd/>
            <a:tailEnd/>
          </a:ln>
        </p:spPr>
        <p:txBody>
          <a:bodyPr lIns="91429" tIns="0" rIns="91429" bIns="0" anchor="ctr"/>
          <a:lstStyle/>
          <a:p>
            <a:pPr algn="ctr" eaLnBrk="1" hangingPunct="1"/>
            <a:r>
              <a:rPr lang="en-US" sz="800" b="1" dirty="0" smtClean="0">
                <a:latin typeface="Arial" charset="0"/>
              </a:rPr>
              <a:t>School Health Branch</a:t>
            </a:r>
            <a:endParaRPr lang="en-US" sz="800" b="1" dirty="0">
              <a:latin typeface="Arial" charset="0"/>
            </a:endParaRPr>
          </a:p>
          <a:p>
            <a:pPr algn="ctr" eaLnBrk="1" hangingPunct="1"/>
            <a:r>
              <a:rPr lang="en-US" sz="800" b="1" dirty="0" smtClean="0">
                <a:latin typeface="Arial" charset="0"/>
              </a:rPr>
              <a:t>(SHB)</a:t>
            </a:r>
            <a:endParaRPr lang="en-US" sz="800" b="1" dirty="0">
              <a:latin typeface="Arial" charset="0"/>
            </a:endParaRPr>
          </a:p>
        </p:txBody>
      </p:sp>
      <p:sp>
        <p:nvSpPr>
          <p:cNvPr id="13335" name="Rectangle 117"/>
          <p:cNvSpPr>
            <a:spLocks noChangeArrowheads="1"/>
          </p:cNvSpPr>
          <p:nvPr/>
        </p:nvSpPr>
        <p:spPr bwMode="auto">
          <a:xfrm>
            <a:off x="5000625" y="2273300"/>
            <a:ext cx="1762125" cy="282575"/>
          </a:xfrm>
          <a:prstGeom prst="rect">
            <a:avLst/>
          </a:prstGeom>
          <a:solidFill>
            <a:schemeClr val="bg1"/>
          </a:solidFill>
          <a:ln w="38100" cmpd="dbl">
            <a:solidFill>
              <a:schemeClr val="bg2"/>
            </a:solidFill>
            <a:miter lim="800000"/>
            <a:headEnd/>
            <a:tailEnd/>
          </a:ln>
        </p:spPr>
        <p:txBody>
          <a:bodyPr lIns="91429" tIns="0" rIns="91429" bIns="0" anchor="ctr"/>
          <a:lstStyle/>
          <a:p>
            <a:pPr algn="ctr" eaLnBrk="1" hangingPunct="1"/>
            <a:r>
              <a:rPr lang="en-US" sz="800" b="1">
                <a:latin typeface="Arial" charset="0"/>
              </a:rPr>
              <a:t>Associate Director for Science</a:t>
            </a:r>
          </a:p>
        </p:txBody>
      </p:sp>
      <p:sp>
        <p:nvSpPr>
          <p:cNvPr id="13337" name="Text Box 124"/>
          <p:cNvSpPr txBox="1">
            <a:spLocks noChangeArrowheads="1"/>
          </p:cNvSpPr>
          <p:nvPr/>
        </p:nvSpPr>
        <p:spPr bwMode="auto">
          <a:xfrm>
            <a:off x="4095750" y="5105400"/>
            <a:ext cx="933450" cy="677108"/>
          </a:xfrm>
          <a:prstGeom prst="rect">
            <a:avLst/>
          </a:prstGeom>
          <a:noFill/>
          <a:ln w="9525">
            <a:noFill/>
            <a:miter lim="800000"/>
            <a:headEnd/>
            <a:tailEnd/>
          </a:ln>
        </p:spPr>
        <p:txBody>
          <a:bodyPr wrap="square" lIns="0" tIns="0" rIns="0" bIns="0">
            <a:spAutoFit/>
          </a:bodyPr>
          <a:lstStyle/>
          <a:p>
            <a:pPr algn="ctr" eaLnBrk="1" hangingPunct="1"/>
            <a:r>
              <a:rPr lang="en-US" sz="700" dirty="0" smtClean="0">
                <a:solidFill>
                  <a:srgbClr val="FFFFFF"/>
                </a:solidFill>
                <a:latin typeface="Arial" charset="0"/>
              </a:rPr>
              <a:t>Coordinated Chronic Disease Prevention (CCDP)</a:t>
            </a:r>
          </a:p>
          <a:p>
            <a:pPr algn="ctr" eaLnBrk="1" hangingPunct="1"/>
            <a:endParaRPr lang="en-US" sz="700" dirty="0">
              <a:solidFill>
                <a:srgbClr val="FFFFFF"/>
              </a:solidFill>
              <a:latin typeface="Arial" charset="0"/>
            </a:endParaRPr>
          </a:p>
          <a:p>
            <a:pPr algn="ctr" eaLnBrk="1" hangingPunct="1"/>
            <a:r>
              <a:rPr lang="en-US" sz="700" dirty="0" smtClean="0">
                <a:solidFill>
                  <a:srgbClr val="FFFFFF"/>
                </a:solidFill>
                <a:latin typeface="Arial" charset="0"/>
              </a:rPr>
              <a:t>PHHS Block Grant</a:t>
            </a:r>
            <a:endParaRPr lang="en-US" sz="700" dirty="0">
              <a:solidFill>
                <a:srgbClr val="FFFFFF"/>
              </a:solidFill>
              <a:latin typeface="Arial" charset="0"/>
            </a:endParaRPr>
          </a:p>
          <a:p>
            <a:pPr algn="ctr" eaLnBrk="1" hangingPunct="1"/>
            <a:endParaRPr lang="en-US" sz="200" dirty="0">
              <a:solidFill>
                <a:srgbClr val="FFFFFF"/>
              </a:solidFill>
              <a:latin typeface="Arial" charset="0"/>
            </a:endParaRPr>
          </a:p>
          <a:p>
            <a:pPr algn="ctr" eaLnBrk="1" hangingPunct="1"/>
            <a:endParaRPr lang="en-US" sz="700" dirty="0">
              <a:solidFill>
                <a:srgbClr val="FFFFFF"/>
              </a:solidFill>
              <a:latin typeface="Arial" charset="0"/>
            </a:endParaRPr>
          </a:p>
        </p:txBody>
      </p:sp>
      <p:sp>
        <p:nvSpPr>
          <p:cNvPr id="13338" name="Text Box 77"/>
          <p:cNvSpPr txBox="1">
            <a:spLocks noChangeArrowheads="1"/>
          </p:cNvSpPr>
          <p:nvPr/>
        </p:nvSpPr>
        <p:spPr bwMode="auto">
          <a:xfrm>
            <a:off x="2133600" y="5105400"/>
            <a:ext cx="1171575" cy="692497"/>
          </a:xfrm>
          <a:prstGeom prst="rect">
            <a:avLst/>
          </a:prstGeom>
          <a:noFill/>
          <a:ln w="9525">
            <a:noFill/>
            <a:miter lim="800000"/>
            <a:headEnd/>
            <a:tailEnd/>
          </a:ln>
        </p:spPr>
        <p:txBody>
          <a:bodyPr lIns="0" tIns="0" rIns="0" bIns="0">
            <a:spAutoFit/>
          </a:bodyPr>
          <a:lstStyle/>
          <a:p>
            <a:pPr algn="ctr" eaLnBrk="1" hangingPunct="1"/>
            <a:r>
              <a:rPr lang="en-US" sz="700" dirty="0" smtClean="0">
                <a:solidFill>
                  <a:srgbClr val="FFFFFF"/>
                </a:solidFill>
                <a:latin typeface="Arial" charset="0"/>
              </a:rPr>
              <a:t>Arthritis</a:t>
            </a:r>
          </a:p>
          <a:p>
            <a:pPr algn="ctr" eaLnBrk="1" hangingPunct="1"/>
            <a:endParaRPr lang="en-US" sz="500" dirty="0" smtClean="0">
              <a:solidFill>
                <a:srgbClr val="FFFFFF"/>
              </a:solidFill>
              <a:latin typeface="Arial" charset="0"/>
            </a:endParaRPr>
          </a:p>
          <a:p>
            <a:pPr algn="ctr" eaLnBrk="1" hangingPunct="1"/>
            <a:r>
              <a:rPr lang="en-US" sz="700" dirty="0" smtClean="0">
                <a:solidFill>
                  <a:srgbClr val="FFFFFF"/>
                </a:solidFill>
                <a:latin typeface="Arial" charset="0"/>
              </a:rPr>
              <a:t>Epilepsy</a:t>
            </a:r>
          </a:p>
          <a:p>
            <a:pPr algn="ctr" eaLnBrk="1" hangingPunct="1"/>
            <a:endParaRPr lang="en-US" sz="500" dirty="0" smtClean="0">
              <a:solidFill>
                <a:srgbClr val="FFFFFF"/>
              </a:solidFill>
              <a:latin typeface="Arial" charset="0"/>
            </a:endParaRPr>
          </a:p>
          <a:p>
            <a:pPr algn="ctr" eaLnBrk="1" hangingPunct="1"/>
            <a:r>
              <a:rPr lang="en-US" sz="700" dirty="0" smtClean="0">
                <a:solidFill>
                  <a:srgbClr val="FFFFFF"/>
                </a:solidFill>
                <a:latin typeface="Arial" charset="0"/>
              </a:rPr>
              <a:t>Quality of Life</a:t>
            </a:r>
          </a:p>
          <a:p>
            <a:pPr algn="ctr" eaLnBrk="1" hangingPunct="1"/>
            <a:endParaRPr lang="en-US" sz="700" dirty="0">
              <a:solidFill>
                <a:srgbClr val="FFFFFF"/>
              </a:solidFill>
              <a:latin typeface="Arial" charset="0"/>
            </a:endParaRPr>
          </a:p>
          <a:p>
            <a:pPr algn="ctr" eaLnBrk="1" hangingPunct="1"/>
            <a:endParaRPr lang="en-US" sz="700" dirty="0">
              <a:solidFill>
                <a:srgbClr val="FFFFFF"/>
              </a:solidFill>
              <a:latin typeface="Arial" charset="0"/>
            </a:endParaRPr>
          </a:p>
        </p:txBody>
      </p:sp>
      <p:sp>
        <p:nvSpPr>
          <p:cNvPr id="41" name="Text Placeholder 40"/>
          <p:cNvSpPr>
            <a:spLocks noGrp="1"/>
          </p:cNvSpPr>
          <p:nvPr>
            <p:ph type="body" sz="quarter" idx="11"/>
          </p:nvPr>
        </p:nvSpPr>
        <p:spPr/>
        <p:txBody>
          <a:bodyPr/>
          <a:lstStyle/>
          <a:p>
            <a:r>
              <a:rPr lang="en-US" dirty="0" smtClean="0"/>
              <a:t>National Center for Chronic Disease Prevention and Health Promotion </a:t>
            </a:r>
          </a:p>
          <a:p>
            <a:endParaRPr lang="en-US" dirty="0"/>
          </a:p>
        </p:txBody>
      </p:sp>
      <p:sp>
        <p:nvSpPr>
          <p:cNvPr id="42" name="Text Placeholder 41"/>
          <p:cNvSpPr>
            <a:spLocks noGrp="1"/>
          </p:cNvSpPr>
          <p:nvPr>
            <p:ph type="body" sz="quarter" idx="12"/>
          </p:nvPr>
        </p:nvSpPr>
        <p:spPr/>
        <p:txBody>
          <a:bodyPr/>
          <a:lstStyle/>
          <a:p>
            <a:r>
              <a:rPr lang="en-US" dirty="0" smtClean="0"/>
              <a:t>Division of Population Health</a:t>
            </a:r>
          </a:p>
          <a:p>
            <a:endParaRPr lang="en-US" dirty="0"/>
          </a:p>
        </p:txBody>
      </p:sp>
    </p:spTree>
    <p:extLst>
      <p:ext uri="{BB962C8B-B14F-4D97-AF65-F5344CB8AC3E}">
        <p14:creationId xmlns:p14="http://schemas.microsoft.com/office/powerpoint/2010/main" val="247348447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Line 73"/>
          <p:cNvSpPr>
            <a:spLocks noChangeShapeType="1"/>
          </p:cNvSpPr>
          <p:nvPr/>
        </p:nvSpPr>
        <p:spPr bwMode="auto">
          <a:xfrm flipH="1">
            <a:off x="2219325" y="2514600"/>
            <a:ext cx="923925" cy="11811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 name="Line 73"/>
          <p:cNvSpPr>
            <a:spLocks noChangeShapeType="1"/>
          </p:cNvSpPr>
          <p:nvPr/>
        </p:nvSpPr>
        <p:spPr bwMode="auto">
          <a:xfrm>
            <a:off x="6324599" y="2562224"/>
            <a:ext cx="990601" cy="117964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2" name="Rectangle 16"/>
          <p:cNvSpPr>
            <a:spLocks noGrp="1" noChangeArrowheads="1"/>
          </p:cNvSpPr>
          <p:nvPr>
            <p:ph type="title"/>
          </p:nvPr>
        </p:nvSpPr>
        <p:spPr bwMode="auto">
          <a:xfrm>
            <a:off x="533400" y="381000"/>
            <a:ext cx="8229600" cy="523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400" b="1" smtClean="0">
                <a:latin typeface="Garamond" pitchFamily="18" charset="0"/>
              </a:rPr>
              <a:t>Division of Population Health</a:t>
            </a:r>
            <a:br>
              <a:rPr lang="en-US" sz="2400" b="1" smtClean="0">
                <a:latin typeface="Garamond" pitchFamily="18" charset="0"/>
              </a:rPr>
            </a:br>
            <a:r>
              <a:rPr lang="en-US" sz="2400" b="1" smtClean="0">
                <a:latin typeface="Garamond" pitchFamily="18" charset="0"/>
              </a:rPr>
              <a:t>School Health Branch</a:t>
            </a:r>
          </a:p>
        </p:txBody>
      </p:sp>
      <p:sp>
        <p:nvSpPr>
          <p:cNvPr id="4" name="Text Box 17"/>
          <p:cNvSpPr txBox="1">
            <a:spLocks noChangeArrowheads="1"/>
          </p:cNvSpPr>
          <p:nvPr/>
        </p:nvSpPr>
        <p:spPr bwMode="auto">
          <a:xfrm>
            <a:off x="2681287" y="1219200"/>
            <a:ext cx="4138612" cy="1932845"/>
          </a:xfrm>
          <a:prstGeom prst="rect">
            <a:avLst/>
          </a:prstGeom>
          <a:ln>
            <a:headEnd/>
            <a:tailEnd/>
          </a:ln>
        </p:spPr>
        <p:style>
          <a:lnRef idx="1">
            <a:schemeClr val="dk1"/>
          </a:lnRef>
          <a:fillRef idx="2">
            <a:schemeClr val="dk1"/>
          </a:fillRef>
          <a:effectRef idx="1">
            <a:schemeClr val="dk1"/>
          </a:effectRef>
          <a:fontRef idx="minor">
            <a:schemeClr val="dk1"/>
          </a:fontRef>
        </p:style>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200" b="1" dirty="0">
                <a:solidFill>
                  <a:srgbClr val="000000"/>
                </a:solidFill>
                <a:latin typeface="Garamond" pitchFamily="18" charset="0"/>
              </a:rPr>
              <a:t>Holly </a:t>
            </a:r>
            <a:r>
              <a:rPr lang="en-US" sz="1200" b="1" dirty="0" smtClean="0">
                <a:solidFill>
                  <a:srgbClr val="000000"/>
                </a:solidFill>
                <a:latin typeface="Garamond" pitchFamily="18" charset="0"/>
              </a:rPr>
              <a:t>Hunt, MA--Branch </a:t>
            </a:r>
            <a:r>
              <a:rPr lang="en-US" sz="1200" b="1" dirty="0">
                <a:solidFill>
                  <a:srgbClr val="000000"/>
                </a:solidFill>
                <a:latin typeface="Garamond" pitchFamily="18" charset="0"/>
              </a:rPr>
              <a:t>Chief </a:t>
            </a:r>
            <a:endParaRPr lang="en-US" sz="1050" b="1" dirty="0">
              <a:solidFill>
                <a:srgbClr val="000000"/>
              </a:solidFill>
              <a:latin typeface="Garamond" pitchFamily="18" charset="0"/>
            </a:endParaRPr>
          </a:p>
          <a:p>
            <a:pPr algn="ctr" eaLnBrk="1" hangingPunct="1">
              <a:defRPr/>
            </a:pPr>
            <a:endParaRPr lang="en-US" sz="1050" b="1" dirty="0" smtClean="0">
              <a:solidFill>
                <a:srgbClr val="000000"/>
              </a:solidFill>
              <a:latin typeface="Garamond" pitchFamily="18" charset="0"/>
            </a:endParaRPr>
          </a:p>
          <a:p>
            <a:pPr algn="ctr" eaLnBrk="1" hangingPunct="1">
              <a:defRPr/>
            </a:pPr>
            <a:r>
              <a:rPr lang="en-US" sz="1050" b="1" i="1" dirty="0" smtClean="0">
                <a:solidFill>
                  <a:srgbClr val="000000"/>
                </a:solidFill>
                <a:latin typeface="Garamond" pitchFamily="18" charset="0"/>
              </a:rPr>
              <a:t>Vacant-  Deputy Branch Chief</a:t>
            </a:r>
          </a:p>
          <a:p>
            <a:pPr algn="ctr" eaLnBrk="1" hangingPunct="1">
              <a:defRPr/>
            </a:pPr>
            <a:endParaRPr lang="en-US" sz="900" b="1" dirty="0" smtClean="0">
              <a:solidFill>
                <a:srgbClr val="000000"/>
              </a:solidFill>
              <a:latin typeface="Garamond" pitchFamily="18" charset="0"/>
            </a:endParaRPr>
          </a:p>
          <a:p>
            <a:pPr algn="ctr" eaLnBrk="1" hangingPunct="1">
              <a:defRPr/>
            </a:pPr>
            <a:r>
              <a:rPr lang="en-US" sz="1050" dirty="0" smtClean="0">
                <a:solidFill>
                  <a:srgbClr val="000000"/>
                </a:solidFill>
                <a:latin typeface="Garamond" pitchFamily="18" charset="0"/>
              </a:rPr>
              <a:t>Kavitha Muthuswamy, MPH---Health Communication Specialist</a:t>
            </a:r>
          </a:p>
          <a:p>
            <a:pPr algn="ctr" eaLnBrk="1" hangingPunct="1">
              <a:defRPr/>
            </a:pPr>
            <a:endParaRPr lang="en-US" sz="1050" dirty="0">
              <a:solidFill>
                <a:srgbClr val="000000"/>
              </a:solidFill>
              <a:latin typeface="Garamond" pitchFamily="18" charset="0"/>
            </a:endParaRPr>
          </a:p>
          <a:p>
            <a:pPr algn="ctr" eaLnBrk="1" hangingPunct="1">
              <a:defRPr/>
            </a:pPr>
            <a:r>
              <a:rPr lang="en-US" sz="1050" dirty="0">
                <a:solidFill>
                  <a:srgbClr val="000000"/>
                </a:solidFill>
                <a:latin typeface="Garamond" pitchFamily="18" charset="0"/>
              </a:rPr>
              <a:t>Rebekah Buckley, MPH, CRT, AE-C </a:t>
            </a:r>
            <a:r>
              <a:rPr lang="en-US" sz="1050" dirty="0" smtClean="0">
                <a:solidFill>
                  <a:srgbClr val="000000"/>
                </a:solidFill>
                <a:latin typeface="Garamond" pitchFamily="18" charset="0"/>
              </a:rPr>
              <a:t>-CMS</a:t>
            </a:r>
            <a:endParaRPr lang="en-US" sz="1050" dirty="0">
              <a:solidFill>
                <a:srgbClr val="000000"/>
              </a:solidFill>
              <a:latin typeface="Garamond" pitchFamily="18" charset="0"/>
            </a:endParaRPr>
          </a:p>
          <a:p>
            <a:pPr algn="ctr" eaLnBrk="1" hangingPunct="1">
              <a:defRPr/>
            </a:pPr>
            <a:endParaRPr lang="en-US" sz="1050" dirty="0" smtClean="0">
              <a:solidFill>
                <a:srgbClr val="000000"/>
              </a:solidFill>
              <a:latin typeface="Garamond" pitchFamily="18" charset="0"/>
            </a:endParaRPr>
          </a:p>
          <a:p>
            <a:pPr algn="ctr" eaLnBrk="1" hangingPunct="1">
              <a:defRPr/>
            </a:pPr>
            <a:r>
              <a:rPr lang="en-US" sz="1050" dirty="0" smtClean="0">
                <a:solidFill>
                  <a:srgbClr val="000000"/>
                </a:solidFill>
                <a:latin typeface="Garamond" pitchFamily="18" charset="0"/>
              </a:rPr>
              <a:t>Karyn Mitchell , Administrative Assistant (Contractor)</a:t>
            </a:r>
          </a:p>
          <a:p>
            <a:pPr algn="ctr" eaLnBrk="1" hangingPunct="1">
              <a:defRPr/>
            </a:pPr>
            <a:endParaRPr lang="en-US" sz="1050" dirty="0" smtClean="0">
              <a:solidFill>
                <a:srgbClr val="000000"/>
              </a:solidFill>
              <a:latin typeface="Garamond" pitchFamily="18" charset="0"/>
            </a:endParaRPr>
          </a:p>
          <a:p>
            <a:pPr algn="ctr" eaLnBrk="1" hangingPunct="1">
              <a:defRPr/>
            </a:pPr>
            <a:r>
              <a:rPr lang="en-US" sz="1050" dirty="0" smtClean="0">
                <a:solidFill>
                  <a:srgbClr val="000000"/>
                </a:solidFill>
                <a:latin typeface="Garamond" pitchFamily="18" charset="0"/>
              </a:rPr>
              <a:t>Tod Hebenton, Web Developer</a:t>
            </a:r>
          </a:p>
          <a:p>
            <a:pPr algn="ctr" eaLnBrk="1" hangingPunct="1">
              <a:defRPr/>
            </a:pPr>
            <a:endParaRPr lang="en-US" sz="1050" dirty="0">
              <a:solidFill>
                <a:srgbClr val="000000"/>
              </a:solidFill>
              <a:latin typeface="Myriad Web Pro" charset="0"/>
            </a:endParaRPr>
          </a:p>
          <a:p>
            <a:pPr algn="ctr" eaLnBrk="1" hangingPunct="1">
              <a:defRPr/>
            </a:pPr>
            <a:endParaRPr lang="en-US" sz="900" dirty="0" smtClean="0">
              <a:solidFill>
                <a:srgbClr val="000000"/>
              </a:solidFill>
              <a:latin typeface="Myriad Web Pro" charset="0"/>
            </a:endParaRPr>
          </a:p>
          <a:p>
            <a:pPr algn="ctr" eaLnBrk="1" hangingPunct="1">
              <a:defRPr/>
            </a:pPr>
            <a:endParaRPr lang="en-US" sz="900" dirty="0">
              <a:solidFill>
                <a:srgbClr val="000000"/>
              </a:solidFill>
              <a:latin typeface="Myriad Web Pro" charset="0"/>
            </a:endParaRPr>
          </a:p>
          <a:p>
            <a:pPr algn="ctr" eaLnBrk="1" hangingPunct="1">
              <a:defRPr/>
            </a:pPr>
            <a:endParaRPr lang="en-US" sz="900" dirty="0" smtClean="0">
              <a:solidFill>
                <a:srgbClr val="000000"/>
              </a:solidFill>
              <a:latin typeface="Myriad Web Pro" charset="0"/>
            </a:endParaRPr>
          </a:p>
          <a:p>
            <a:pPr algn="ctr" eaLnBrk="1" hangingPunct="1">
              <a:defRPr/>
            </a:pPr>
            <a:endParaRPr lang="en-US" sz="700" dirty="0" smtClean="0">
              <a:solidFill>
                <a:srgbClr val="000000"/>
              </a:solidFill>
              <a:latin typeface="Myriad Web Pro" charset="0"/>
            </a:endParaRPr>
          </a:p>
          <a:p>
            <a:pPr algn="ctr" eaLnBrk="1" hangingPunct="1">
              <a:defRPr/>
            </a:pPr>
            <a:endParaRPr lang="en-US" sz="700" dirty="0" smtClean="0">
              <a:solidFill>
                <a:srgbClr val="000000"/>
              </a:solidFill>
              <a:latin typeface="Myriad Web Pro" charset="0"/>
            </a:endParaRPr>
          </a:p>
          <a:p>
            <a:pPr algn="ctr" eaLnBrk="1" hangingPunct="1">
              <a:defRPr/>
            </a:pPr>
            <a:endParaRPr lang="en-US" sz="700" dirty="0" smtClean="0">
              <a:solidFill>
                <a:srgbClr val="000000"/>
              </a:solidFill>
              <a:latin typeface="Myriad Web Pro" charset="0"/>
            </a:endParaRPr>
          </a:p>
          <a:p>
            <a:pPr algn="ctr" eaLnBrk="1" hangingPunct="1">
              <a:defRPr/>
            </a:pPr>
            <a:endParaRPr lang="en-US" sz="700" dirty="0" smtClean="0">
              <a:solidFill>
                <a:srgbClr val="000000"/>
              </a:solidFill>
              <a:latin typeface="Myriad Web Pro" charset="0"/>
            </a:endParaRPr>
          </a:p>
        </p:txBody>
      </p:sp>
      <p:sp>
        <p:nvSpPr>
          <p:cNvPr id="7174" name="Line 166"/>
          <p:cNvSpPr>
            <a:spLocks noChangeShapeType="1"/>
          </p:cNvSpPr>
          <p:nvPr/>
        </p:nvSpPr>
        <p:spPr bwMode="auto">
          <a:xfrm>
            <a:off x="2286000" y="321945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5" name="Line 249"/>
          <p:cNvSpPr>
            <a:spLocks noChangeShapeType="1"/>
          </p:cNvSpPr>
          <p:nvPr/>
        </p:nvSpPr>
        <p:spPr bwMode="auto">
          <a:xfrm>
            <a:off x="3652838" y="3024188"/>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TextBox 1"/>
          <p:cNvSpPr txBox="1"/>
          <p:nvPr/>
        </p:nvSpPr>
        <p:spPr>
          <a:xfrm>
            <a:off x="5295900" y="3741867"/>
            <a:ext cx="3276600" cy="2654573"/>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a:defRPr/>
            </a:pPr>
            <a:r>
              <a:rPr lang="en-US" sz="1200" b="1" u="sng" dirty="0">
                <a:solidFill>
                  <a:srgbClr val="000000"/>
                </a:solidFill>
                <a:latin typeface="Garamond" pitchFamily="18" charset="0"/>
              </a:rPr>
              <a:t>Program and Professional Development Team</a:t>
            </a:r>
          </a:p>
          <a:p>
            <a:pPr algn="ctr">
              <a:defRPr/>
            </a:pPr>
            <a:r>
              <a:rPr lang="en-US" sz="1200" b="1" dirty="0">
                <a:solidFill>
                  <a:srgbClr val="000000"/>
                </a:solidFill>
                <a:latin typeface="Garamond" pitchFamily="18" charset="0"/>
              </a:rPr>
              <a:t>Health Education Specialists </a:t>
            </a:r>
          </a:p>
          <a:p>
            <a:pPr algn="ctr">
              <a:defRPr/>
            </a:pPr>
            <a:endParaRPr lang="en-US" sz="1200" b="1" dirty="0">
              <a:solidFill>
                <a:srgbClr val="000000"/>
              </a:solidFill>
              <a:latin typeface="Garamond" pitchFamily="18" charset="0"/>
            </a:endParaRPr>
          </a:p>
          <a:p>
            <a:pPr algn="ctr">
              <a:defRPr/>
            </a:pPr>
            <a:r>
              <a:rPr lang="en-US" sz="1100" b="1" dirty="0">
                <a:solidFill>
                  <a:srgbClr val="000000"/>
                </a:solidFill>
                <a:latin typeface="Garamond" pitchFamily="18" charset="0"/>
              </a:rPr>
              <a:t>Melissa Fahrenbruch, MEd--Team Lead </a:t>
            </a:r>
          </a:p>
          <a:p>
            <a:pPr algn="ctr">
              <a:defRPr/>
            </a:pPr>
            <a:endParaRPr lang="en-US" sz="1000" b="1" dirty="0">
              <a:solidFill>
                <a:srgbClr val="000000"/>
              </a:solidFill>
              <a:latin typeface="Garamond" pitchFamily="18" charset="0"/>
            </a:endParaRPr>
          </a:p>
          <a:p>
            <a:pPr algn="ctr">
              <a:lnSpc>
                <a:spcPct val="150000"/>
              </a:lnSpc>
              <a:defRPr/>
            </a:pPr>
            <a:r>
              <a:rPr lang="en-US" sz="1100" dirty="0">
                <a:solidFill>
                  <a:srgbClr val="000000"/>
                </a:solidFill>
                <a:latin typeface="Garamond" pitchFamily="18" charset="0"/>
              </a:rPr>
              <a:t>Bridget Borgogna, </a:t>
            </a:r>
            <a:r>
              <a:rPr lang="en-US" sz="1100" dirty="0" smtClean="0">
                <a:solidFill>
                  <a:srgbClr val="000000"/>
                </a:solidFill>
                <a:latin typeface="Garamond" pitchFamily="18" charset="0"/>
              </a:rPr>
              <a:t>MEd</a:t>
            </a:r>
            <a:endParaRPr lang="en-US" sz="1100" dirty="0">
              <a:solidFill>
                <a:srgbClr val="000000"/>
              </a:solidFill>
              <a:latin typeface="Garamond" pitchFamily="18" charset="0"/>
            </a:endParaRPr>
          </a:p>
          <a:p>
            <a:pPr algn="ctr">
              <a:lnSpc>
                <a:spcPct val="150000"/>
              </a:lnSpc>
              <a:defRPr/>
            </a:pPr>
            <a:r>
              <a:rPr lang="en-US" sz="1100" dirty="0">
                <a:solidFill>
                  <a:srgbClr val="000000"/>
                </a:solidFill>
                <a:latin typeface="Garamond" pitchFamily="18" charset="0"/>
              </a:rPr>
              <a:t>Jyotsna Blackwell, </a:t>
            </a:r>
            <a:r>
              <a:rPr lang="en-US" sz="1100" dirty="0" smtClean="0">
                <a:solidFill>
                  <a:srgbClr val="000000"/>
                </a:solidFill>
                <a:latin typeface="Garamond" pitchFamily="18" charset="0"/>
              </a:rPr>
              <a:t>MPH</a:t>
            </a:r>
          </a:p>
          <a:p>
            <a:pPr algn="ctr">
              <a:lnSpc>
                <a:spcPct val="150000"/>
              </a:lnSpc>
              <a:defRPr/>
            </a:pPr>
            <a:r>
              <a:rPr lang="en-US" sz="1100" dirty="0" smtClean="0">
                <a:solidFill>
                  <a:srgbClr val="000000"/>
                </a:solidFill>
                <a:latin typeface="Garamond" pitchFamily="18" charset="0"/>
              </a:rPr>
              <a:t>Kim </a:t>
            </a:r>
            <a:r>
              <a:rPr lang="en-US" sz="1100" dirty="0">
                <a:solidFill>
                  <a:srgbClr val="000000"/>
                </a:solidFill>
                <a:latin typeface="Garamond" pitchFamily="18" charset="0"/>
              </a:rPr>
              <a:t>Lane, Ph.D., </a:t>
            </a:r>
            <a:r>
              <a:rPr lang="en-US" sz="1100" dirty="0" smtClean="0">
                <a:solidFill>
                  <a:srgbClr val="000000"/>
                </a:solidFill>
                <a:latin typeface="Garamond" pitchFamily="18" charset="0"/>
              </a:rPr>
              <a:t>RD</a:t>
            </a:r>
          </a:p>
          <a:p>
            <a:pPr algn="ctr">
              <a:lnSpc>
                <a:spcPct val="150000"/>
              </a:lnSpc>
              <a:defRPr/>
            </a:pPr>
            <a:r>
              <a:rPr lang="en-US" sz="1100" dirty="0" smtClean="0">
                <a:solidFill>
                  <a:srgbClr val="000000"/>
                </a:solidFill>
                <a:latin typeface="Garamond" pitchFamily="18" charset="0"/>
              </a:rPr>
              <a:t>Caroline Pyle, MPH</a:t>
            </a:r>
          </a:p>
          <a:p>
            <a:pPr algn="ctr">
              <a:lnSpc>
                <a:spcPct val="150000"/>
              </a:lnSpc>
              <a:defRPr/>
            </a:pPr>
            <a:r>
              <a:rPr lang="en-US" sz="1100" dirty="0" smtClean="0">
                <a:solidFill>
                  <a:srgbClr val="000000"/>
                </a:solidFill>
                <a:latin typeface="Garamond" pitchFamily="18" charset="0"/>
              </a:rPr>
              <a:t>Jennifer Kohr, MPH</a:t>
            </a:r>
          </a:p>
          <a:p>
            <a:pPr algn="ctr">
              <a:defRPr/>
            </a:pPr>
            <a:endParaRPr lang="en-US" sz="900" dirty="0">
              <a:solidFill>
                <a:srgbClr val="000000"/>
              </a:solidFill>
              <a:latin typeface="Garamond" pitchFamily="18" charset="0"/>
            </a:endParaRPr>
          </a:p>
          <a:p>
            <a:pPr algn="ctr">
              <a:defRPr/>
            </a:pPr>
            <a:endParaRPr lang="en-US" sz="900" dirty="0" smtClean="0">
              <a:solidFill>
                <a:srgbClr val="000000"/>
              </a:solidFill>
            </a:endParaRPr>
          </a:p>
          <a:p>
            <a:pPr algn="ctr">
              <a:defRPr/>
            </a:pPr>
            <a:endParaRPr lang="en-US" sz="900" dirty="0">
              <a:solidFill>
                <a:srgbClr val="000000"/>
              </a:solidFill>
            </a:endParaRPr>
          </a:p>
        </p:txBody>
      </p:sp>
      <p:sp>
        <p:nvSpPr>
          <p:cNvPr id="3" name="TextBox 2"/>
          <p:cNvSpPr txBox="1"/>
          <p:nvPr/>
        </p:nvSpPr>
        <p:spPr>
          <a:xfrm>
            <a:off x="819150" y="3695700"/>
            <a:ext cx="3276600" cy="2446824"/>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a:defRPr/>
            </a:pPr>
            <a:r>
              <a:rPr lang="en-US" sz="1200" b="1" u="sng" dirty="0">
                <a:solidFill>
                  <a:srgbClr val="000000"/>
                </a:solidFill>
                <a:latin typeface="Garamond" pitchFamily="18" charset="0"/>
              </a:rPr>
              <a:t>Research Application and Evaluation Team</a:t>
            </a:r>
          </a:p>
          <a:p>
            <a:pPr algn="ctr">
              <a:defRPr/>
            </a:pPr>
            <a:r>
              <a:rPr lang="en-US" sz="1200" b="1" dirty="0">
                <a:solidFill>
                  <a:srgbClr val="000000"/>
                </a:solidFill>
                <a:latin typeface="Garamond" pitchFamily="18" charset="0"/>
              </a:rPr>
              <a:t>Health </a:t>
            </a:r>
            <a:r>
              <a:rPr lang="en-US" sz="1200" b="1" dirty="0" smtClean="0">
                <a:solidFill>
                  <a:srgbClr val="000000"/>
                </a:solidFill>
                <a:latin typeface="Garamond" pitchFamily="18" charset="0"/>
              </a:rPr>
              <a:t>Scientists</a:t>
            </a:r>
          </a:p>
          <a:p>
            <a:pPr algn="ctr">
              <a:defRPr/>
            </a:pPr>
            <a:endParaRPr lang="en-US" sz="1200" b="1" dirty="0">
              <a:solidFill>
                <a:srgbClr val="000000"/>
              </a:solidFill>
              <a:latin typeface="Garamond" pitchFamily="18" charset="0"/>
            </a:endParaRPr>
          </a:p>
          <a:p>
            <a:pPr algn="ctr">
              <a:defRPr/>
            </a:pPr>
            <a:r>
              <a:rPr lang="en-US" sz="1100" b="1" dirty="0">
                <a:solidFill>
                  <a:srgbClr val="000000"/>
                </a:solidFill>
                <a:latin typeface="Garamond" pitchFamily="18" charset="0"/>
              </a:rPr>
              <a:t>Sarah Lee, PhD--Team Lead</a:t>
            </a:r>
          </a:p>
          <a:p>
            <a:pPr algn="ctr">
              <a:defRPr/>
            </a:pPr>
            <a:endParaRPr lang="en-US" sz="1000" b="1" dirty="0">
              <a:solidFill>
                <a:srgbClr val="000000"/>
              </a:solidFill>
              <a:latin typeface="Garamond" pitchFamily="18" charset="0"/>
            </a:endParaRPr>
          </a:p>
          <a:p>
            <a:pPr algn="ctr">
              <a:lnSpc>
                <a:spcPct val="150000"/>
              </a:lnSpc>
              <a:defRPr/>
            </a:pPr>
            <a:r>
              <a:rPr lang="en-US" sz="1100" dirty="0" smtClean="0">
                <a:solidFill>
                  <a:srgbClr val="000000"/>
                </a:solidFill>
                <a:latin typeface="Garamond" pitchFamily="18" charset="0"/>
              </a:rPr>
              <a:t>Seraphine </a:t>
            </a:r>
            <a:r>
              <a:rPr lang="en-US" sz="1100" dirty="0">
                <a:solidFill>
                  <a:srgbClr val="000000"/>
                </a:solidFill>
                <a:latin typeface="Garamond" pitchFamily="18" charset="0"/>
              </a:rPr>
              <a:t>Pitt-Barnes, PhD, MPH, </a:t>
            </a:r>
            <a:r>
              <a:rPr lang="en-US" sz="1100" dirty="0" smtClean="0">
                <a:solidFill>
                  <a:srgbClr val="000000"/>
                </a:solidFill>
                <a:latin typeface="Garamond" pitchFamily="18" charset="0"/>
              </a:rPr>
              <a:t>CHES</a:t>
            </a:r>
            <a:endParaRPr lang="en-US" sz="1100" dirty="0">
              <a:solidFill>
                <a:srgbClr val="000000"/>
              </a:solidFill>
              <a:latin typeface="Garamond" pitchFamily="18" charset="0"/>
            </a:endParaRPr>
          </a:p>
          <a:p>
            <a:pPr algn="ctr">
              <a:lnSpc>
                <a:spcPct val="150000"/>
              </a:lnSpc>
              <a:defRPr/>
            </a:pPr>
            <a:r>
              <a:rPr lang="en-US" sz="1100" dirty="0" smtClean="0">
                <a:solidFill>
                  <a:srgbClr val="000000"/>
                </a:solidFill>
                <a:latin typeface="Garamond" pitchFamily="18" charset="0"/>
              </a:rPr>
              <a:t>Caitlin </a:t>
            </a:r>
            <a:r>
              <a:rPr lang="en-US" sz="1100" dirty="0">
                <a:solidFill>
                  <a:srgbClr val="000000"/>
                </a:solidFill>
                <a:latin typeface="Garamond" pitchFamily="18" charset="0"/>
              </a:rPr>
              <a:t>Merlo, MPH, </a:t>
            </a:r>
            <a:r>
              <a:rPr lang="en-US" sz="1100" dirty="0" smtClean="0">
                <a:solidFill>
                  <a:srgbClr val="000000"/>
                </a:solidFill>
                <a:latin typeface="Garamond" pitchFamily="18" charset="0"/>
              </a:rPr>
              <a:t>RD</a:t>
            </a:r>
          </a:p>
          <a:p>
            <a:pPr algn="ctr">
              <a:lnSpc>
                <a:spcPct val="150000"/>
              </a:lnSpc>
              <a:defRPr/>
            </a:pPr>
            <a:r>
              <a:rPr lang="en-US" sz="1100" dirty="0" smtClean="0">
                <a:solidFill>
                  <a:srgbClr val="000000"/>
                </a:solidFill>
                <a:latin typeface="Garamond" pitchFamily="18" charset="0"/>
              </a:rPr>
              <a:t>Allison </a:t>
            </a:r>
            <a:r>
              <a:rPr lang="en-US" sz="1100" dirty="0">
                <a:solidFill>
                  <a:srgbClr val="000000"/>
                </a:solidFill>
                <a:latin typeface="Garamond" pitchFamily="18" charset="0"/>
              </a:rPr>
              <a:t>Nihiser, </a:t>
            </a:r>
            <a:r>
              <a:rPr lang="en-US" sz="1100" dirty="0" smtClean="0">
                <a:solidFill>
                  <a:srgbClr val="000000"/>
                </a:solidFill>
                <a:latin typeface="Garamond" pitchFamily="18" charset="0"/>
              </a:rPr>
              <a:t>MPH</a:t>
            </a:r>
          </a:p>
          <a:p>
            <a:pPr algn="ctr">
              <a:lnSpc>
                <a:spcPct val="150000"/>
              </a:lnSpc>
              <a:defRPr/>
            </a:pPr>
            <a:r>
              <a:rPr lang="en-US" sz="1100" dirty="0" smtClean="0">
                <a:solidFill>
                  <a:srgbClr val="000000"/>
                </a:solidFill>
                <a:latin typeface="Garamond" pitchFamily="18" charset="0"/>
              </a:rPr>
              <a:t>Shannon Michael, Ph.D, MPH</a:t>
            </a:r>
          </a:p>
          <a:p>
            <a:pPr algn="ctr">
              <a:lnSpc>
                <a:spcPct val="150000"/>
              </a:lnSpc>
              <a:defRPr/>
            </a:pPr>
            <a:r>
              <a:rPr lang="en-US" sz="1100" dirty="0" smtClean="0">
                <a:solidFill>
                  <a:srgbClr val="000000"/>
                </a:solidFill>
                <a:latin typeface="Garamond" pitchFamily="18" charset="0"/>
              </a:rPr>
              <a:t>Edward Coffield, PhD.</a:t>
            </a:r>
          </a:p>
          <a:p>
            <a:pPr algn="ctr">
              <a:lnSpc>
                <a:spcPct val="150000"/>
              </a:lnSpc>
              <a:defRPr/>
            </a:pPr>
            <a:r>
              <a:rPr lang="en-US" sz="900" dirty="0" smtClean="0">
                <a:solidFill>
                  <a:srgbClr val="000000"/>
                </a:solidFill>
                <a:latin typeface="Garamond" pitchFamily="18" charset="0"/>
              </a:rPr>
              <a:t> </a:t>
            </a:r>
            <a:endParaRPr lang="en-US" sz="900" dirty="0">
              <a:solidFill>
                <a:srgbClr val="000000"/>
              </a:solidFill>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Picture 21" descr="C:\Users\gdv8\Pictures\Copy of IMAG0140.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247614" y="143724"/>
            <a:ext cx="2754295" cy="15538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7" name="Picture 19" descr="C:\Users\gdv8\Pictures\Tod2.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25933" y="4131162"/>
            <a:ext cx="938531" cy="10601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73" name="Picture 25" descr="C:\Users\gdv8\Pictures\Copy of photo3.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25933" y="2851040"/>
            <a:ext cx="1033294" cy="13495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74" name="Picture 26" descr="C:\Users\gdv8\Pictures\Copy of Seraphine and Allison Rodeo Drive.pn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363858" y="121136"/>
            <a:ext cx="1507187" cy="25046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75" name="Picture 27" descr="C:\Users\gdv8\Pictures\Copy of ShannonKMCM.png"/>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322153" y="1674947"/>
            <a:ext cx="2605218" cy="15397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76" name="Picture 28" descr="C:\Users\gdv8\Pictures\Copy of IMAG0141.png"/>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353343" y="3285364"/>
            <a:ext cx="2544257" cy="15480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78" name="Picture 30"/>
          <p:cNvPicPr>
            <a:picLocks noChangeAspect="1" noChangeArrowheads="1"/>
          </p:cNvPicPr>
          <p:nvPr/>
        </p:nvPicPr>
        <p:blipFill>
          <a:blip r:embed="rId14">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219817" y="2908829"/>
            <a:ext cx="1073305" cy="1191868"/>
          </a:xfrm>
          <a:prstGeom prst="rect">
            <a:avLst/>
          </a:prstGeom>
          <a:ln w="9525">
            <a:solidFill>
              <a:schemeClr val="tx1"/>
            </a:solidFill>
            <a:miter lim="800000"/>
            <a:headEnd/>
            <a:tailEnd/>
          </a:ln>
          <a:effectLst>
            <a:softEdge rad="112500"/>
          </a:effectLst>
          <a:extLst>
            <a:ext uri="{909E8E84-426E-40DD-AFC4-6F175D3DCCD1}">
              <a14:hiddenFill xmlns:a14="http://schemas.microsoft.com/office/drawing/2010/main">
                <a:solidFill>
                  <a:schemeClr val="accent1"/>
                </a:solidFill>
              </a14:hiddenFill>
            </a:ext>
          </a:extLst>
        </p:spPr>
      </p:pic>
      <p:pic>
        <p:nvPicPr>
          <p:cNvPr id="2079" name="Picture 31" descr="C:\Users\gdv8\Pictures\Copy of Tod Karyn.png"/>
          <p:cNvPicPr>
            <a:picLocks noChangeAspect="1" noChangeArrowheads="1"/>
          </p:cNvPicPr>
          <p:nvPr/>
        </p:nvPicPr>
        <p:blipFill>
          <a:blip r:embed="rId16">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959320" y="241360"/>
            <a:ext cx="2434467" cy="1456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71" name="Picture 23"/>
          <p:cNvPicPr>
            <a:picLocks noChangeAspect="1" noChangeArrowheads="1"/>
          </p:cNvPicPr>
          <p:nvPr/>
        </p:nvPicPr>
        <p:blipFill>
          <a:blip r:embed="rId18">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75399" y="173006"/>
            <a:ext cx="1888836" cy="2735823"/>
          </a:xfrm>
          <a:prstGeom prst="rect">
            <a:avLst/>
          </a:prstGeom>
          <a:ln w="9525">
            <a:solidFill>
              <a:schemeClr val="tx1"/>
            </a:solidFill>
            <a:miter lim="800000"/>
            <a:headEnd/>
            <a:tailEnd/>
          </a:ln>
          <a:effectLst>
            <a:softEdge rad="112500"/>
          </a:effectLst>
          <a:extLst>
            <a:ext uri="{909E8E84-426E-40DD-AFC4-6F175D3DCCD1}">
              <a14:hiddenFill xmlns:a14="http://schemas.microsoft.com/office/drawing/2010/main">
                <a:solidFill>
                  <a:schemeClr val="accent1"/>
                </a:solidFill>
              </a14:hiddenFill>
            </a:ext>
          </a:extLst>
        </p:spPr>
      </p:pic>
      <p:pic>
        <p:nvPicPr>
          <p:cNvPr id="2077" name="Picture 29" descr="C:\Users\gdv8\Pictures\Copy of Edward 4 - CDC Disease Detectives Prez June.png"/>
          <p:cNvPicPr>
            <a:picLocks noChangeAspect="1" noChangeArrowheads="1"/>
          </p:cNvPicPr>
          <p:nvPr/>
        </p:nvPicPr>
        <p:blipFill>
          <a:blip r:embed="rId20">
            <a:extLst>
              <a:ext uri="{BEBA8EAE-BF5A-486C-A8C5-ECC9F3942E4B}">
                <a14:imgProps xmlns:a14="http://schemas.microsoft.com/office/drawing/2010/main">
                  <a14:imgLayer r:embed="rId21">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353343" y="4924537"/>
            <a:ext cx="2621473" cy="15392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70" name="Picture 22" descr="C:\Users\gdv8\Pictures\Copy of mel.png"/>
          <p:cNvPicPr>
            <a:picLocks noChangeAspect="1" noChangeArrowheads="1"/>
          </p:cNvPicPr>
          <p:nvPr/>
        </p:nvPicPr>
        <p:blipFill>
          <a:blip r:embed="rId22" cstate="print">
            <a:extLst>
              <a:ext uri="{BEBA8EAE-BF5A-486C-A8C5-ECC9F3942E4B}">
                <a14:imgProps xmlns:a14="http://schemas.microsoft.com/office/drawing/2010/main">
                  <a14:imgLayer r:embed="rId2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526753" y="2672505"/>
            <a:ext cx="1445927" cy="20812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8" name="Picture 20" descr="C:\Users\gdv8\Pictures\Copy of hollysarah.png"/>
          <p:cNvPicPr>
            <a:picLocks noChangeAspect="1" noChangeArrowheads="1"/>
          </p:cNvPicPr>
          <p:nvPr/>
        </p:nvPicPr>
        <p:blipFill>
          <a:blip r:embed="rId24" cstate="print">
            <a:extLst>
              <a:ext uri="{BEBA8EAE-BF5A-486C-A8C5-ECC9F3942E4B}">
                <a14:imgProps xmlns:a14="http://schemas.microsoft.com/office/drawing/2010/main">
                  <a14:imgLayer r:embed="rId2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931764" y="1777106"/>
            <a:ext cx="1210611" cy="15879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80" name="Picture 32"/>
          <p:cNvPicPr>
            <a:picLocks noChangeAspect="1" noChangeArrowheads="1"/>
          </p:cNvPicPr>
          <p:nvPr/>
        </p:nvPicPr>
        <p:blipFill>
          <a:blip r:embed="rId26" cstate="print">
            <a:extLst>
              <a:ext uri="{BEBA8EAE-BF5A-486C-A8C5-ECC9F3942E4B}">
                <a14:imgProps xmlns:a14="http://schemas.microsoft.com/office/drawing/2010/main">
                  <a14:imgLayer r:embed="rId27">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15843" y="5218901"/>
            <a:ext cx="1977279" cy="13369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gdv8\Pictures\Wayne 2.jpg"/>
          <p:cNvPicPr>
            <a:picLocks noChangeAspect="1" noChangeArrowheads="1"/>
          </p:cNvPicPr>
          <p:nvPr/>
        </p:nvPicPr>
        <p:blipFill>
          <a:blip r:embed="rId28">
            <a:extLst>
              <a:ext uri="{BEBA8EAE-BF5A-486C-A8C5-ECC9F3942E4B}">
                <a14:imgProps xmlns:a14="http://schemas.microsoft.com/office/drawing/2010/main">
                  <a14:imgLayer r:embed="rId29">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422229" y="4753706"/>
            <a:ext cx="1339633" cy="16277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Users\gdv8\Pictures\Rebekah.jpg"/>
          <p:cNvPicPr>
            <a:picLocks noChangeAspect="1" noChangeArrowheads="1"/>
          </p:cNvPicPr>
          <p:nvPr/>
        </p:nvPicPr>
        <p:blipFill>
          <a:blip r:embed="rId30">
            <a:extLst>
              <a:ext uri="{BEBA8EAE-BF5A-486C-A8C5-ECC9F3942E4B}">
                <a14:imgProps xmlns:a14="http://schemas.microsoft.com/office/drawing/2010/main">
                  <a14:imgLayer r:embed="rId31">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945728" y="3452609"/>
            <a:ext cx="1395208" cy="11996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9" name="Picture 5" descr="C:\Users\gdv8\Pictures\Holly.jpg"/>
          <p:cNvPicPr>
            <a:picLocks noChangeAspect="1" noChangeArrowheads="1"/>
          </p:cNvPicPr>
          <p:nvPr/>
        </p:nvPicPr>
        <p:blipFill>
          <a:blip r:embed="rId32">
            <a:extLst>
              <a:ext uri="{BEBA8EAE-BF5A-486C-A8C5-ECC9F3942E4B}">
                <a14:imgProps xmlns:a14="http://schemas.microsoft.com/office/drawing/2010/main">
                  <a14:imgLayer r:embed="rId3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298528" y="4884523"/>
            <a:ext cx="997940" cy="14969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C:\Users\gdv8\Pictures\JB_CP_KM (2).jpg"/>
          <p:cNvPicPr>
            <a:picLocks noChangeAspect="1" noChangeArrowheads="1"/>
          </p:cNvPicPr>
          <p:nvPr/>
        </p:nvPicPr>
        <p:blipFill>
          <a:blip r:embed="rId34" cstate="print">
            <a:extLst>
              <a:ext uri="{BEBA8EAE-BF5A-486C-A8C5-ECC9F3942E4B}">
                <a14:imgProps xmlns:a14="http://schemas.microsoft.com/office/drawing/2010/main">
                  <a14:imgLayer r:embed="rId3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259227" y="4147158"/>
            <a:ext cx="1094116" cy="10102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C:\Users\gdv8\Pictures\Edward1.jpg"/>
          <p:cNvPicPr>
            <a:picLocks noChangeAspect="1" noChangeArrowheads="1"/>
          </p:cNvPicPr>
          <p:nvPr/>
        </p:nvPicPr>
        <p:blipFill>
          <a:blip r:embed="rId36" cstate="print">
            <a:extLst>
              <a:ext uri="{BEBA8EAE-BF5A-486C-A8C5-ECC9F3942E4B}">
                <a14:imgProps xmlns:a14="http://schemas.microsoft.com/office/drawing/2010/main">
                  <a14:imgLayer r:embed="rId37">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109689" y="4884523"/>
            <a:ext cx="1098195" cy="15692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2" descr="C:\Users\gdv8\Pictures\kglane-edit.jpg"/>
          <p:cNvPicPr>
            <a:picLocks noChangeAspect="1" noChangeArrowheads="1"/>
          </p:cNvPicPr>
          <p:nvPr/>
        </p:nvPicPr>
        <p:blipFill>
          <a:blip r:embed="rId38" cstate="print">
            <a:extLst>
              <a:ext uri="{BEBA8EAE-BF5A-486C-A8C5-ECC9F3942E4B}">
                <a14:imgProps xmlns:a14="http://schemas.microsoft.com/office/drawing/2010/main">
                  <a14:imgLayer r:embed="rId3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037430" y="1876841"/>
            <a:ext cx="1384799" cy="13885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0" cstate="print">
            <a:extLst>
              <a:ext uri="{BEBA8EAE-BF5A-486C-A8C5-ECC9F3942E4B}">
                <a14:imgProps xmlns:a14="http://schemas.microsoft.com/office/drawing/2010/main">
                  <a14:imgLayer r:embed="rId41">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298529" y="3380206"/>
            <a:ext cx="1228226" cy="13444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7890258"/>
      </p:ext>
    </p:extLst>
  </p:cSld>
  <p:clrMapOvr>
    <a:masterClrMapping/>
  </p:clrMapOvr>
  <p:transition spd="slow">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39762"/>
          </a:xfrm>
        </p:spPr>
        <p:txBody>
          <a:bodyPr/>
          <a:lstStyle/>
          <a:p>
            <a:r>
              <a:rPr lang="en-US" sz="2400" dirty="0" smtClean="0"/>
              <a:t>CDC’s Division of Population Health</a:t>
            </a:r>
            <a:br>
              <a:rPr lang="en-US" sz="2400" dirty="0" smtClean="0"/>
            </a:br>
            <a:r>
              <a:rPr lang="en-US" sz="2400" dirty="0" smtClean="0"/>
              <a:t>School Health Branch</a:t>
            </a:r>
            <a:endParaRPr lang="en-US" sz="2400" dirty="0"/>
          </a:p>
        </p:txBody>
      </p:sp>
      <p:sp>
        <p:nvSpPr>
          <p:cNvPr id="3" name="Content Placeholder 2"/>
          <p:cNvSpPr>
            <a:spLocks noGrp="1"/>
          </p:cNvSpPr>
          <p:nvPr>
            <p:ph idx="1"/>
          </p:nvPr>
        </p:nvSpPr>
        <p:spPr>
          <a:xfrm>
            <a:off x="457200" y="1066800"/>
            <a:ext cx="8382000" cy="5334000"/>
          </a:xfrm>
        </p:spPr>
        <p:txBody>
          <a:bodyPr/>
          <a:lstStyle/>
          <a:p>
            <a:pPr marL="0" indent="0">
              <a:buNone/>
            </a:pPr>
            <a:endParaRPr lang="en-US" sz="2000" dirty="0" smtClean="0">
              <a:latin typeface="Garamond" pitchFamily="18" charset="0"/>
            </a:endParaRPr>
          </a:p>
          <a:p>
            <a:pPr marL="0" indent="0">
              <a:buNone/>
            </a:pPr>
            <a:r>
              <a:rPr lang="en-US" sz="2200" dirty="0" smtClean="0">
                <a:solidFill>
                  <a:schemeClr val="tx1"/>
                </a:solidFill>
              </a:rPr>
              <a:t>Key Priorities:</a:t>
            </a:r>
          </a:p>
          <a:p>
            <a:pPr marL="0" indent="0">
              <a:buNone/>
            </a:pPr>
            <a:endParaRPr lang="en-US" sz="2200" dirty="0" smtClean="0">
              <a:solidFill>
                <a:schemeClr val="tx1"/>
              </a:solidFill>
            </a:endParaRPr>
          </a:p>
          <a:p>
            <a:pPr>
              <a:lnSpc>
                <a:spcPct val="150000"/>
              </a:lnSpc>
              <a:buClr>
                <a:schemeClr val="bg2"/>
              </a:buClr>
              <a:buSzPct val="100000"/>
              <a:buFont typeface="Wingdings" pitchFamily="2" charset="2"/>
              <a:buChar char="§"/>
            </a:pPr>
            <a:r>
              <a:rPr lang="en-US" sz="2000" b="0" dirty="0" smtClean="0"/>
              <a:t>Increase </a:t>
            </a:r>
            <a:r>
              <a:rPr lang="en-US" sz="2000" b="0" dirty="0"/>
              <a:t>quantity and quality of </a:t>
            </a:r>
            <a:r>
              <a:rPr lang="en-US" sz="2000" dirty="0">
                <a:solidFill>
                  <a:schemeClr val="tx1"/>
                </a:solidFill>
              </a:rPr>
              <a:t>physical education and physical </a:t>
            </a:r>
            <a:r>
              <a:rPr lang="en-US" sz="2000" dirty="0" smtClean="0">
                <a:solidFill>
                  <a:schemeClr val="tx1"/>
                </a:solidFill>
              </a:rPr>
              <a:t>activity</a:t>
            </a:r>
          </a:p>
          <a:p>
            <a:pPr>
              <a:lnSpc>
                <a:spcPct val="150000"/>
              </a:lnSpc>
              <a:buClr>
                <a:schemeClr val="bg2"/>
              </a:buClr>
              <a:buSzPct val="100000"/>
              <a:buFont typeface="Wingdings" pitchFamily="2" charset="2"/>
              <a:buChar char="§"/>
            </a:pPr>
            <a:r>
              <a:rPr lang="en-US" sz="2000" b="0" dirty="0" smtClean="0"/>
              <a:t>Improve </a:t>
            </a:r>
            <a:r>
              <a:rPr lang="en-US" sz="2000" b="0" dirty="0"/>
              <a:t>the </a:t>
            </a:r>
            <a:r>
              <a:rPr lang="en-US" sz="2000" dirty="0">
                <a:solidFill>
                  <a:schemeClr val="tx1"/>
                </a:solidFill>
              </a:rPr>
              <a:t>nutritional quality of foods </a:t>
            </a:r>
            <a:r>
              <a:rPr lang="en-US" sz="2000" b="0" dirty="0"/>
              <a:t>provided in </a:t>
            </a:r>
            <a:r>
              <a:rPr lang="en-US" sz="2000" b="0" dirty="0" smtClean="0"/>
              <a:t>school</a:t>
            </a:r>
            <a:endParaRPr lang="en-US" sz="2000" b="0" dirty="0"/>
          </a:p>
          <a:p>
            <a:pPr>
              <a:lnSpc>
                <a:spcPct val="150000"/>
              </a:lnSpc>
              <a:buClr>
                <a:schemeClr val="bg2"/>
              </a:buClr>
              <a:buSzPct val="100000"/>
              <a:buFont typeface="Wingdings" pitchFamily="2" charset="2"/>
              <a:buChar char="§"/>
            </a:pPr>
            <a:r>
              <a:rPr lang="en-US" sz="2000" b="0" dirty="0"/>
              <a:t>Improve the capacity of schools to </a:t>
            </a:r>
            <a:r>
              <a:rPr lang="en-US" sz="2000" dirty="0">
                <a:solidFill>
                  <a:schemeClr val="tx1"/>
                </a:solidFill>
              </a:rPr>
              <a:t>manage chronic </a:t>
            </a:r>
            <a:r>
              <a:rPr lang="en-US" sz="2000" dirty="0" smtClean="0">
                <a:solidFill>
                  <a:schemeClr val="tx1"/>
                </a:solidFill>
              </a:rPr>
              <a:t>conditions</a:t>
            </a:r>
            <a:endParaRPr lang="en-US" sz="2000" dirty="0">
              <a:solidFill>
                <a:schemeClr val="tx1"/>
              </a:solidFill>
            </a:endParaRPr>
          </a:p>
          <a:p>
            <a:pPr>
              <a:lnSpc>
                <a:spcPct val="150000"/>
              </a:lnSpc>
              <a:buClr>
                <a:schemeClr val="bg2"/>
              </a:buClr>
              <a:buSzPct val="100000"/>
              <a:buFont typeface="Wingdings" pitchFamily="2" charset="2"/>
              <a:buChar char="§"/>
            </a:pPr>
            <a:r>
              <a:rPr lang="en-US" sz="2000" b="0" dirty="0"/>
              <a:t>Increase the number of schools implementing </a:t>
            </a:r>
            <a:r>
              <a:rPr lang="en-US" sz="2000" dirty="0">
                <a:solidFill>
                  <a:schemeClr val="tx1"/>
                </a:solidFill>
              </a:rPr>
              <a:t>comprehensive </a:t>
            </a:r>
            <a:r>
              <a:rPr lang="en-US" sz="2000" dirty="0" smtClean="0">
                <a:solidFill>
                  <a:schemeClr val="tx1"/>
                </a:solidFill>
              </a:rPr>
              <a:t>tobacco-free </a:t>
            </a:r>
            <a:r>
              <a:rPr lang="en-US" sz="2000" dirty="0">
                <a:solidFill>
                  <a:schemeClr val="tx1"/>
                </a:solidFill>
              </a:rPr>
              <a:t>policies</a:t>
            </a:r>
          </a:p>
          <a:p>
            <a:pPr marL="0" indent="0">
              <a:buNone/>
            </a:pPr>
            <a:endParaRPr lang="en-US" sz="2000" dirty="0" smtClean="0"/>
          </a:p>
          <a:p>
            <a:pPr marL="0" indent="0">
              <a:buNone/>
            </a:pPr>
            <a:endParaRPr lang="en-US" sz="2000" dirty="0" smtClean="0"/>
          </a:p>
        </p:txBody>
      </p:sp>
    </p:spTree>
    <p:extLst>
      <p:ext uri="{BB962C8B-B14F-4D97-AF65-F5344CB8AC3E}">
        <p14:creationId xmlns:p14="http://schemas.microsoft.com/office/powerpoint/2010/main" val="345332507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bwMode="auto">
          <a:xfrm>
            <a:off x="388938" y="304800"/>
            <a:ext cx="8305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800" b="1" smtClean="0">
                <a:latin typeface="Garamond" pitchFamily="18" charset="0"/>
              </a:rPr>
              <a:t>School Health Activities</a:t>
            </a:r>
          </a:p>
        </p:txBody>
      </p:sp>
      <p:sp>
        <p:nvSpPr>
          <p:cNvPr id="4099" name="Rectangle 3"/>
          <p:cNvSpPr txBox="1">
            <a:spLocks noChangeArrowheads="1"/>
          </p:cNvSpPr>
          <p:nvPr/>
        </p:nvSpPr>
        <p:spPr bwMode="auto">
          <a:xfrm>
            <a:off x="268288" y="1066800"/>
            <a:ext cx="8534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eaLnBrk="1" hangingPunct="1">
              <a:spcBef>
                <a:spcPts val="600"/>
              </a:spcBef>
              <a:spcAft>
                <a:spcPts val="800"/>
              </a:spcAft>
              <a:defRPr/>
            </a:pPr>
            <a:r>
              <a:rPr lang="en-US" sz="2400" b="1" dirty="0" smtClean="0">
                <a:solidFill>
                  <a:schemeClr val="bg2"/>
                </a:solidFill>
                <a:latin typeface="Garamond" pitchFamily="18" charset="0"/>
                <a:cs typeface="Arial" charset="0"/>
              </a:rPr>
              <a:t>The school health branch conducts the following activities to prevent chronic disease and promote the health of children and adolescents:</a:t>
            </a:r>
          </a:p>
          <a:p>
            <a:pPr marL="0" indent="0" eaLnBrk="1" hangingPunct="1">
              <a:spcBef>
                <a:spcPts val="600"/>
              </a:spcBef>
              <a:spcAft>
                <a:spcPts val="800"/>
              </a:spcAft>
              <a:defRPr/>
            </a:pPr>
            <a:endParaRPr lang="en-US" sz="2400" b="1" dirty="0" smtClean="0">
              <a:solidFill>
                <a:schemeClr val="bg2"/>
              </a:solidFill>
              <a:latin typeface="Garamond" pitchFamily="18" charset="0"/>
              <a:cs typeface="Arial" charset="0"/>
            </a:endParaRPr>
          </a:p>
          <a:p>
            <a:pPr eaLnBrk="1" hangingPunct="1">
              <a:spcBef>
                <a:spcPts val="600"/>
              </a:spcBef>
              <a:spcAft>
                <a:spcPts val="800"/>
              </a:spcAft>
              <a:buFont typeface="Wingdings" pitchFamily="2" charset="2"/>
              <a:buChar char="§"/>
              <a:defRPr/>
            </a:pPr>
            <a:r>
              <a:rPr lang="en-US" sz="2400" b="1" dirty="0" smtClean="0">
                <a:solidFill>
                  <a:schemeClr val="bg2"/>
                </a:solidFill>
                <a:latin typeface="Garamond" pitchFamily="18" charset="0"/>
                <a:cs typeface="Arial" charset="0"/>
              </a:rPr>
              <a:t>Funding and support</a:t>
            </a:r>
          </a:p>
          <a:p>
            <a:pPr eaLnBrk="1" hangingPunct="1">
              <a:spcBef>
                <a:spcPts val="600"/>
              </a:spcBef>
              <a:spcAft>
                <a:spcPts val="800"/>
              </a:spcAft>
              <a:buFont typeface="Wingdings" pitchFamily="2" charset="2"/>
              <a:buChar char="§"/>
              <a:defRPr/>
            </a:pPr>
            <a:r>
              <a:rPr lang="en-US" sz="2400" b="1" dirty="0" smtClean="0">
                <a:solidFill>
                  <a:schemeClr val="bg2"/>
                </a:solidFill>
                <a:latin typeface="Garamond" pitchFamily="18" charset="0"/>
                <a:cs typeface="Arial" charset="0"/>
              </a:rPr>
              <a:t>Research synthesis and translation </a:t>
            </a:r>
          </a:p>
          <a:p>
            <a:pPr eaLnBrk="1" hangingPunct="1">
              <a:spcBef>
                <a:spcPts val="600"/>
              </a:spcBef>
              <a:spcAft>
                <a:spcPts val="800"/>
              </a:spcAft>
              <a:buFont typeface="Wingdings" pitchFamily="2" charset="2"/>
              <a:buChar char="§"/>
              <a:defRPr/>
            </a:pPr>
            <a:r>
              <a:rPr lang="en-US" sz="2400" b="1" dirty="0" smtClean="0">
                <a:solidFill>
                  <a:schemeClr val="bg2"/>
                </a:solidFill>
                <a:latin typeface="Garamond" pitchFamily="18" charset="0"/>
                <a:cs typeface="Arial" charset="0"/>
              </a:rPr>
              <a:t>Evaluation</a:t>
            </a:r>
          </a:p>
          <a:p>
            <a:pPr eaLnBrk="1" hangingPunct="1">
              <a:spcBef>
                <a:spcPts val="600"/>
              </a:spcBef>
              <a:spcAft>
                <a:spcPts val="800"/>
              </a:spcAft>
              <a:buFont typeface="Wingdings" pitchFamily="2" charset="2"/>
              <a:buChar char="§"/>
              <a:defRPr/>
            </a:pPr>
            <a:r>
              <a:rPr lang="en-US" sz="2400" b="1" dirty="0" smtClean="0">
                <a:solidFill>
                  <a:schemeClr val="bg2"/>
                </a:solidFill>
                <a:latin typeface="Garamond" pitchFamily="18" charset="0"/>
                <a:cs typeface="Arial" charset="0"/>
              </a:rPr>
              <a:t>Professional development and training </a:t>
            </a:r>
          </a:p>
          <a:p>
            <a:pPr eaLnBrk="1" hangingPunct="1">
              <a:spcBef>
                <a:spcPts val="600"/>
              </a:spcBef>
              <a:spcAft>
                <a:spcPts val="800"/>
              </a:spcAft>
              <a:buFont typeface="Wingdings" pitchFamily="2" charset="2"/>
              <a:buChar char="§"/>
              <a:defRPr/>
            </a:pPr>
            <a:r>
              <a:rPr lang="en-US" sz="2400" b="1" dirty="0" smtClean="0">
                <a:solidFill>
                  <a:schemeClr val="bg2"/>
                </a:solidFill>
                <a:latin typeface="Garamond" pitchFamily="18" charset="0"/>
                <a:cs typeface="Arial" charset="0"/>
              </a:rPr>
              <a:t>Cross-cutting collaboration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8525" y="3781425"/>
            <a:ext cx="1009650" cy="1009650"/>
          </a:xfrm>
          <a:prstGeom prst="roundRect">
            <a:avLst>
              <a:gd name="adj" fmla="val 16667"/>
            </a:avLst>
          </a:prstGeom>
          <a:ln w="76200">
            <a:solidFill>
              <a:srgbClr val="5C8727"/>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8525" y="2295525"/>
            <a:ext cx="1009650" cy="1009650"/>
          </a:xfrm>
          <a:prstGeom prst="roundRect">
            <a:avLst>
              <a:gd name="adj" fmla="val 16667"/>
            </a:avLst>
          </a:prstGeom>
          <a:ln w="76200">
            <a:solidFill>
              <a:srgbClr val="F6A01A"/>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1000" r="20742"/>
          <a:stretch/>
        </p:blipFill>
        <p:spPr>
          <a:xfrm>
            <a:off x="7248525" y="5176838"/>
            <a:ext cx="1009650" cy="983640"/>
          </a:xfrm>
          <a:prstGeom prst="roundRect">
            <a:avLst>
              <a:gd name="adj" fmla="val 16667"/>
            </a:avLst>
          </a:prstGeom>
          <a:ln w="76200">
            <a:solidFill>
              <a:srgbClr val="56A0D3"/>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NCCDPHP_PPT_dark(">
  <a:themeElements>
    <a:clrScheme name="NCCDPHP Dark PPT Colors">
      <a:dk1>
        <a:srgbClr val="FFC000"/>
      </a:dk1>
      <a:lt1>
        <a:srgbClr val="0F56DC"/>
      </a:lt1>
      <a:dk2>
        <a:srgbClr val="FFFFFF"/>
      </a:dk2>
      <a:lt2>
        <a:srgbClr val="FFFFFF"/>
      </a:lt2>
      <a:accent1>
        <a:srgbClr val="878800"/>
      </a:accent1>
      <a:accent2>
        <a:srgbClr val="DF7A00"/>
      </a:accent2>
      <a:accent3>
        <a:srgbClr val="6E273D"/>
      </a:accent3>
      <a:accent4>
        <a:srgbClr val="64A0C8"/>
      </a:accent4>
      <a:accent5>
        <a:srgbClr val="69923A"/>
      </a:accent5>
      <a:accent6>
        <a:srgbClr val="7F7F7F"/>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1893</TotalTime>
  <Words>2491</Words>
  <Application>Microsoft Office PowerPoint</Application>
  <PresentationFormat>On-screen Show (4:3)</PresentationFormat>
  <Paragraphs>351</Paragraphs>
  <Slides>26</Slides>
  <Notes>21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Arial</vt:lpstr>
      <vt:lpstr>Wingdings</vt:lpstr>
      <vt:lpstr>Franklin Gothic Book</vt:lpstr>
      <vt:lpstr>Myriad Web Pro</vt:lpstr>
      <vt:lpstr>MS PGothic</vt:lpstr>
      <vt:lpstr>Calibri</vt:lpstr>
      <vt:lpstr>Arial Narrow</vt:lpstr>
      <vt:lpstr>Calisto MT</vt:lpstr>
      <vt:lpstr>Garamond</vt:lpstr>
      <vt:lpstr>Courier New</vt:lpstr>
      <vt:lpstr>NCCDPHP_PPT_dark(</vt:lpstr>
      <vt:lpstr>Office Theme</vt:lpstr>
      <vt:lpstr>NACDD School Health Council Meet and Greet the  School Health Branch</vt:lpstr>
      <vt:lpstr>National Association of Chronic Disease Directors</vt:lpstr>
      <vt:lpstr>Speakers</vt:lpstr>
      <vt:lpstr>School Health Branch   Overview</vt:lpstr>
      <vt:lpstr>PowerPoint Presentation</vt:lpstr>
      <vt:lpstr>Division of Population Health School Health Branch</vt:lpstr>
      <vt:lpstr>PowerPoint Presentation</vt:lpstr>
      <vt:lpstr>CDC’s Division of Population Health School Health Branch</vt:lpstr>
      <vt:lpstr>School Health Activities</vt:lpstr>
      <vt:lpstr>FUNDING AND SUPPORT  NEW FOA:   State Public Health Actions to Prevent and Control Diabetes, Heart Disease, Obesity and Associated Risk Factors and Promote School Health</vt:lpstr>
      <vt:lpstr>School Health Branch Program and Professional Development Team</vt:lpstr>
      <vt:lpstr> Healthy  Nutrition Environment:  Policies and Practices</vt:lpstr>
      <vt:lpstr>Quality Physical Education and Physical Activity</vt:lpstr>
      <vt:lpstr>PowerPoint Presentation</vt:lpstr>
      <vt:lpstr>National Non-Governmental Funded Partners</vt:lpstr>
      <vt:lpstr>Training Tools for Healthy Schools</vt:lpstr>
      <vt:lpstr>School Health Branch Research Application and  Evaluation Team</vt:lpstr>
      <vt:lpstr>What we do:    Make research applicable and  usable for practitioners</vt:lpstr>
      <vt:lpstr>Examples of Existing Research Synthesis Projects</vt:lpstr>
      <vt:lpstr>Examples of Existing  Research Translation Products</vt:lpstr>
      <vt:lpstr>Examples of Program Evaluation and Evaluation Research Work </vt:lpstr>
      <vt:lpstr>Current scientific projects</vt:lpstr>
      <vt:lpstr>A Sampling of Current Scientific Work</vt:lpstr>
      <vt:lpstr>Cross-Cutting Functions  (Dissemination, Technical Assistance, and SME)</vt:lpstr>
      <vt:lpstr>www.cdc.gov/healthyyouth </vt:lpstr>
      <vt:lpstr>Thank You!</vt:lpstr>
    </vt:vector>
  </TitlesOfParts>
  <Company>CDC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Myriad Pro, Bold, Shadow, 28pt</dc:title>
  <dc:creator>Chandra Joy Reed</dc:creator>
  <cp:lastModifiedBy>RachelleC</cp:lastModifiedBy>
  <cp:revision>161</cp:revision>
  <cp:lastPrinted>2012-05-14T15:24:00Z</cp:lastPrinted>
  <dcterms:created xsi:type="dcterms:W3CDTF">2010-07-16T17:32:51Z</dcterms:created>
  <dcterms:modified xsi:type="dcterms:W3CDTF">2013-09-23T20:24:26Z</dcterms:modified>
</cp:coreProperties>
</file>