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257" r:id="rId31"/>
    <p:sldId id="258" r:id="rId32"/>
    <p:sldId id="260" r:id="rId33"/>
    <p:sldId id="281" r:id="rId34"/>
    <p:sldId id="282" r:id="rId35"/>
    <p:sldId id="283" r:id="rId36"/>
    <p:sldId id="262" r:id="rId37"/>
    <p:sldId id="266" r:id="rId38"/>
    <p:sldId id="268" r:id="rId39"/>
    <p:sldId id="278" r:id="rId40"/>
    <p:sldId id="279" r:id="rId41"/>
    <p:sldId id="280" r:id="rId42"/>
    <p:sldId id="270" r:id="rId43"/>
    <p:sldId id="272" r:id="rId44"/>
    <p:sldId id="274" r:id="rId45"/>
    <p:sldId id="276" r:id="rId46"/>
    <p:sldId id="277" r:id="rId4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43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wholechildindicators-all.pdf" TargetMode="External"/><Relationship Id="rId2" Type="http://schemas.openxmlformats.org/officeDocument/2006/relationships/hyperlink" Target="http://sitool.ascd.org/Default.aspx?ReturnUrl=/" TargetMode="External"/><Relationship Id="rId1" Type="http://schemas.openxmlformats.org/officeDocument/2006/relationships/slide" Target="../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sitool.ascd.org/Default.aspx?ReturnUrl=/" TargetMode="External"/><Relationship Id="rId2" Type="http://schemas.openxmlformats.org/officeDocument/2006/relationships/hyperlink" Target="wholechildindicators-all.pdf" TargetMode="External"/><Relationship Id="rId1" Type="http://schemas.openxmlformats.org/officeDocument/2006/relationships/slide" Target="../slides/slide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sitool.ascd.org/Default.aspx?ReturnUrl=/" TargetMode="External"/><Relationship Id="rId2" Type="http://schemas.openxmlformats.org/officeDocument/2006/relationships/hyperlink" Target="wholechildindicators-all.pdf" TargetMode="External"/><Relationship Id="rId1" Type="http://schemas.openxmlformats.org/officeDocument/2006/relationships/slide" Target="../slides/slide8.xm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sitool.ascd.org/Default.aspx?ReturnUrl=/" TargetMode="External"/><Relationship Id="rId1" Type="http://schemas.openxmlformats.org/officeDocument/2006/relationships/hyperlink" Target="wholechildindicators-all.pdf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sitool.ascd.org/Default.aspx?ReturnUrl=/" TargetMode="External"/><Relationship Id="rId1" Type="http://schemas.openxmlformats.org/officeDocument/2006/relationships/hyperlink" Target="wholechildindicators-all.pdf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sitool.ascd.org/Default.aspx?ReturnUrl=/" TargetMode="External"/><Relationship Id="rId1" Type="http://schemas.openxmlformats.org/officeDocument/2006/relationships/hyperlink" Target="wholechildindicators-all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96CBE-DB1E-4F9C-9BBE-A75BC7CE9F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4BCFB5A-F9F8-4035-A6B4-61DB243FB87C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 action="ppaction://hlinksldjump"/>
            </a:rPr>
            <a:t>5 tenets</a:t>
          </a:r>
          <a:endParaRPr lang="en-US" dirty="0"/>
        </a:p>
      </dgm:t>
    </dgm:pt>
    <dgm:pt modelId="{9441B995-CC27-4509-8E98-E178E8AB2E23}" type="parTrans" cxnId="{E546D7FC-799C-4E5B-B860-B73C224166D4}">
      <dgm:prSet/>
      <dgm:spPr/>
      <dgm:t>
        <a:bodyPr/>
        <a:lstStyle/>
        <a:p>
          <a:endParaRPr lang="en-US"/>
        </a:p>
      </dgm:t>
    </dgm:pt>
    <dgm:pt modelId="{9BA9E45D-FE35-4E47-B5A8-6251463A08AD}" type="sibTrans" cxnId="{E546D7FC-799C-4E5B-B860-B73C224166D4}">
      <dgm:prSet/>
      <dgm:spPr/>
      <dgm:t>
        <a:bodyPr/>
        <a:lstStyle/>
        <a:p>
          <a:endParaRPr lang="en-US"/>
        </a:p>
      </dgm:t>
    </dgm:pt>
    <dgm:pt modelId="{CC73501B-384F-4EDE-81AC-5B72DA83792A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ASCD School Improvement Tool</a:t>
          </a:r>
          <a:endParaRPr lang="en-US" dirty="0"/>
        </a:p>
      </dgm:t>
    </dgm:pt>
    <dgm:pt modelId="{730DCDC4-4D9D-494B-A49A-9B8A0DE07EAA}" type="parTrans" cxnId="{881F4E36-F11F-45B4-9258-5E02DEB4395F}">
      <dgm:prSet/>
      <dgm:spPr/>
      <dgm:t>
        <a:bodyPr/>
        <a:lstStyle/>
        <a:p>
          <a:endParaRPr lang="en-US"/>
        </a:p>
      </dgm:t>
    </dgm:pt>
    <dgm:pt modelId="{098B4877-2722-41BD-A405-A9A2486F5B94}" type="sibTrans" cxnId="{881F4E36-F11F-45B4-9258-5E02DEB4395F}">
      <dgm:prSet/>
      <dgm:spPr/>
      <dgm:t>
        <a:bodyPr/>
        <a:lstStyle/>
        <a:p>
          <a:endParaRPr lang="en-US"/>
        </a:p>
      </dgm:t>
    </dgm:pt>
    <dgm:pt modelId="{B2FD635C-81F4-4913-A4FC-2206FBF04986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Indicators</a:t>
          </a:r>
          <a:endParaRPr lang="en-US" dirty="0"/>
        </a:p>
      </dgm:t>
    </dgm:pt>
    <dgm:pt modelId="{9F76D748-9538-41F2-A924-3259DA9D5A8B}" type="sibTrans" cxnId="{742DFAA3-9CFD-4AA1-962F-40F9963ED708}">
      <dgm:prSet/>
      <dgm:spPr/>
      <dgm:t>
        <a:bodyPr/>
        <a:lstStyle/>
        <a:p>
          <a:endParaRPr lang="en-US"/>
        </a:p>
      </dgm:t>
    </dgm:pt>
    <dgm:pt modelId="{D351A9B2-D6B0-44D2-9006-341571795A9D}" type="parTrans" cxnId="{742DFAA3-9CFD-4AA1-962F-40F9963ED708}">
      <dgm:prSet/>
      <dgm:spPr/>
      <dgm:t>
        <a:bodyPr/>
        <a:lstStyle/>
        <a:p>
          <a:endParaRPr lang="en-US"/>
        </a:p>
      </dgm:t>
    </dgm:pt>
    <dgm:pt modelId="{47EFBAF2-01DE-44C4-806A-6AC736C1EF70}" type="pres">
      <dgm:prSet presAssocID="{A4796CBE-DB1E-4F9C-9BBE-A75BC7CE9F5E}" presName="CompostProcess" presStyleCnt="0">
        <dgm:presLayoutVars>
          <dgm:dir/>
          <dgm:resizeHandles val="exact"/>
        </dgm:presLayoutVars>
      </dgm:prSet>
      <dgm:spPr/>
    </dgm:pt>
    <dgm:pt modelId="{586F1AFC-CE52-462D-B6B6-D2B7524960CE}" type="pres">
      <dgm:prSet presAssocID="{A4796CBE-DB1E-4F9C-9BBE-A75BC7CE9F5E}" presName="arrow" presStyleLbl="bgShp" presStyleIdx="0" presStyleCnt="1"/>
      <dgm:spPr>
        <a:solidFill>
          <a:srgbClr val="97B375"/>
        </a:solidFill>
      </dgm:spPr>
    </dgm:pt>
    <dgm:pt modelId="{CEEC18E3-283D-4D86-B3C8-24842FFEADAD}" type="pres">
      <dgm:prSet presAssocID="{A4796CBE-DB1E-4F9C-9BBE-A75BC7CE9F5E}" presName="linearProcess" presStyleCnt="0"/>
      <dgm:spPr/>
    </dgm:pt>
    <dgm:pt modelId="{B02BBD67-992E-44E2-9C65-7E8955808D09}" type="pres">
      <dgm:prSet presAssocID="{44BCFB5A-F9F8-4035-A6B4-61DB243FB87C}" presName="textNode" presStyleLbl="node1" presStyleIdx="0" presStyleCnt="3" custLinFactNeighborY="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1114E-992A-4968-8B62-974AD1C3F505}" type="pres">
      <dgm:prSet presAssocID="{9BA9E45D-FE35-4E47-B5A8-6251463A08AD}" presName="sibTrans" presStyleCnt="0"/>
      <dgm:spPr/>
    </dgm:pt>
    <dgm:pt modelId="{9FB11248-3DED-47DC-9C16-4C1503281E0E}" type="pres">
      <dgm:prSet presAssocID="{B2FD635C-81F4-4913-A4FC-2206FBF04986}" presName="textNode" presStyleLbl="node1" presStyleIdx="1" presStyleCnt="3" custLinFactNeighborY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73810-9902-42E6-A778-C53462148860}" type="pres">
      <dgm:prSet presAssocID="{9F76D748-9538-41F2-A924-3259DA9D5A8B}" presName="sibTrans" presStyleCnt="0"/>
      <dgm:spPr/>
    </dgm:pt>
    <dgm:pt modelId="{8CC53161-BB71-4559-A515-4DDEAF8B0441}" type="pres">
      <dgm:prSet presAssocID="{CC73501B-384F-4EDE-81AC-5B72DA83792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2C9C10-78BE-46BB-9DA3-669344224029}" type="presOf" srcId="{B2FD635C-81F4-4913-A4FC-2206FBF04986}" destId="{9FB11248-3DED-47DC-9C16-4C1503281E0E}" srcOrd="0" destOrd="0" presId="urn:microsoft.com/office/officeart/2005/8/layout/hProcess9"/>
    <dgm:cxn modelId="{742DFAA3-9CFD-4AA1-962F-40F9963ED708}" srcId="{A4796CBE-DB1E-4F9C-9BBE-A75BC7CE9F5E}" destId="{B2FD635C-81F4-4913-A4FC-2206FBF04986}" srcOrd="1" destOrd="0" parTransId="{D351A9B2-D6B0-44D2-9006-341571795A9D}" sibTransId="{9F76D748-9538-41F2-A924-3259DA9D5A8B}"/>
    <dgm:cxn modelId="{D782A018-FADC-4CD5-BCD9-2A705EE8E4CE}" type="presOf" srcId="{CC73501B-384F-4EDE-81AC-5B72DA83792A}" destId="{8CC53161-BB71-4559-A515-4DDEAF8B0441}" srcOrd="0" destOrd="0" presId="urn:microsoft.com/office/officeart/2005/8/layout/hProcess9"/>
    <dgm:cxn modelId="{70FE8839-19FE-4B0A-B242-B7A63D1E85E0}" type="presOf" srcId="{44BCFB5A-F9F8-4035-A6B4-61DB243FB87C}" destId="{B02BBD67-992E-44E2-9C65-7E8955808D09}" srcOrd="0" destOrd="0" presId="urn:microsoft.com/office/officeart/2005/8/layout/hProcess9"/>
    <dgm:cxn modelId="{C8FE83F4-8514-447F-998B-93581E189FAE}" type="presOf" srcId="{A4796CBE-DB1E-4F9C-9BBE-A75BC7CE9F5E}" destId="{47EFBAF2-01DE-44C4-806A-6AC736C1EF70}" srcOrd="0" destOrd="0" presId="urn:microsoft.com/office/officeart/2005/8/layout/hProcess9"/>
    <dgm:cxn modelId="{E546D7FC-799C-4E5B-B860-B73C224166D4}" srcId="{A4796CBE-DB1E-4F9C-9BBE-A75BC7CE9F5E}" destId="{44BCFB5A-F9F8-4035-A6B4-61DB243FB87C}" srcOrd="0" destOrd="0" parTransId="{9441B995-CC27-4509-8E98-E178E8AB2E23}" sibTransId="{9BA9E45D-FE35-4E47-B5A8-6251463A08AD}"/>
    <dgm:cxn modelId="{881F4E36-F11F-45B4-9258-5E02DEB4395F}" srcId="{A4796CBE-DB1E-4F9C-9BBE-A75BC7CE9F5E}" destId="{CC73501B-384F-4EDE-81AC-5B72DA83792A}" srcOrd="2" destOrd="0" parTransId="{730DCDC4-4D9D-494B-A49A-9B8A0DE07EAA}" sibTransId="{098B4877-2722-41BD-A405-A9A2486F5B94}"/>
    <dgm:cxn modelId="{8253E2E9-B557-4437-B092-B1D935EEBFCB}" type="presParOf" srcId="{47EFBAF2-01DE-44C4-806A-6AC736C1EF70}" destId="{586F1AFC-CE52-462D-B6B6-D2B7524960CE}" srcOrd="0" destOrd="0" presId="urn:microsoft.com/office/officeart/2005/8/layout/hProcess9"/>
    <dgm:cxn modelId="{7C1F29CE-C97F-409A-86CE-B581A8FD89B8}" type="presParOf" srcId="{47EFBAF2-01DE-44C4-806A-6AC736C1EF70}" destId="{CEEC18E3-283D-4D86-B3C8-24842FFEADAD}" srcOrd="1" destOrd="0" presId="urn:microsoft.com/office/officeart/2005/8/layout/hProcess9"/>
    <dgm:cxn modelId="{03658661-1E9F-4F9C-AAA9-56C04993EC14}" type="presParOf" srcId="{CEEC18E3-283D-4D86-B3C8-24842FFEADAD}" destId="{B02BBD67-992E-44E2-9C65-7E8955808D09}" srcOrd="0" destOrd="0" presId="urn:microsoft.com/office/officeart/2005/8/layout/hProcess9"/>
    <dgm:cxn modelId="{CBA4051B-ECE5-44B2-A9FB-89077818F78C}" type="presParOf" srcId="{CEEC18E3-283D-4D86-B3C8-24842FFEADAD}" destId="{2AF1114E-992A-4968-8B62-974AD1C3F505}" srcOrd="1" destOrd="0" presId="urn:microsoft.com/office/officeart/2005/8/layout/hProcess9"/>
    <dgm:cxn modelId="{3206413D-FD1B-45CE-9574-9E6C40050242}" type="presParOf" srcId="{CEEC18E3-283D-4D86-B3C8-24842FFEADAD}" destId="{9FB11248-3DED-47DC-9C16-4C1503281E0E}" srcOrd="2" destOrd="0" presId="urn:microsoft.com/office/officeart/2005/8/layout/hProcess9"/>
    <dgm:cxn modelId="{3531BB55-2B2C-498C-97A3-937B81BFB372}" type="presParOf" srcId="{CEEC18E3-283D-4D86-B3C8-24842FFEADAD}" destId="{2C273810-9902-42E6-A778-C53462148860}" srcOrd="3" destOrd="0" presId="urn:microsoft.com/office/officeart/2005/8/layout/hProcess9"/>
    <dgm:cxn modelId="{3F69697C-E076-4BEA-8ABB-81EB74F8EEDB}" type="presParOf" srcId="{CEEC18E3-283D-4D86-B3C8-24842FFEADAD}" destId="{8CC53161-BB71-4559-A515-4DDEAF8B044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796CBE-DB1E-4F9C-9BBE-A75BC7CE9F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4BCFB5A-F9F8-4035-A6B4-61DB243FB87C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 action="ppaction://hlinksldjump"/>
            </a:rPr>
            <a:t>5 tenets</a:t>
          </a:r>
          <a:endParaRPr lang="en-US" dirty="0"/>
        </a:p>
      </dgm:t>
    </dgm:pt>
    <dgm:pt modelId="{9441B995-CC27-4509-8E98-E178E8AB2E23}" type="parTrans" cxnId="{E546D7FC-799C-4E5B-B860-B73C224166D4}">
      <dgm:prSet/>
      <dgm:spPr/>
      <dgm:t>
        <a:bodyPr/>
        <a:lstStyle/>
        <a:p>
          <a:endParaRPr lang="en-US"/>
        </a:p>
      </dgm:t>
    </dgm:pt>
    <dgm:pt modelId="{9BA9E45D-FE35-4E47-B5A8-6251463A08AD}" type="sibTrans" cxnId="{E546D7FC-799C-4E5B-B860-B73C224166D4}">
      <dgm:prSet/>
      <dgm:spPr/>
      <dgm:t>
        <a:bodyPr/>
        <a:lstStyle/>
        <a:p>
          <a:endParaRPr lang="en-US"/>
        </a:p>
      </dgm:t>
    </dgm:pt>
    <dgm:pt modelId="{B2FD635C-81F4-4913-A4FC-2206FBF04986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Indicators</a:t>
          </a:r>
          <a:endParaRPr lang="en-US" dirty="0"/>
        </a:p>
      </dgm:t>
    </dgm:pt>
    <dgm:pt modelId="{D351A9B2-D6B0-44D2-9006-341571795A9D}" type="parTrans" cxnId="{742DFAA3-9CFD-4AA1-962F-40F9963ED708}">
      <dgm:prSet/>
      <dgm:spPr/>
      <dgm:t>
        <a:bodyPr/>
        <a:lstStyle/>
        <a:p>
          <a:endParaRPr lang="en-US"/>
        </a:p>
      </dgm:t>
    </dgm:pt>
    <dgm:pt modelId="{9F76D748-9538-41F2-A924-3259DA9D5A8B}" type="sibTrans" cxnId="{742DFAA3-9CFD-4AA1-962F-40F9963ED708}">
      <dgm:prSet/>
      <dgm:spPr/>
      <dgm:t>
        <a:bodyPr/>
        <a:lstStyle/>
        <a:p>
          <a:endParaRPr lang="en-US"/>
        </a:p>
      </dgm:t>
    </dgm:pt>
    <dgm:pt modelId="{CC73501B-384F-4EDE-81AC-5B72DA83792A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ASCD School Improvement Tool</a:t>
          </a:r>
          <a:endParaRPr lang="en-US" dirty="0"/>
        </a:p>
      </dgm:t>
    </dgm:pt>
    <dgm:pt modelId="{730DCDC4-4D9D-494B-A49A-9B8A0DE07EAA}" type="parTrans" cxnId="{881F4E36-F11F-45B4-9258-5E02DEB4395F}">
      <dgm:prSet/>
      <dgm:spPr/>
      <dgm:t>
        <a:bodyPr/>
        <a:lstStyle/>
        <a:p>
          <a:endParaRPr lang="en-US"/>
        </a:p>
      </dgm:t>
    </dgm:pt>
    <dgm:pt modelId="{098B4877-2722-41BD-A405-A9A2486F5B94}" type="sibTrans" cxnId="{881F4E36-F11F-45B4-9258-5E02DEB4395F}">
      <dgm:prSet/>
      <dgm:spPr/>
      <dgm:t>
        <a:bodyPr/>
        <a:lstStyle/>
        <a:p>
          <a:endParaRPr lang="en-US"/>
        </a:p>
      </dgm:t>
    </dgm:pt>
    <dgm:pt modelId="{47EFBAF2-01DE-44C4-806A-6AC736C1EF70}" type="pres">
      <dgm:prSet presAssocID="{A4796CBE-DB1E-4F9C-9BBE-A75BC7CE9F5E}" presName="CompostProcess" presStyleCnt="0">
        <dgm:presLayoutVars>
          <dgm:dir/>
          <dgm:resizeHandles val="exact"/>
        </dgm:presLayoutVars>
      </dgm:prSet>
      <dgm:spPr/>
    </dgm:pt>
    <dgm:pt modelId="{586F1AFC-CE52-462D-B6B6-D2B7524960CE}" type="pres">
      <dgm:prSet presAssocID="{A4796CBE-DB1E-4F9C-9BBE-A75BC7CE9F5E}" presName="arrow" presStyleLbl="bgShp" presStyleIdx="0" presStyleCnt="1"/>
      <dgm:spPr>
        <a:solidFill>
          <a:srgbClr val="97B375"/>
        </a:solidFill>
      </dgm:spPr>
    </dgm:pt>
    <dgm:pt modelId="{CEEC18E3-283D-4D86-B3C8-24842FFEADAD}" type="pres">
      <dgm:prSet presAssocID="{A4796CBE-DB1E-4F9C-9BBE-A75BC7CE9F5E}" presName="linearProcess" presStyleCnt="0"/>
      <dgm:spPr/>
    </dgm:pt>
    <dgm:pt modelId="{B02BBD67-992E-44E2-9C65-7E8955808D09}" type="pres">
      <dgm:prSet presAssocID="{44BCFB5A-F9F8-4035-A6B4-61DB243FB87C}" presName="textNode" presStyleLbl="node1" presStyleIdx="0" presStyleCnt="3" custLinFactNeighborY="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1114E-992A-4968-8B62-974AD1C3F505}" type="pres">
      <dgm:prSet presAssocID="{9BA9E45D-FE35-4E47-B5A8-6251463A08AD}" presName="sibTrans" presStyleCnt="0"/>
      <dgm:spPr/>
    </dgm:pt>
    <dgm:pt modelId="{9FB11248-3DED-47DC-9C16-4C1503281E0E}" type="pres">
      <dgm:prSet presAssocID="{B2FD635C-81F4-4913-A4FC-2206FBF04986}" presName="textNode" presStyleLbl="node1" presStyleIdx="1" presStyleCnt="3" custLinFactNeighborY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73810-9902-42E6-A778-C53462148860}" type="pres">
      <dgm:prSet presAssocID="{9F76D748-9538-41F2-A924-3259DA9D5A8B}" presName="sibTrans" presStyleCnt="0"/>
      <dgm:spPr/>
    </dgm:pt>
    <dgm:pt modelId="{8CC53161-BB71-4559-A515-4DDEAF8B0441}" type="pres">
      <dgm:prSet presAssocID="{CC73501B-384F-4EDE-81AC-5B72DA83792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2DFAA3-9CFD-4AA1-962F-40F9963ED708}" srcId="{A4796CBE-DB1E-4F9C-9BBE-A75BC7CE9F5E}" destId="{B2FD635C-81F4-4913-A4FC-2206FBF04986}" srcOrd="1" destOrd="0" parTransId="{D351A9B2-D6B0-44D2-9006-341571795A9D}" sibTransId="{9F76D748-9538-41F2-A924-3259DA9D5A8B}"/>
    <dgm:cxn modelId="{78FCA487-87E1-455C-9469-73FC921F2630}" type="presOf" srcId="{CC73501B-384F-4EDE-81AC-5B72DA83792A}" destId="{8CC53161-BB71-4559-A515-4DDEAF8B0441}" srcOrd="0" destOrd="0" presId="urn:microsoft.com/office/officeart/2005/8/layout/hProcess9"/>
    <dgm:cxn modelId="{64069006-B220-4C69-8EEE-EB7441DE779E}" type="presOf" srcId="{B2FD635C-81F4-4913-A4FC-2206FBF04986}" destId="{9FB11248-3DED-47DC-9C16-4C1503281E0E}" srcOrd="0" destOrd="0" presId="urn:microsoft.com/office/officeart/2005/8/layout/hProcess9"/>
    <dgm:cxn modelId="{5704328E-C339-401E-821A-E776A0520A03}" type="presOf" srcId="{A4796CBE-DB1E-4F9C-9BBE-A75BC7CE9F5E}" destId="{47EFBAF2-01DE-44C4-806A-6AC736C1EF70}" srcOrd="0" destOrd="0" presId="urn:microsoft.com/office/officeart/2005/8/layout/hProcess9"/>
    <dgm:cxn modelId="{E546D7FC-799C-4E5B-B860-B73C224166D4}" srcId="{A4796CBE-DB1E-4F9C-9BBE-A75BC7CE9F5E}" destId="{44BCFB5A-F9F8-4035-A6B4-61DB243FB87C}" srcOrd="0" destOrd="0" parTransId="{9441B995-CC27-4509-8E98-E178E8AB2E23}" sibTransId="{9BA9E45D-FE35-4E47-B5A8-6251463A08AD}"/>
    <dgm:cxn modelId="{21D9ECE1-01A6-4E86-9D7C-E9097652DA1C}" type="presOf" srcId="{44BCFB5A-F9F8-4035-A6B4-61DB243FB87C}" destId="{B02BBD67-992E-44E2-9C65-7E8955808D09}" srcOrd="0" destOrd="0" presId="urn:microsoft.com/office/officeart/2005/8/layout/hProcess9"/>
    <dgm:cxn modelId="{881F4E36-F11F-45B4-9258-5E02DEB4395F}" srcId="{A4796CBE-DB1E-4F9C-9BBE-A75BC7CE9F5E}" destId="{CC73501B-384F-4EDE-81AC-5B72DA83792A}" srcOrd="2" destOrd="0" parTransId="{730DCDC4-4D9D-494B-A49A-9B8A0DE07EAA}" sibTransId="{098B4877-2722-41BD-A405-A9A2486F5B94}"/>
    <dgm:cxn modelId="{4C52B7BB-5036-4ED3-8566-66F21A8EFA5A}" type="presParOf" srcId="{47EFBAF2-01DE-44C4-806A-6AC736C1EF70}" destId="{586F1AFC-CE52-462D-B6B6-D2B7524960CE}" srcOrd="0" destOrd="0" presId="urn:microsoft.com/office/officeart/2005/8/layout/hProcess9"/>
    <dgm:cxn modelId="{A41FC3CA-0E25-4857-AB18-2174AA78A7B5}" type="presParOf" srcId="{47EFBAF2-01DE-44C4-806A-6AC736C1EF70}" destId="{CEEC18E3-283D-4D86-B3C8-24842FFEADAD}" srcOrd="1" destOrd="0" presId="urn:microsoft.com/office/officeart/2005/8/layout/hProcess9"/>
    <dgm:cxn modelId="{85C9BCCB-1083-4FC5-B79C-FF4EE1A11D5D}" type="presParOf" srcId="{CEEC18E3-283D-4D86-B3C8-24842FFEADAD}" destId="{B02BBD67-992E-44E2-9C65-7E8955808D09}" srcOrd="0" destOrd="0" presId="urn:microsoft.com/office/officeart/2005/8/layout/hProcess9"/>
    <dgm:cxn modelId="{A992030C-FC9E-4A58-B3A7-5C049B93E4A9}" type="presParOf" srcId="{CEEC18E3-283D-4D86-B3C8-24842FFEADAD}" destId="{2AF1114E-992A-4968-8B62-974AD1C3F505}" srcOrd="1" destOrd="0" presId="urn:microsoft.com/office/officeart/2005/8/layout/hProcess9"/>
    <dgm:cxn modelId="{CF6484FE-8B5D-499C-8B23-68DA8ABED41E}" type="presParOf" srcId="{CEEC18E3-283D-4D86-B3C8-24842FFEADAD}" destId="{9FB11248-3DED-47DC-9C16-4C1503281E0E}" srcOrd="2" destOrd="0" presId="urn:microsoft.com/office/officeart/2005/8/layout/hProcess9"/>
    <dgm:cxn modelId="{157EEAFC-8EC4-4C6C-91F5-5CEBAF182AE6}" type="presParOf" srcId="{CEEC18E3-283D-4D86-B3C8-24842FFEADAD}" destId="{2C273810-9902-42E6-A778-C53462148860}" srcOrd="3" destOrd="0" presId="urn:microsoft.com/office/officeart/2005/8/layout/hProcess9"/>
    <dgm:cxn modelId="{8E13F836-1B88-40E3-AD73-B6A69F876CF8}" type="presParOf" srcId="{CEEC18E3-283D-4D86-B3C8-24842FFEADAD}" destId="{8CC53161-BB71-4559-A515-4DDEAF8B044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796CBE-DB1E-4F9C-9BBE-A75BC7CE9F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4BCFB5A-F9F8-4035-A6B4-61DB243FB87C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 action="ppaction://hlinksldjump"/>
            </a:rPr>
            <a:t>5 tenets</a:t>
          </a:r>
          <a:endParaRPr lang="en-US" dirty="0"/>
        </a:p>
      </dgm:t>
    </dgm:pt>
    <dgm:pt modelId="{9441B995-CC27-4509-8E98-E178E8AB2E23}" type="parTrans" cxnId="{E546D7FC-799C-4E5B-B860-B73C224166D4}">
      <dgm:prSet/>
      <dgm:spPr/>
      <dgm:t>
        <a:bodyPr/>
        <a:lstStyle/>
        <a:p>
          <a:endParaRPr lang="en-US"/>
        </a:p>
      </dgm:t>
    </dgm:pt>
    <dgm:pt modelId="{9BA9E45D-FE35-4E47-B5A8-6251463A08AD}" type="sibTrans" cxnId="{E546D7FC-799C-4E5B-B860-B73C224166D4}">
      <dgm:prSet/>
      <dgm:spPr/>
      <dgm:t>
        <a:bodyPr/>
        <a:lstStyle/>
        <a:p>
          <a:endParaRPr lang="en-US"/>
        </a:p>
      </dgm:t>
    </dgm:pt>
    <dgm:pt modelId="{B2FD635C-81F4-4913-A4FC-2206FBF04986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Indicators</a:t>
          </a:r>
          <a:endParaRPr lang="en-US" dirty="0"/>
        </a:p>
      </dgm:t>
    </dgm:pt>
    <dgm:pt modelId="{D351A9B2-D6B0-44D2-9006-341571795A9D}" type="parTrans" cxnId="{742DFAA3-9CFD-4AA1-962F-40F9963ED708}">
      <dgm:prSet/>
      <dgm:spPr/>
      <dgm:t>
        <a:bodyPr/>
        <a:lstStyle/>
        <a:p>
          <a:endParaRPr lang="en-US"/>
        </a:p>
      </dgm:t>
    </dgm:pt>
    <dgm:pt modelId="{9F76D748-9538-41F2-A924-3259DA9D5A8B}" type="sibTrans" cxnId="{742DFAA3-9CFD-4AA1-962F-40F9963ED708}">
      <dgm:prSet/>
      <dgm:spPr/>
      <dgm:t>
        <a:bodyPr/>
        <a:lstStyle/>
        <a:p>
          <a:endParaRPr lang="en-US"/>
        </a:p>
      </dgm:t>
    </dgm:pt>
    <dgm:pt modelId="{CC73501B-384F-4EDE-81AC-5B72DA83792A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ASCD School Improvement Tool</a:t>
          </a:r>
          <a:endParaRPr lang="en-US" dirty="0"/>
        </a:p>
      </dgm:t>
    </dgm:pt>
    <dgm:pt modelId="{730DCDC4-4D9D-494B-A49A-9B8A0DE07EAA}" type="parTrans" cxnId="{881F4E36-F11F-45B4-9258-5E02DEB4395F}">
      <dgm:prSet/>
      <dgm:spPr/>
      <dgm:t>
        <a:bodyPr/>
        <a:lstStyle/>
        <a:p>
          <a:endParaRPr lang="en-US"/>
        </a:p>
      </dgm:t>
    </dgm:pt>
    <dgm:pt modelId="{098B4877-2722-41BD-A405-A9A2486F5B94}" type="sibTrans" cxnId="{881F4E36-F11F-45B4-9258-5E02DEB4395F}">
      <dgm:prSet/>
      <dgm:spPr/>
      <dgm:t>
        <a:bodyPr/>
        <a:lstStyle/>
        <a:p>
          <a:endParaRPr lang="en-US"/>
        </a:p>
      </dgm:t>
    </dgm:pt>
    <dgm:pt modelId="{47EFBAF2-01DE-44C4-806A-6AC736C1EF70}" type="pres">
      <dgm:prSet presAssocID="{A4796CBE-DB1E-4F9C-9BBE-A75BC7CE9F5E}" presName="CompostProcess" presStyleCnt="0">
        <dgm:presLayoutVars>
          <dgm:dir/>
          <dgm:resizeHandles val="exact"/>
        </dgm:presLayoutVars>
      </dgm:prSet>
      <dgm:spPr/>
    </dgm:pt>
    <dgm:pt modelId="{586F1AFC-CE52-462D-B6B6-D2B7524960CE}" type="pres">
      <dgm:prSet presAssocID="{A4796CBE-DB1E-4F9C-9BBE-A75BC7CE9F5E}" presName="arrow" presStyleLbl="bgShp" presStyleIdx="0" presStyleCnt="1"/>
      <dgm:spPr>
        <a:solidFill>
          <a:srgbClr val="97B375"/>
        </a:solidFill>
      </dgm:spPr>
    </dgm:pt>
    <dgm:pt modelId="{CEEC18E3-283D-4D86-B3C8-24842FFEADAD}" type="pres">
      <dgm:prSet presAssocID="{A4796CBE-DB1E-4F9C-9BBE-A75BC7CE9F5E}" presName="linearProcess" presStyleCnt="0"/>
      <dgm:spPr/>
    </dgm:pt>
    <dgm:pt modelId="{B02BBD67-992E-44E2-9C65-7E8955808D09}" type="pres">
      <dgm:prSet presAssocID="{44BCFB5A-F9F8-4035-A6B4-61DB243FB87C}" presName="textNode" presStyleLbl="node1" presStyleIdx="0" presStyleCnt="3" custLinFactNeighborY="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1114E-992A-4968-8B62-974AD1C3F505}" type="pres">
      <dgm:prSet presAssocID="{9BA9E45D-FE35-4E47-B5A8-6251463A08AD}" presName="sibTrans" presStyleCnt="0"/>
      <dgm:spPr/>
    </dgm:pt>
    <dgm:pt modelId="{9FB11248-3DED-47DC-9C16-4C1503281E0E}" type="pres">
      <dgm:prSet presAssocID="{B2FD635C-81F4-4913-A4FC-2206FBF04986}" presName="textNode" presStyleLbl="node1" presStyleIdx="1" presStyleCnt="3" custLinFactNeighborY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73810-9902-42E6-A778-C53462148860}" type="pres">
      <dgm:prSet presAssocID="{9F76D748-9538-41F2-A924-3259DA9D5A8B}" presName="sibTrans" presStyleCnt="0"/>
      <dgm:spPr/>
    </dgm:pt>
    <dgm:pt modelId="{8CC53161-BB71-4559-A515-4DDEAF8B0441}" type="pres">
      <dgm:prSet presAssocID="{CC73501B-384F-4EDE-81AC-5B72DA83792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4008A4-2381-4AFA-BECB-937DD80EBE1B}" type="presOf" srcId="{44BCFB5A-F9F8-4035-A6B4-61DB243FB87C}" destId="{B02BBD67-992E-44E2-9C65-7E8955808D09}" srcOrd="0" destOrd="0" presId="urn:microsoft.com/office/officeart/2005/8/layout/hProcess9"/>
    <dgm:cxn modelId="{742DFAA3-9CFD-4AA1-962F-40F9963ED708}" srcId="{A4796CBE-DB1E-4F9C-9BBE-A75BC7CE9F5E}" destId="{B2FD635C-81F4-4913-A4FC-2206FBF04986}" srcOrd="1" destOrd="0" parTransId="{D351A9B2-D6B0-44D2-9006-341571795A9D}" sibTransId="{9F76D748-9538-41F2-A924-3259DA9D5A8B}"/>
    <dgm:cxn modelId="{8013F0B4-5D4C-48C4-9509-0CF83162B4B5}" type="presOf" srcId="{B2FD635C-81F4-4913-A4FC-2206FBF04986}" destId="{9FB11248-3DED-47DC-9C16-4C1503281E0E}" srcOrd="0" destOrd="0" presId="urn:microsoft.com/office/officeart/2005/8/layout/hProcess9"/>
    <dgm:cxn modelId="{E392FD89-79B9-4C10-B890-942378EFE14B}" type="presOf" srcId="{CC73501B-384F-4EDE-81AC-5B72DA83792A}" destId="{8CC53161-BB71-4559-A515-4DDEAF8B0441}" srcOrd="0" destOrd="0" presId="urn:microsoft.com/office/officeart/2005/8/layout/hProcess9"/>
    <dgm:cxn modelId="{85892024-B453-4D45-8FC4-485086CBE403}" type="presOf" srcId="{A4796CBE-DB1E-4F9C-9BBE-A75BC7CE9F5E}" destId="{47EFBAF2-01DE-44C4-806A-6AC736C1EF70}" srcOrd="0" destOrd="0" presId="urn:microsoft.com/office/officeart/2005/8/layout/hProcess9"/>
    <dgm:cxn modelId="{E546D7FC-799C-4E5B-B860-B73C224166D4}" srcId="{A4796CBE-DB1E-4F9C-9BBE-A75BC7CE9F5E}" destId="{44BCFB5A-F9F8-4035-A6B4-61DB243FB87C}" srcOrd="0" destOrd="0" parTransId="{9441B995-CC27-4509-8E98-E178E8AB2E23}" sibTransId="{9BA9E45D-FE35-4E47-B5A8-6251463A08AD}"/>
    <dgm:cxn modelId="{881F4E36-F11F-45B4-9258-5E02DEB4395F}" srcId="{A4796CBE-DB1E-4F9C-9BBE-A75BC7CE9F5E}" destId="{CC73501B-384F-4EDE-81AC-5B72DA83792A}" srcOrd="2" destOrd="0" parTransId="{730DCDC4-4D9D-494B-A49A-9B8A0DE07EAA}" sibTransId="{098B4877-2722-41BD-A405-A9A2486F5B94}"/>
    <dgm:cxn modelId="{54FA711D-EDE0-4722-88D2-9C79701C346F}" type="presParOf" srcId="{47EFBAF2-01DE-44C4-806A-6AC736C1EF70}" destId="{586F1AFC-CE52-462D-B6B6-D2B7524960CE}" srcOrd="0" destOrd="0" presId="urn:microsoft.com/office/officeart/2005/8/layout/hProcess9"/>
    <dgm:cxn modelId="{AC9C771D-131B-44BE-A475-DB3CB5D51B52}" type="presParOf" srcId="{47EFBAF2-01DE-44C4-806A-6AC736C1EF70}" destId="{CEEC18E3-283D-4D86-B3C8-24842FFEADAD}" srcOrd="1" destOrd="0" presId="urn:microsoft.com/office/officeart/2005/8/layout/hProcess9"/>
    <dgm:cxn modelId="{9483A9EE-4FAF-4947-9559-64D38DFC72F5}" type="presParOf" srcId="{CEEC18E3-283D-4D86-B3C8-24842FFEADAD}" destId="{B02BBD67-992E-44E2-9C65-7E8955808D09}" srcOrd="0" destOrd="0" presId="urn:microsoft.com/office/officeart/2005/8/layout/hProcess9"/>
    <dgm:cxn modelId="{1664B294-0C66-4ADD-B0EF-21FEC9E08919}" type="presParOf" srcId="{CEEC18E3-283D-4D86-B3C8-24842FFEADAD}" destId="{2AF1114E-992A-4968-8B62-974AD1C3F505}" srcOrd="1" destOrd="0" presId="urn:microsoft.com/office/officeart/2005/8/layout/hProcess9"/>
    <dgm:cxn modelId="{0276DD0B-A3D9-4602-9CC5-3DD06BCFEE2A}" type="presParOf" srcId="{CEEC18E3-283D-4D86-B3C8-24842FFEADAD}" destId="{9FB11248-3DED-47DC-9C16-4C1503281E0E}" srcOrd="2" destOrd="0" presId="urn:microsoft.com/office/officeart/2005/8/layout/hProcess9"/>
    <dgm:cxn modelId="{296411C5-A3FC-4A5F-B250-DCA288E561EA}" type="presParOf" srcId="{CEEC18E3-283D-4D86-B3C8-24842FFEADAD}" destId="{2C273810-9902-42E6-A778-C53462148860}" srcOrd="3" destOrd="0" presId="urn:microsoft.com/office/officeart/2005/8/layout/hProcess9"/>
    <dgm:cxn modelId="{EB1B2A62-EDCC-4FB5-9712-49473CA40FED}" type="presParOf" srcId="{CEEC18E3-283D-4D86-B3C8-24842FFEADAD}" destId="{8CC53161-BB71-4559-A515-4DDEAF8B044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F1AFC-CE52-462D-B6B6-D2B7524960CE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rgbClr val="97B3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BBD67-992E-44E2-9C65-7E8955808D09}">
      <dsp:nvSpPr>
        <dsp:cNvPr id="0" name=""/>
        <dsp:cNvSpPr/>
      </dsp:nvSpPr>
      <dsp:spPr>
        <a:xfrm>
          <a:off x="6548" y="12699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hlinkClick xmlns:r="http://schemas.openxmlformats.org/officeDocument/2006/relationships" r:id="" action="ppaction://hlinksldjump"/>
            </a:rPr>
            <a:t>5 tenets</a:t>
          </a:r>
          <a:endParaRPr lang="en-US" sz="2200" kern="1200" dirty="0"/>
        </a:p>
      </dsp:txBody>
      <dsp:txXfrm>
        <a:off x="85903" y="1349354"/>
        <a:ext cx="1803440" cy="1466890"/>
      </dsp:txXfrm>
    </dsp:sp>
    <dsp:sp modelId="{9FB11248-3DED-47DC-9C16-4C1503281E0E}">
      <dsp:nvSpPr>
        <dsp:cNvPr id="0" name=""/>
        <dsp:cNvSpPr/>
      </dsp:nvSpPr>
      <dsp:spPr>
        <a:xfrm>
          <a:off x="2066925" y="1244608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hlinkClick xmlns:r="http://schemas.openxmlformats.org/officeDocument/2006/relationships" r:id="rId1"/>
            </a:rPr>
            <a:t>Indicators</a:t>
          </a:r>
          <a:endParaRPr lang="en-US" sz="2200" kern="1200" dirty="0"/>
        </a:p>
      </dsp:txBody>
      <dsp:txXfrm>
        <a:off x="2146280" y="1323963"/>
        <a:ext cx="1803440" cy="1466890"/>
      </dsp:txXfrm>
    </dsp:sp>
    <dsp:sp modelId="{8CC53161-BB71-4559-A515-4DDEAF8B0441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hlinkClick xmlns:r="http://schemas.openxmlformats.org/officeDocument/2006/relationships" r:id="rId2"/>
            </a:rPr>
            <a:t>ASCD School Improvement Tool</a:t>
          </a:r>
          <a:endParaRPr lang="en-US" sz="2200" kern="1200" dirty="0"/>
        </a:p>
      </dsp:txBody>
      <dsp:txXfrm>
        <a:off x="4206656" y="1298554"/>
        <a:ext cx="180344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F1AFC-CE52-462D-B6B6-D2B7524960CE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rgbClr val="97B3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BBD67-992E-44E2-9C65-7E8955808D09}">
      <dsp:nvSpPr>
        <dsp:cNvPr id="0" name=""/>
        <dsp:cNvSpPr/>
      </dsp:nvSpPr>
      <dsp:spPr>
        <a:xfrm>
          <a:off x="6548" y="12699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hlinkClick xmlns:r="http://schemas.openxmlformats.org/officeDocument/2006/relationships" r:id="" action="ppaction://hlinksldjump"/>
            </a:rPr>
            <a:t>5 tenets</a:t>
          </a:r>
          <a:endParaRPr lang="en-US" sz="2200" kern="1200" dirty="0"/>
        </a:p>
      </dsp:txBody>
      <dsp:txXfrm>
        <a:off x="85903" y="1349354"/>
        <a:ext cx="1803440" cy="1466890"/>
      </dsp:txXfrm>
    </dsp:sp>
    <dsp:sp modelId="{9FB11248-3DED-47DC-9C16-4C1503281E0E}">
      <dsp:nvSpPr>
        <dsp:cNvPr id="0" name=""/>
        <dsp:cNvSpPr/>
      </dsp:nvSpPr>
      <dsp:spPr>
        <a:xfrm>
          <a:off x="2066925" y="1244608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hlinkClick xmlns:r="http://schemas.openxmlformats.org/officeDocument/2006/relationships" r:id="rId1"/>
            </a:rPr>
            <a:t>Indicators</a:t>
          </a:r>
          <a:endParaRPr lang="en-US" sz="2200" kern="1200" dirty="0"/>
        </a:p>
      </dsp:txBody>
      <dsp:txXfrm>
        <a:off x="2146280" y="1323963"/>
        <a:ext cx="1803440" cy="1466890"/>
      </dsp:txXfrm>
    </dsp:sp>
    <dsp:sp modelId="{8CC53161-BB71-4559-A515-4DDEAF8B0441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hlinkClick xmlns:r="http://schemas.openxmlformats.org/officeDocument/2006/relationships" r:id="rId2"/>
            </a:rPr>
            <a:t>ASCD School Improvement Tool</a:t>
          </a:r>
          <a:endParaRPr lang="en-US" sz="2200" kern="1200" dirty="0"/>
        </a:p>
      </dsp:txBody>
      <dsp:txXfrm>
        <a:off x="4206656" y="1298554"/>
        <a:ext cx="1803440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F1AFC-CE52-462D-B6B6-D2B7524960CE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rgbClr val="97B3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BBD67-992E-44E2-9C65-7E8955808D09}">
      <dsp:nvSpPr>
        <dsp:cNvPr id="0" name=""/>
        <dsp:cNvSpPr/>
      </dsp:nvSpPr>
      <dsp:spPr>
        <a:xfrm>
          <a:off x="6548" y="12699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hlinkClick xmlns:r="http://schemas.openxmlformats.org/officeDocument/2006/relationships" r:id="" action="ppaction://hlinksldjump"/>
            </a:rPr>
            <a:t>5 tenets</a:t>
          </a:r>
          <a:endParaRPr lang="en-US" sz="2200" kern="1200" dirty="0"/>
        </a:p>
      </dsp:txBody>
      <dsp:txXfrm>
        <a:off x="85903" y="1349354"/>
        <a:ext cx="1803440" cy="1466890"/>
      </dsp:txXfrm>
    </dsp:sp>
    <dsp:sp modelId="{9FB11248-3DED-47DC-9C16-4C1503281E0E}">
      <dsp:nvSpPr>
        <dsp:cNvPr id="0" name=""/>
        <dsp:cNvSpPr/>
      </dsp:nvSpPr>
      <dsp:spPr>
        <a:xfrm>
          <a:off x="2066925" y="1244608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hlinkClick xmlns:r="http://schemas.openxmlformats.org/officeDocument/2006/relationships" r:id="rId1"/>
            </a:rPr>
            <a:t>Indicators</a:t>
          </a:r>
          <a:endParaRPr lang="en-US" sz="2200" kern="1200" dirty="0"/>
        </a:p>
      </dsp:txBody>
      <dsp:txXfrm>
        <a:off x="2146280" y="1323963"/>
        <a:ext cx="1803440" cy="1466890"/>
      </dsp:txXfrm>
    </dsp:sp>
    <dsp:sp modelId="{8CC53161-BB71-4559-A515-4DDEAF8B0441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hlinkClick xmlns:r="http://schemas.openxmlformats.org/officeDocument/2006/relationships" r:id="rId2"/>
            </a:rPr>
            <a:t>ASCD School Improvement Tool</a:t>
          </a:r>
          <a:endParaRPr lang="en-US" sz="2200" kern="1200" dirty="0"/>
        </a:p>
      </dsp:txBody>
      <dsp:txXfrm>
        <a:off x="4206656" y="1298554"/>
        <a:ext cx="180344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9ABF294-1F3C-474A-962B-A8B17C4A3B8A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4BD934E-F7BA-444D-86A7-DBC3BCC50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36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d.org/programs/The-Whole-Child/Healthy.aspx" TargetMode="External"/><Relationship Id="rId7" Type="http://schemas.openxmlformats.org/officeDocument/2006/relationships/hyperlink" Target="http://www.ascd.org/programs/The-Whole-Child/Challenged.asp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scd.org/programs/The-Whole-Child/Supported.aspx" TargetMode="External"/><Relationship Id="rId5" Type="http://schemas.openxmlformats.org/officeDocument/2006/relationships/hyperlink" Target="http://www.ascd.org/programs/The-Whole-Child/Engaged.aspx" TargetMode="External"/><Relationship Id="rId4" Type="http://schemas.openxmlformats.org/officeDocument/2006/relationships/hyperlink" Target="http://www.ascd.org/programs/The-Whole-Child/Safe.aspx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CEABA-0174-4843-B785-07FE26119C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 – 10 indicators each (plus Sustainability)</a:t>
            </a:r>
          </a:p>
          <a:p>
            <a:r>
              <a:rPr lang="en-US" dirty="0" smtClean="0"/>
              <a:t>Note: Indicators</a:t>
            </a:r>
            <a:r>
              <a:rPr lang="en-US" baseline="0" dirty="0" smtClean="0"/>
              <a:t> for Sustainability</a:t>
            </a:r>
          </a:p>
          <a:p>
            <a:endParaRPr lang="en-US" dirty="0" smtClean="0"/>
          </a:p>
          <a:p>
            <a:r>
              <a:rPr lang="en-US" dirty="0" smtClean="0"/>
              <a:t>2012 – 6 components (linked back to School Improvement Process)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CEABA-0174-4843-B785-07FE26119C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3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11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12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13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r>
              <a:rPr lang="en-US" dirty="0" smtClean="0">
                <a:ea typeface="ＭＳ Ｐゴシック" pitchFamily="16" charset="-128"/>
              </a:rPr>
              <a:t>ASCD profile (free)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14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r>
              <a:rPr lang="en-US" dirty="0" err="1" smtClean="0">
                <a:ea typeface="ＭＳ Ｐゴシック" pitchFamily="16" charset="-128"/>
              </a:rPr>
              <a:t>Indiv</a:t>
            </a:r>
            <a:r>
              <a:rPr lang="en-US" dirty="0" smtClean="0">
                <a:ea typeface="ＭＳ Ｐゴシック" pitchFamily="16" charset="-128"/>
              </a:rPr>
              <a:t> or School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15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r>
              <a:rPr lang="en-US" dirty="0" smtClean="0">
                <a:ea typeface="ＭＳ Ｐゴシック" pitchFamily="16" charset="-128"/>
              </a:rPr>
              <a:t>Global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16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r>
              <a:rPr lang="en-US" dirty="0" smtClean="0">
                <a:ea typeface="ＭＳ Ｐゴシック" pitchFamily="16" charset="-128"/>
              </a:rPr>
              <a:t>Positions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17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18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19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58B52-0354-411B-9276-39AA389C1926}" type="slidenum">
              <a:rPr lang="en-US" smtClean="0">
                <a:ea typeface="ＭＳ Ｐゴシック" pitchFamily="16" charset="-128"/>
              </a:rPr>
              <a:pPr/>
              <a:t>2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6" charset="-128"/>
              </a:rPr>
              <a:t>WCC</a:t>
            </a:r>
            <a:r>
              <a:rPr lang="en-US" baseline="0" dirty="0" smtClean="0">
                <a:ea typeface="ＭＳ Ｐゴシック" pitchFamily="16" charset="-128"/>
              </a:rPr>
              <a:t> 2006</a:t>
            </a:r>
          </a:p>
          <a:p>
            <a:pPr eaLnBrk="1" hangingPunct="1"/>
            <a:r>
              <a:rPr lang="en-US" baseline="0" dirty="0" smtClean="0">
                <a:ea typeface="ＭＳ Ｐゴシック" pitchFamily="16" charset="-128"/>
              </a:rPr>
              <a:t>Re evaluating education and schooling</a:t>
            </a:r>
          </a:p>
          <a:p>
            <a:pPr eaLnBrk="1" hangingPunct="1"/>
            <a:r>
              <a:rPr lang="en-US" baseline="0" dirty="0" smtClean="0">
                <a:ea typeface="ＭＳ Ｐゴシック" pitchFamily="16" charset="-128"/>
              </a:rPr>
              <a:t>During NCLB </a:t>
            </a:r>
          </a:p>
          <a:p>
            <a:pPr eaLnBrk="1" hangingPunct="1"/>
            <a:r>
              <a:rPr lang="en-US" baseline="0" dirty="0" smtClean="0">
                <a:ea typeface="ＭＳ Ｐゴシック" pitchFamily="16" charset="-128"/>
              </a:rPr>
              <a:t>1947</a:t>
            </a:r>
          </a:p>
          <a:p>
            <a:pPr eaLnBrk="1" hangingPunct="1"/>
            <a:r>
              <a:rPr lang="en-US" baseline="0" dirty="0" smtClean="0">
                <a:ea typeface="ＭＳ Ｐゴシック" pitchFamily="16" charset="-128"/>
              </a:rPr>
              <a:t>What’s good for the child</a:t>
            </a:r>
            <a:endParaRPr lang="en-US" dirty="0" smtClean="0">
              <a:ea typeface="ＭＳ Ｐゴシック" pitchFamily="16" charset="-128"/>
            </a:endParaRPr>
          </a:p>
          <a:p>
            <a:pPr eaLnBrk="1" hangingPunct="1"/>
            <a:r>
              <a:rPr lang="en-US" dirty="0" smtClean="0">
                <a:ea typeface="ＭＳ Ｐゴシック" pitchFamily="16" charset="-128"/>
              </a:rPr>
              <a:t>2007</a:t>
            </a:r>
          </a:p>
          <a:p>
            <a:pPr eaLnBrk="1" hangingPunct="1"/>
            <a:r>
              <a:rPr lang="en-US" dirty="0" smtClean="0">
                <a:ea typeface="ＭＳ Ｐゴシック" pitchFamily="16" charset="-128"/>
              </a:rPr>
              <a:t>Whole Child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20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21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22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r>
              <a:rPr lang="en-US" dirty="0" smtClean="0">
                <a:ea typeface="ＭＳ Ｐゴシック" pitchFamily="16" charset="-128"/>
              </a:rPr>
              <a:t>Emphasize Sustainability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23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24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25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26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27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28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4433">
              <a:spcBef>
                <a:spcPct val="0"/>
              </a:spcBef>
            </a:pPr>
            <a:r>
              <a:rPr lang="en-US" dirty="0" smtClean="0">
                <a:ea typeface="ＭＳ Ｐゴシック" pitchFamily="16" charset="-128"/>
              </a:rPr>
              <a:t>Specific resources</a:t>
            </a:r>
          </a:p>
          <a:p>
            <a:pPr defTabSz="904433">
              <a:spcBef>
                <a:spcPct val="0"/>
              </a:spcBef>
            </a:pPr>
            <a:r>
              <a:rPr lang="en-US" dirty="0" smtClean="0">
                <a:ea typeface="ＭＳ Ｐゴシック" pitchFamily="16" charset="-128"/>
              </a:rPr>
              <a:t>Free</a:t>
            </a:r>
          </a:p>
          <a:p>
            <a:pPr defTabSz="904433">
              <a:spcBef>
                <a:spcPct val="0"/>
              </a:spcBef>
            </a:pPr>
            <a:r>
              <a:rPr lang="en-US" dirty="0" smtClean="0">
                <a:ea typeface="ＭＳ Ｐゴシック" pitchFamily="16" charset="-128"/>
              </a:rPr>
              <a:t>Members</a:t>
            </a:r>
          </a:p>
          <a:p>
            <a:pPr defTabSz="904433">
              <a:spcBef>
                <a:spcPct val="0"/>
              </a:spcBef>
            </a:pPr>
            <a:r>
              <a:rPr lang="en-US" dirty="0" smtClean="0">
                <a:ea typeface="ＭＳ Ｐゴシック" pitchFamily="16" charset="-128"/>
              </a:rPr>
              <a:t>For purchase</a:t>
            </a:r>
          </a:p>
          <a:p>
            <a:pPr defTabSz="904433">
              <a:spcBef>
                <a:spcPct val="0"/>
              </a:spcBef>
            </a:pPr>
            <a:r>
              <a:rPr lang="en-US" dirty="0" smtClean="0">
                <a:ea typeface="ＭＳ Ｐゴシック" pitchFamily="16" charset="-128"/>
              </a:rPr>
              <a:t>Consultation</a:t>
            </a:r>
          </a:p>
          <a:p>
            <a:pPr defTabSz="904433">
              <a:spcBef>
                <a:spcPct val="0"/>
              </a:spcBef>
            </a:pPr>
            <a:r>
              <a:rPr lang="en-US" dirty="0" smtClean="0">
                <a:ea typeface="ＭＳ Ｐゴシック" pitchFamily="16" charset="-128"/>
              </a:rPr>
              <a:t>Edge (PLC)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58B52-0354-411B-9276-39AA389C1926}" type="slidenum">
              <a:rPr lang="en-US" smtClean="0">
                <a:ea typeface="ＭＳ Ｐゴシック" pitchFamily="16" charset="-128"/>
              </a:rPr>
              <a:pPr/>
              <a:t>29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6" charset="-128"/>
            </a:endParaRPr>
          </a:p>
          <a:p>
            <a:pPr eaLnBrk="1" hangingPunct="1"/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58B52-0354-411B-9276-39AA389C1926}" type="slidenum">
              <a:rPr lang="en-US" smtClean="0">
                <a:ea typeface="ＭＳ Ｐゴシック" pitchFamily="16" charset="-128"/>
              </a:rPr>
              <a:pPr/>
              <a:t>3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6" charset="-128"/>
              </a:rPr>
              <a:t>WCC</a:t>
            </a:r>
            <a:r>
              <a:rPr lang="en-US" baseline="0" dirty="0" smtClean="0">
                <a:ea typeface="ＭＳ Ｐゴシック" pitchFamily="16" charset="-128"/>
              </a:rPr>
              <a:t> 2006</a:t>
            </a:r>
          </a:p>
          <a:p>
            <a:pPr eaLnBrk="1" hangingPunct="1"/>
            <a:r>
              <a:rPr lang="en-US" baseline="0" dirty="0" smtClean="0">
                <a:ea typeface="ＭＳ Ｐゴシック" pitchFamily="16" charset="-128"/>
              </a:rPr>
              <a:t>Re evaluating education and schooling</a:t>
            </a:r>
          </a:p>
          <a:p>
            <a:pPr eaLnBrk="1" hangingPunct="1"/>
            <a:r>
              <a:rPr lang="en-US" baseline="0" dirty="0" smtClean="0">
                <a:ea typeface="ＭＳ Ｐゴシック" pitchFamily="16" charset="-128"/>
              </a:rPr>
              <a:t>During NCLB </a:t>
            </a:r>
          </a:p>
          <a:p>
            <a:pPr eaLnBrk="1" hangingPunct="1"/>
            <a:endParaRPr lang="en-US" baseline="0" dirty="0" smtClean="0">
              <a:ea typeface="ＭＳ Ｐゴシック" pitchFamily="16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16" charset="-128"/>
              </a:rPr>
              <a:t>1947</a:t>
            </a:r>
          </a:p>
          <a:p>
            <a:pPr eaLnBrk="1" hangingPunct="1"/>
            <a:r>
              <a:rPr lang="en-US" baseline="0" dirty="0" smtClean="0">
                <a:ea typeface="ＭＳ Ｐゴシック" pitchFamily="16" charset="-128"/>
              </a:rPr>
              <a:t>What’s good for the child</a:t>
            </a:r>
            <a:endParaRPr lang="en-US" dirty="0" smtClean="0">
              <a:ea typeface="ＭＳ Ｐゴシック" pitchFamily="16" charset="-128"/>
            </a:endParaRPr>
          </a:p>
          <a:p>
            <a:pPr eaLnBrk="1" hangingPunct="1"/>
            <a:endParaRPr lang="en-US" dirty="0" smtClean="0">
              <a:ea typeface="ＭＳ Ｐゴシック" pitchFamily="16" charset="-128"/>
            </a:endParaRPr>
          </a:p>
          <a:p>
            <a:pPr eaLnBrk="1" hangingPunct="1"/>
            <a:r>
              <a:rPr lang="en-US" dirty="0" smtClean="0">
                <a:ea typeface="ＭＳ Ｐゴシック" pitchFamily="16" charset="-128"/>
              </a:rPr>
              <a:t>2007</a:t>
            </a:r>
          </a:p>
          <a:p>
            <a:pPr eaLnBrk="1" hangingPunct="1"/>
            <a:r>
              <a:rPr lang="en-US" dirty="0" smtClean="0">
                <a:ea typeface="ＭＳ Ｐゴシック" pitchFamily="16" charset="-128"/>
              </a:rPr>
              <a:t>Whole Child</a:t>
            </a:r>
          </a:p>
          <a:p>
            <a:pPr eaLnBrk="1" hangingPunct="1"/>
            <a:endParaRPr lang="en-US" dirty="0" smtClean="0">
              <a:ea typeface="ＭＳ Ｐゴシック" pitchFamily="16" charset="-128"/>
            </a:endParaRPr>
          </a:p>
          <a:p>
            <a:pPr eaLnBrk="1" hangingPunct="1"/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C37740-B113-4A2A-82FC-11BE0167DA03}" type="slidenum">
              <a:rPr lang="en-US"/>
              <a:pPr eaLnBrk="1" hangingPunct="1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C8E-63A8-476D-ACA6-042676A3A59D}" type="slidenum">
              <a:rPr lang="en-US" smtClean="0">
                <a:ea typeface="ＭＳ Ｐゴシック" pitchFamily="16" charset="-128"/>
              </a:rPr>
              <a:pPr/>
              <a:t>4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6" charset="-128"/>
              </a:rPr>
              <a:t>Mantra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7E857-CB14-4EC6-AB98-356025D7E7E5}" type="slidenum">
              <a:rPr lang="en-US" smtClean="0">
                <a:ea typeface="ＭＳ Ｐゴシック" pitchFamily="16" charset="-128"/>
              </a:rPr>
              <a:pPr/>
              <a:t>5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6" charset="-128"/>
              </a:rPr>
              <a:t>Tenets</a:t>
            </a:r>
          </a:p>
          <a:p>
            <a:pPr eaLnBrk="1" hangingPunct="1"/>
            <a:r>
              <a:rPr lang="en-US" dirty="0" smtClean="0">
                <a:ea typeface="ＭＳ Ｐゴシック" pitchFamily="16" charset="-128"/>
              </a:rPr>
              <a:t>Abraham Maslow</a:t>
            </a:r>
          </a:p>
          <a:p>
            <a:pPr eaLnBrk="1" hangingPunct="1"/>
            <a:endParaRPr lang="en-US" dirty="0" smtClean="0">
              <a:ea typeface="ＭＳ Ｐゴシック" pitchFamily="16" charset="-128"/>
            </a:endParaRPr>
          </a:p>
          <a:p>
            <a:pPr eaLnBrk="1" hangingPunct="1"/>
            <a:r>
              <a:rPr lang="en-US" dirty="0" smtClean="0">
                <a:ea typeface="ＭＳ Ｐゴシック" pitchFamily="16" charset="-128"/>
              </a:rPr>
              <a:t>EACH child, school, community</a:t>
            </a:r>
          </a:p>
          <a:p>
            <a:pPr eaLnBrk="1" hangingPunct="1"/>
            <a:r>
              <a:rPr lang="en-US" dirty="0" smtClean="0">
                <a:ea typeface="ＭＳ Ｐゴシック" pitchFamily="16" charset="-128"/>
              </a:rPr>
              <a:t>Deserves to be ….AND…</a:t>
            </a:r>
          </a:p>
          <a:p>
            <a:pPr eaLnBrk="1" hangingPunct="1"/>
            <a:endParaRPr lang="en-US" dirty="0" smtClean="0">
              <a:ea typeface="ＭＳ Ｐゴシック" pitchFamily="16" charset="-128"/>
            </a:endParaRPr>
          </a:p>
          <a:p>
            <a:pPr eaLnBrk="1" hangingPunct="1"/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58B52-0354-411B-9276-39AA389C1926}" type="slidenum">
              <a:rPr lang="en-US" smtClean="0">
                <a:ea typeface="ＭＳ Ｐゴシック" pitchFamily="16" charset="-128"/>
              </a:rPr>
              <a:pPr/>
              <a:t>6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6" charset="-128"/>
              </a:rPr>
              <a:t>Basic premise/understanding</a:t>
            </a:r>
          </a:p>
          <a:p>
            <a:pPr eaLnBrk="1" hangingPunct="1"/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2007 - 5 tenets of WC</a:t>
            </a:r>
          </a:p>
          <a:p>
            <a:endParaRPr lang="en-US" dirty="0" smtClean="0"/>
          </a:p>
          <a:p>
            <a:r>
              <a:rPr lang="en-US" b="1" dirty="0" smtClean="0">
                <a:effectLst/>
              </a:rPr>
              <a:t>Whole Child Tenets (link goes to slide</a:t>
            </a:r>
            <a:r>
              <a:rPr lang="en-US" b="1" baseline="0" dirty="0" smtClean="0">
                <a:effectLst/>
              </a:rPr>
              <a:t> at end of PPT with Tenets)</a:t>
            </a:r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Each student enters school </a:t>
            </a:r>
            <a:r>
              <a:rPr lang="en-US" b="1" dirty="0" smtClean="0">
                <a:effectLst/>
                <a:hlinkClick r:id="rId3" action="ppaction://hlinkfile"/>
              </a:rPr>
              <a:t>healthy</a:t>
            </a:r>
            <a:r>
              <a:rPr lang="en-US" dirty="0" smtClean="0">
                <a:effectLst/>
              </a:rPr>
              <a:t> and learns about and practices a healthy lifestyle.</a:t>
            </a:r>
          </a:p>
          <a:p>
            <a:r>
              <a:rPr lang="en-US" dirty="0" smtClean="0">
                <a:effectLst/>
              </a:rPr>
              <a:t>Each student learns in an environment that is physically and emotionally </a:t>
            </a:r>
            <a:r>
              <a:rPr lang="en-US" b="1" dirty="0" smtClean="0">
                <a:effectLst/>
                <a:hlinkClick r:id="rId4" action="ppaction://hlinkfile"/>
              </a:rPr>
              <a:t>safe</a:t>
            </a:r>
            <a:r>
              <a:rPr lang="en-US" dirty="0" smtClean="0">
                <a:effectLst/>
              </a:rPr>
              <a:t> for students and adults.</a:t>
            </a:r>
          </a:p>
          <a:p>
            <a:r>
              <a:rPr lang="en-US" dirty="0" smtClean="0">
                <a:effectLst/>
              </a:rPr>
              <a:t>Each student is actively </a:t>
            </a:r>
            <a:r>
              <a:rPr lang="en-US" b="1" dirty="0" smtClean="0">
                <a:effectLst/>
                <a:hlinkClick r:id="rId5" action="ppaction://hlinkfile"/>
              </a:rPr>
              <a:t>engaged</a:t>
            </a:r>
            <a:r>
              <a:rPr lang="en-US" dirty="0" smtClean="0">
                <a:effectLst/>
              </a:rPr>
              <a:t> in learning and is connected to the school and broader community.</a:t>
            </a:r>
          </a:p>
          <a:p>
            <a:r>
              <a:rPr lang="en-US" dirty="0" smtClean="0">
                <a:effectLst/>
              </a:rPr>
              <a:t>Each student has access to personalized learning and is </a:t>
            </a:r>
            <a:r>
              <a:rPr lang="en-US" b="1" dirty="0" smtClean="0">
                <a:effectLst/>
                <a:hlinkClick r:id="rId6" action="ppaction://hlinkfile"/>
              </a:rPr>
              <a:t>supported</a:t>
            </a:r>
            <a:r>
              <a:rPr lang="en-US" dirty="0" smtClean="0">
                <a:effectLst/>
              </a:rPr>
              <a:t> by qualified, caring adults.</a:t>
            </a:r>
          </a:p>
          <a:p>
            <a:r>
              <a:rPr lang="en-US" dirty="0" smtClean="0">
                <a:effectLst/>
              </a:rPr>
              <a:t>Each student is </a:t>
            </a:r>
            <a:r>
              <a:rPr lang="en-US" b="1" dirty="0" smtClean="0">
                <a:effectLst/>
                <a:hlinkClick r:id="rId7" action="ppaction://hlinkfile"/>
              </a:rPr>
              <a:t>challenged</a:t>
            </a:r>
            <a:r>
              <a:rPr lang="en-US" dirty="0" smtClean="0">
                <a:effectLst/>
              </a:rPr>
              <a:t> academically and prepared for success in college or further study and for employment and participation in a global environment.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2011 – 10 indicators each (plus Sustainability)</a:t>
            </a:r>
          </a:p>
          <a:p>
            <a:r>
              <a:rPr lang="en-US" dirty="0" smtClean="0"/>
              <a:t>2012 – 6 components (linked back to School Improvement Process)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CEABA-0174-4843-B785-07FE26119C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3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CEABA-0174-4843-B785-07FE26119C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 – 10 indicators each (plus Sustainability)</a:t>
            </a:r>
          </a:p>
          <a:p>
            <a:r>
              <a:rPr lang="en-US" dirty="0" smtClean="0"/>
              <a:t>Note: Indicators</a:t>
            </a:r>
            <a:r>
              <a:rPr lang="en-US" baseline="0" dirty="0" smtClean="0"/>
              <a:t> for Sustainability</a:t>
            </a:r>
          </a:p>
          <a:p>
            <a:endParaRPr lang="en-US" dirty="0" smtClean="0"/>
          </a:p>
          <a:p>
            <a:r>
              <a:rPr lang="en-US" dirty="0" smtClean="0"/>
              <a:t>2012 – 6 components (linked back to School Improvement Process)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CEABA-0174-4843-B785-07FE26119C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45D3F-7577-425D-BF0F-2887499B1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889D-F19E-4C9C-BEA7-C5DE8D746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018C-BD36-48EC-8222-7C8EAACB7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5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C2A29-678B-45DE-94C0-9002B4557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4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E700A-87DF-4A04-889F-D36843CF8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E1CB3-7F4C-42BD-BDA0-A32FC5E3A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39B2-A0D9-432C-886A-A0E07365D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8209-4347-4EDD-87AE-D8BB93ECA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7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C3E54-66F7-4BC7-A14A-56BBA9B6F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99787-4178-484A-892D-16699E3E6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3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67F1-A5D9-4FE0-B2D1-C6D7511E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6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418492-9B4A-44CE-866A-4B2598792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itool.ascd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lechildeducation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rosemary.reilly-chammat@ride.ri.gov" TargetMode="External"/><Relationship Id="rId2" Type="http://schemas.openxmlformats.org/officeDocument/2006/relationships/hyperlink" Target="http://www.riasc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gbrito@ao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cd.org/programs/The-Whole-Child/Supported.aspx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ascd.org/programs/The-Whole-Child/Engaged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cd.org/programs/The-Whole-Child/Safe.aspx" TargetMode="External"/><Relationship Id="rId5" Type="http://schemas.openxmlformats.org/officeDocument/2006/relationships/hyperlink" Target="http://www.ascd.org/programs/The-Whole-Child/Healthy.aspx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ascd.org/programs/The-Whole-Child/Challenged.asp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P-Template-white-2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PP-Template-white-20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 bwMode="auto">
          <a:xfrm>
            <a:off x="4724400" y="1828800"/>
            <a:ext cx="3352800" cy="2743200"/>
          </a:xfrm>
          <a:prstGeom prst="roundRect">
            <a:avLst/>
          </a:prstGeom>
          <a:solidFill>
            <a:srgbClr val="5A8B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kern="0" dirty="0" smtClean="0">
                <a:solidFill>
                  <a:schemeClr val="bg1"/>
                </a:solidFill>
              </a:rPr>
              <a:t>Fast, Free, Online: Because You Can’t Wait to Get Better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28" name="Picture 4" descr="\\inside.ascd.org\DavWWWRoot\Collaboration\WGU\cs\wcprog\Videos\Misc\ascd-school-improvement-tool-f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34194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52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P-Template-white-2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PP-Template-white-20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66831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1524000" y="685800"/>
            <a:ext cx="1981200" cy="1600200"/>
          </a:xfrm>
          <a:prstGeom prst="round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2007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685800"/>
            <a:ext cx="1981200" cy="1600200"/>
          </a:xfrm>
          <a:prstGeom prst="round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2011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638800" y="685800"/>
            <a:ext cx="1981200" cy="1600200"/>
          </a:xfrm>
          <a:prstGeom prst="round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2012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10000" y="3048000"/>
            <a:ext cx="13716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2781300"/>
            <a:ext cx="1676400" cy="12573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0207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85800" y="609600"/>
            <a:ext cx="7772400" cy="16002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ASCD School Improvement Tool</a:t>
            </a:r>
          </a:p>
          <a:p>
            <a:pPr algn="ctr"/>
            <a:r>
              <a:rPr lang="en-US" sz="2800" u="sng" dirty="0">
                <a:hlinkClick r:id="rId3"/>
              </a:rPr>
              <a:t>http://</a:t>
            </a:r>
            <a:r>
              <a:rPr lang="en-US" sz="2800" u="sng" dirty="0" smtClean="0">
                <a:hlinkClick r:id="rId3"/>
              </a:rPr>
              <a:t>sitool.ascd.org</a:t>
            </a:r>
            <a:endParaRPr lang="en-US" sz="28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13325"/>
            <a:ext cx="77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27E3A"/>
                </a:solidFill>
              </a:rPr>
              <a:t>Assess </a:t>
            </a:r>
            <a:r>
              <a:rPr lang="en-US" sz="2000" b="1" dirty="0">
                <a:solidFill>
                  <a:srgbClr val="527E3A"/>
                </a:solidFill>
              </a:rPr>
              <a:t>sustainable implementation </a:t>
            </a:r>
            <a:r>
              <a:rPr lang="en-US" sz="2000" dirty="0">
                <a:solidFill>
                  <a:srgbClr val="527E3A"/>
                </a:solidFill>
              </a:rPr>
              <a:t>of a whole child approach across school climate and culture, curriculum and instruction, family and community engagement, leadership, staff capacity, and assessment. </a:t>
            </a:r>
            <a:br>
              <a:rPr lang="en-US" sz="2000" dirty="0">
                <a:solidFill>
                  <a:srgbClr val="527E3A"/>
                </a:solidFill>
              </a:rPr>
            </a:br>
            <a:endParaRPr lang="en-US" sz="2000" dirty="0">
              <a:solidFill>
                <a:srgbClr val="527E3A"/>
              </a:solidFill>
            </a:endParaRPr>
          </a:p>
          <a:p>
            <a:r>
              <a:rPr lang="en-US" sz="2000" b="1" dirty="0" smtClean="0">
                <a:solidFill>
                  <a:srgbClr val="527E3A"/>
                </a:solidFill>
              </a:rPr>
              <a:t>Guide </a:t>
            </a:r>
            <a:r>
              <a:rPr lang="en-US" sz="2000" b="1" dirty="0">
                <a:solidFill>
                  <a:srgbClr val="527E3A"/>
                </a:solidFill>
              </a:rPr>
              <a:t>decision making </a:t>
            </a:r>
            <a:r>
              <a:rPr lang="en-US" sz="2000" dirty="0">
                <a:solidFill>
                  <a:srgbClr val="527E3A"/>
                </a:solidFill>
              </a:rPr>
              <a:t>and set strategic goals and outcomes. </a:t>
            </a:r>
            <a:br>
              <a:rPr lang="en-US" sz="2000" dirty="0">
                <a:solidFill>
                  <a:srgbClr val="527E3A"/>
                </a:solidFill>
              </a:rPr>
            </a:br>
            <a:endParaRPr lang="en-US" sz="2000" dirty="0">
              <a:solidFill>
                <a:srgbClr val="527E3A"/>
              </a:solidFill>
            </a:endParaRPr>
          </a:p>
          <a:p>
            <a:r>
              <a:rPr lang="en-US" sz="2000" b="1" dirty="0" smtClean="0">
                <a:solidFill>
                  <a:srgbClr val="527E3A"/>
                </a:solidFill>
              </a:rPr>
              <a:t>Identify </a:t>
            </a:r>
            <a:r>
              <a:rPr lang="en-US" sz="2000" b="1" dirty="0">
                <a:solidFill>
                  <a:srgbClr val="527E3A"/>
                </a:solidFill>
              </a:rPr>
              <a:t>resources </a:t>
            </a:r>
            <a:r>
              <a:rPr lang="en-US" sz="2000" dirty="0">
                <a:solidFill>
                  <a:srgbClr val="527E3A"/>
                </a:solidFill>
              </a:rPr>
              <a:t>to meet unique school and community needs. </a:t>
            </a:r>
            <a:br>
              <a:rPr lang="en-US" sz="2000" dirty="0">
                <a:solidFill>
                  <a:srgbClr val="527E3A"/>
                </a:solidFill>
              </a:rPr>
            </a:br>
            <a:endParaRPr lang="en-US" sz="2000" dirty="0" smtClean="0">
              <a:solidFill>
                <a:srgbClr val="527E3A"/>
              </a:solidFill>
            </a:endParaRPr>
          </a:p>
          <a:p>
            <a:r>
              <a:rPr lang="en-US" sz="2000" b="1" dirty="0" smtClean="0">
                <a:solidFill>
                  <a:srgbClr val="527E3A"/>
                </a:solidFill>
              </a:rPr>
              <a:t>Prepare </a:t>
            </a:r>
            <a:r>
              <a:rPr lang="en-US" sz="2000" b="1" dirty="0">
                <a:solidFill>
                  <a:srgbClr val="527E3A"/>
                </a:solidFill>
              </a:rPr>
              <a:t>your students </a:t>
            </a:r>
            <a:r>
              <a:rPr lang="en-US" sz="2000" dirty="0">
                <a:solidFill>
                  <a:srgbClr val="527E3A"/>
                </a:solidFill>
              </a:rPr>
              <a:t>for postsecondary education, meaningful employment, and </a:t>
            </a:r>
            <a:r>
              <a:rPr lang="en-US" sz="2000" b="1" dirty="0">
                <a:solidFill>
                  <a:srgbClr val="527E3A"/>
                </a:solidFill>
              </a:rPr>
              <a:t>active citizenship in a global society</a:t>
            </a:r>
            <a:r>
              <a:rPr lang="en-US" sz="2000" dirty="0">
                <a:solidFill>
                  <a:srgbClr val="527E3A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3748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1490"/>
            <a:ext cx="4800600" cy="567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335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66775"/>
            <a:ext cx="7211161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83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 b="-806"/>
          <a:stretch/>
        </p:blipFill>
        <p:spPr bwMode="auto">
          <a:xfrm>
            <a:off x="2133600" y="457200"/>
            <a:ext cx="4953000" cy="559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511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4"/>
          <a:stretch/>
        </p:blipFill>
        <p:spPr bwMode="auto">
          <a:xfrm>
            <a:off x="1760355" y="457199"/>
            <a:ext cx="5554845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69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slade\Desktop\Singapore\3. SI Tool\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/>
        </p:blipFill>
        <p:spPr bwMode="auto">
          <a:xfrm>
            <a:off x="1905001" y="938318"/>
            <a:ext cx="5257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905001" y="938318"/>
            <a:ext cx="5257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11835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slade\Desktop\Singapore\3. SI Tool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2666"/>
            <a:ext cx="4162425" cy="56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slade\Desktop\Singapore\3. SI Tool\health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01013" cy="27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slade\Desktop\Singapore\3. SI Tool\health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09800"/>
            <a:ext cx="8101013" cy="25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slade\Desktop\Singapore\3. SI Tool\health 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101012" cy="207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3400" y="4281108"/>
            <a:ext cx="8101012" cy="90049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528935"/>
            <a:ext cx="218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</a:rPr>
              <a:t>HEALTHY</a:t>
            </a:r>
            <a:endParaRPr lang="en-US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37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slade\Desktop\Singapore\3. SI Tool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03239"/>
            <a:ext cx="3876740" cy="5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slade\Desktop\Singapore\3. SI Tool\saf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10538" cy="192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slade\Desktop\Singapore\3. SI Tool\saf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112125" cy="31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528935"/>
            <a:ext cx="218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</a:rPr>
              <a:t>SAFE</a:t>
            </a:r>
            <a:endParaRPr lang="en-US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44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5" b="1955"/>
          <a:stretch/>
        </p:blipFill>
        <p:spPr bwMode="auto">
          <a:xfrm>
            <a:off x="2514600" y="365760"/>
            <a:ext cx="41910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sslade\Desktop\Singapore\3. SI Tool\engaged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676400"/>
            <a:ext cx="8020050" cy="181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528935"/>
            <a:ext cx="218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</a:rPr>
              <a:t>ENGAGED</a:t>
            </a:r>
            <a:endParaRPr lang="en-US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75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685800" y="609600"/>
            <a:ext cx="7772400" cy="1600200"/>
          </a:xfrm>
          <a:prstGeom prst="roundRect">
            <a:avLst/>
          </a:prstGeom>
          <a:solidFill>
            <a:srgbClr val="5A8B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What Is A Whole Child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Approach to Education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319278"/>
            <a:ext cx="77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17D21"/>
                </a:solidFill>
              </a:rPr>
              <a:t>“ASCD convened the </a:t>
            </a:r>
            <a:r>
              <a:rPr lang="en-US" b="1" dirty="0">
                <a:solidFill>
                  <a:srgbClr val="517D21"/>
                </a:solidFill>
              </a:rPr>
              <a:t>Commission on the Whole Child</a:t>
            </a:r>
          </a:p>
          <a:p>
            <a:r>
              <a:rPr lang="en-US" sz="2000" dirty="0">
                <a:solidFill>
                  <a:srgbClr val="517D21"/>
                </a:solidFill>
              </a:rPr>
              <a:t>because we believe that the success of each learner can </a:t>
            </a:r>
            <a:r>
              <a:rPr lang="en-US" sz="2000" dirty="0" smtClean="0">
                <a:solidFill>
                  <a:srgbClr val="517D21"/>
                </a:solidFill>
              </a:rPr>
              <a:t>only be </a:t>
            </a:r>
            <a:r>
              <a:rPr lang="en-US" sz="2000" dirty="0">
                <a:solidFill>
                  <a:srgbClr val="517D21"/>
                </a:solidFill>
              </a:rPr>
              <a:t>achieved through </a:t>
            </a:r>
            <a:r>
              <a:rPr lang="en-US" b="1" dirty="0">
                <a:solidFill>
                  <a:srgbClr val="517D21"/>
                </a:solidFill>
              </a:rPr>
              <a:t>a whole child approach </a:t>
            </a:r>
            <a:r>
              <a:rPr lang="en-US" sz="2000" dirty="0">
                <a:solidFill>
                  <a:srgbClr val="517D21"/>
                </a:solidFill>
              </a:rPr>
              <a:t>to learning </a:t>
            </a:r>
            <a:r>
              <a:rPr lang="en-US" sz="2000" dirty="0" smtClean="0">
                <a:solidFill>
                  <a:srgbClr val="517D21"/>
                </a:solidFill>
              </a:rPr>
              <a:t>and teaching</a:t>
            </a:r>
            <a:r>
              <a:rPr lang="en-US" sz="2000" dirty="0">
                <a:solidFill>
                  <a:srgbClr val="517D21"/>
                </a:solidFill>
              </a:rPr>
              <a:t>,” said ASCD Executive Director Gene R. Carter</a:t>
            </a:r>
            <a:r>
              <a:rPr lang="en-US" sz="2000" dirty="0" smtClean="0">
                <a:solidFill>
                  <a:srgbClr val="517D21"/>
                </a:solidFill>
              </a:rPr>
              <a:t>. </a:t>
            </a:r>
          </a:p>
          <a:p>
            <a:endParaRPr lang="en-US" sz="2000" dirty="0">
              <a:solidFill>
                <a:srgbClr val="517D21"/>
              </a:solidFill>
            </a:endParaRPr>
          </a:p>
          <a:p>
            <a:r>
              <a:rPr lang="en-US" sz="2000" dirty="0">
                <a:solidFill>
                  <a:srgbClr val="517D21"/>
                </a:solidFill>
              </a:rPr>
              <a:t>“If decisions about education policy and practice started</a:t>
            </a:r>
          </a:p>
          <a:p>
            <a:r>
              <a:rPr lang="en-US" sz="2000" dirty="0">
                <a:solidFill>
                  <a:srgbClr val="517D21"/>
                </a:solidFill>
              </a:rPr>
              <a:t>by asking </a:t>
            </a:r>
            <a:r>
              <a:rPr lang="en-US" b="1" dirty="0">
                <a:solidFill>
                  <a:srgbClr val="517D21"/>
                </a:solidFill>
              </a:rPr>
              <a:t>what works for the child</a:t>
            </a:r>
            <a:r>
              <a:rPr lang="en-US" sz="2000" dirty="0">
                <a:solidFill>
                  <a:srgbClr val="517D21"/>
                </a:solidFill>
              </a:rPr>
              <a:t>, how would </a:t>
            </a:r>
            <a:r>
              <a:rPr lang="en-US" sz="2000" dirty="0" smtClean="0">
                <a:solidFill>
                  <a:srgbClr val="517D21"/>
                </a:solidFill>
              </a:rPr>
              <a:t>resources—time</a:t>
            </a:r>
            <a:r>
              <a:rPr lang="en-US" sz="2000" dirty="0">
                <a:solidFill>
                  <a:srgbClr val="517D21"/>
                </a:solidFill>
              </a:rPr>
              <a:t>, space, and human—be arrayed to ensure each </a:t>
            </a:r>
            <a:r>
              <a:rPr lang="en-US" sz="2000" dirty="0" smtClean="0">
                <a:solidFill>
                  <a:srgbClr val="517D21"/>
                </a:solidFill>
              </a:rPr>
              <a:t>child’s success</a:t>
            </a:r>
            <a:r>
              <a:rPr lang="en-US" sz="2000" dirty="0">
                <a:solidFill>
                  <a:srgbClr val="517D21"/>
                </a:solidFill>
              </a:rPr>
              <a:t>? </a:t>
            </a:r>
            <a:r>
              <a:rPr lang="en-US" sz="2000" dirty="0" smtClean="0">
                <a:solidFill>
                  <a:srgbClr val="517D21"/>
                </a:solidFill>
              </a:rPr>
              <a:t>If </a:t>
            </a:r>
            <a:r>
              <a:rPr lang="en-US" sz="2000" dirty="0">
                <a:solidFill>
                  <a:srgbClr val="517D21"/>
                </a:solidFill>
              </a:rPr>
              <a:t>the student were truly </a:t>
            </a:r>
            <a:r>
              <a:rPr lang="en-US" b="1" dirty="0">
                <a:solidFill>
                  <a:srgbClr val="517D21"/>
                </a:solidFill>
              </a:rPr>
              <a:t>at the center of the system</a:t>
            </a:r>
            <a:r>
              <a:rPr lang="en-US" sz="2000" dirty="0" smtClean="0">
                <a:solidFill>
                  <a:srgbClr val="517D21"/>
                </a:solidFill>
              </a:rPr>
              <a:t>, what </a:t>
            </a:r>
            <a:r>
              <a:rPr lang="en-US" sz="2000" dirty="0">
                <a:solidFill>
                  <a:srgbClr val="517D21"/>
                </a:solidFill>
              </a:rPr>
              <a:t>could we achieve?”</a:t>
            </a:r>
          </a:p>
        </p:txBody>
      </p:sp>
    </p:spTree>
    <p:extLst>
      <p:ext uri="{BB962C8B-B14F-4D97-AF65-F5344CB8AC3E}">
        <p14:creationId xmlns:p14="http://schemas.microsoft.com/office/powerpoint/2010/main" val="1514660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slade\Desktop\Singapore\3. SI Tool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"/>
          <a:stretch/>
        </p:blipFill>
        <p:spPr bwMode="auto">
          <a:xfrm>
            <a:off x="2514600" y="531813"/>
            <a:ext cx="4067175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39100" cy="226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0800" y="528935"/>
            <a:ext cx="218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</a:rPr>
              <a:t>SUPPORTED</a:t>
            </a:r>
            <a:endParaRPr lang="en-US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12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sslade\Desktop\Singapore\3. SI Tool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5338"/>
            <a:ext cx="4223716" cy="53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7965"/>
            <a:ext cx="8043863" cy="25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528935"/>
            <a:ext cx="241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</a:rPr>
              <a:t>CHALLENGED</a:t>
            </a:r>
            <a:endParaRPr lang="en-US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68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5" b="2855"/>
          <a:stretch/>
        </p:blipFill>
        <p:spPr bwMode="auto">
          <a:xfrm>
            <a:off x="2667000" y="365760"/>
            <a:ext cx="4024133" cy="58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5729"/>
            <a:ext cx="7962900" cy="269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528935"/>
            <a:ext cx="325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</a:rPr>
              <a:t>SUSTAINABILITY</a:t>
            </a:r>
            <a:endParaRPr lang="en-US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04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slade\Desktop\Singapore\3. SI Tool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33400"/>
            <a:ext cx="50101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209800" y="3581400"/>
            <a:ext cx="47244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ＭＳ Ｐゴシック" pitchFamily="1" charset="-128"/>
              </a:rPr>
              <a:t>NARRATIVE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ea typeface="ＭＳ Ｐゴシック" pitchFamily="1" charset="-128"/>
              </a:rPr>
              <a:t> ANALYSIS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solidFill>
                  <a:srgbClr val="660033"/>
                </a:solidFill>
                <a:ea typeface="ＭＳ Ｐゴシック" pitchFamily="1" charset="-128"/>
              </a:rPr>
              <a:t>CHARTS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ea typeface="ＭＳ Ｐゴシック" pitchFamily="1" charset="-128"/>
              </a:rPr>
              <a:t>DEMOGRAPHICS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solidFill>
                  <a:srgbClr val="660033"/>
                </a:solidFill>
                <a:ea typeface="ＭＳ Ｐゴシック" pitchFamily="1" charset="-128"/>
              </a:rPr>
              <a:t>RESOURCES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324761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*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0941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14400" y="457200"/>
            <a:ext cx="7391400" cy="640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363" name="Picture 3" descr="C:\Users\sslade\Desktop\Singapore\3. SI Tool\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" b="-17"/>
          <a:stretch/>
        </p:blipFill>
        <p:spPr bwMode="auto">
          <a:xfrm>
            <a:off x="1219200" y="548640"/>
            <a:ext cx="6700838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420414"/>
            <a:ext cx="3473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660033"/>
                </a:solidFill>
                <a:ea typeface="ＭＳ Ｐゴシック" pitchFamily="1" charset="-128"/>
              </a:rPr>
              <a:t>NARRATIVE ANALYSIS</a:t>
            </a:r>
          </a:p>
        </p:txBody>
      </p:sp>
    </p:spTree>
    <p:extLst>
      <p:ext uri="{BB962C8B-B14F-4D97-AF65-F5344CB8AC3E}">
        <p14:creationId xmlns:p14="http://schemas.microsoft.com/office/powerpoint/2010/main" val="3723043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auto">
          <a:xfrm>
            <a:off x="3581400" y="1905000"/>
            <a:ext cx="1447800" cy="9144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527E3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81400" y="1905000"/>
            <a:ext cx="1447800" cy="15240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527E3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581400" y="1905000"/>
            <a:ext cx="1447800" cy="22860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527E3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581400" y="1905000"/>
            <a:ext cx="1447800" cy="2895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527E3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81400" y="1905000"/>
            <a:ext cx="1447800" cy="3810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527E3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276600" y="1905000"/>
            <a:ext cx="1905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527E3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5181600" y="420414"/>
            <a:ext cx="3473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660033"/>
                </a:solidFill>
                <a:ea typeface="ＭＳ Ｐゴシック" pitchFamily="1" charset="-128"/>
              </a:rPr>
              <a:t>NARRATIVE ANALYSIS</a:t>
            </a:r>
          </a:p>
        </p:txBody>
      </p:sp>
      <p:sp>
        <p:nvSpPr>
          <p:cNvPr id="15373" name="TextBox 15372"/>
          <p:cNvSpPr txBox="1"/>
          <p:nvPr/>
        </p:nvSpPr>
        <p:spPr>
          <a:xfrm>
            <a:off x="1371600" y="990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33"/>
                </a:solidFill>
              </a:rPr>
              <a:t>Tenets</a:t>
            </a:r>
            <a:endParaRPr lang="en-US" dirty="0">
              <a:solidFill>
                <a:srgbClr val="660033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8800" y="990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33"/>
                </a:solidFill>
              </a:rPr>
              <a:t>Components</a:t>
            </a:r>
            <a:endParaRPr lang="en-US" dirty="0">
              <a:solidFill>
                <a:srgbClr val="660033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19200" y="2133600"/>
            <a:ext cx="2438400" cy="3733800"/>
          </a:xfrm>
          <a:prstGeom prst="round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Sustainability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581400" y="1905000"/>
            <a:ext cx="1447800" cy="35052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527E3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ounded Rectangle 3"/>
          <p:cNvSpPr/>
          <p:nvPr/>
        </p:nvSpPr>
        <p:spPr bwMode="auto">
          <a:xfrm>
            <a:off x="1219200" y="1524000"/>
            <a:ext cx="2438400" cy="37338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Healthy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bg1"/>
              </a:solidFill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ＭＳ Ｐゴシック" pitchFamily="1" charset="-128"/>
              </a:rPr>
              <a:t>Safe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Engaged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bg1"/>
              </a:solidFill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ＭＳ Ｐゴシック" pitchFamily="1" charset="-128"/>
              </a:rPr>
              <a:t>Supported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Challenged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953000" y="1524000"/>
            <a:ext cx="3352800" cy="4343400"/>
          </a:xfrm>
          <a:prstGeom prst="roundRect">
            <a:avLst/>
          </a:prstGeom>
          <a:solidFill>
            <a:srgbClr val="97B3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1" charset="-128"/>
              </a:rPr>
              <a:t>School Climate  &amp; Culture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/>
              </a:solidFill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1" charset="-128"/>
              </a:rPr>
              <a:t>Curriculum &amp; Instruction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1" charset="-128"/>
              </a:rPr>
              <a:t>Leadership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/>
              </a:solidFill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1" charset="-128"/>
              </a:rPr>
              <a:t>Family &amp; Community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1" charset="-128"/>
              </a:rPr>
              <a:t>Engagement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1" charset="-128"/>
              </a:rPr>
              <a:t>PD &amp; Staff Capacity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/>
              </a:solidFill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1" charset="-128"/>
              </a:rPr>
              <a:t>Assessment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465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52" grpId="0"/>
      <p:bldP spid="13" grpId="0" animBg="1"/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slade\Desktop\Singapore\3. SI Tool\1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 bwMode="auto">
          <a:xfrm>
            <a:off x="1295400" y="609600"/>
            <a:ext cx="6624638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420414"/>
            <a:ext cx="3473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660033"/>
                </a:solidFill>
                <a:ea typeface="ＭＳ Ｐゴシック" pitchFamily="1" charset="-128"/>
              </a:rPr>
              <a:t>NARRATIVE ANALYSIS</a:t>
            </a:r>
          </a:p>
        </p:txBody>
      </p:sp>
      <p:pic>
        <p:nvPicPr>
          <p:cNvPr id="16387" name="Picture 3" descr="C:\Users\sslade\Desktop\Singapore\3. SI Tool\1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r="865"/>
          <a:stretch/>
        </p:blipFill>
        <p:spPr bwMode="auto">
          <a:xfrm>
            <a:off x="1295400" y="1463040"/>
            <a:ext cx="6598920" cy="21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295400" y="3581400"/>
            <a:ext cx="6624638" cy="2240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1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slade\Desktop\Singapore\3. SI Tool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33400"/>
            <a:ext cx="50101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209800" y="3581400"/>
            <a:ext cx="47244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ＭＳ Ｐゴシック" pitchFamily="1" charset="-128"/>
              </a:rPr>
              <a:t>NARRATIVE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ea typeface="ＭＳ Ｐゴシック" pitchFamily="1" charset="-128"/>
              </a:rPr>
              <a:t> ANALYSIS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solidFill>
                  <a:srgbClr val="660033"/>
                </a:solidFill>
                <a:ea typeface="ＭＳ Ｐゴシック" pitchFamily="1" charset="-128"/>
              </a:rPr>
              <a:t>CHARTS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ea typeface="ＭＳ Ｐゴシック" pitchFamily="1" charset="-128"/>
              </a:rPr>
              <a:t>DEMOGRAPHICS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solidFill>
                  <a:srgbClr val="660033"/>
                </a:solidFill>
                <a:ea typeface="ＭＳ Ｐゴシック" pitchFamily="1" charset="-128"/>
              </a:rPr>
              <a:t>RESOURCES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696361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*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05987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44" y="457201"/>
            <a:ext cx="576095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200400" y="1371600"/>
            <a:ext cx="1600200" cy="1524000"/>
          </a:xfrm>
          <a:prstGeom prst="ellipse">
            <a:avLst/>
          </a:prstGeom>
          <a:noFill/>
          <a:ln w="63500" cap="flat" cmpd="sng" algn="ctr">
            <a:solidFill>
              <a:srgbClr val="B8186C">
                <a:alpha val="7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16244" y="2438400"/>
            <a:ext cx="2255756" cy="2148339"/>
          </a:xfrm>
          <a:prstGeom prst="ellipse">
            <a:avLst/>
          </a:prstGeom>
          <a:noFill/>
          <a:ln w="63500" cap="flat" cmpd="sng" algn="ctr">
            <a:solidFill>
              <a:srgbClr val="FFC91D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86000" y="4252572"/>
            <a:ext cx="975478" cy="929027"/>
          </a:xfrm>
          <a:prstGeom prst="ellipse">
            <a:avLst/>
          </a:prstGeom>
          <a:noFill/>
          <a:ln w="63500" cap="flat" cmpd="sng" algn="ctr">
            <a:solidFill>
              <a:srgbClr val="669900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00400" y="4953000"/>
            <a:ext cx="1600200" cy="1524000"/>
          </a:xfrm>
          <a:prstGeom prst="ellipse">
            <a:avLst/>
          </a:prstGeom>
          <a:noFill/>
          <a:ln w="63500" cap="flat" cmpd="sng" algn="ctr">
            <a:solidFill>
              <a:srgbClr val="B8186C">
                <a:alpha val="7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95800" y="4114800"/>
            <a:ext cx="975478" cy="929027"/>
          </a:xfrm>
          <a:prstGeom prst="ellipse">
            <a:avLst/>
          </a:prstGeom>
          <a:noFill/>
          <a:ln w="63500" cap="flat" cmpd="sng" algn="ctr">
            <a:solidFill>
              <a:srgbClr val="669900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330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685800" y="609600"/>
            <a:ext cx="7772400" cy="1600200"/>
          </a:xfrm>
          <a:prstGeom prst="roundRect">
            <a:avLst/>
          </a:prstGeom>
          <a:solidFill>
            <a:srgbClr val="5A8B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kern="0" dirty="0" smtClean="0">
                <a:solidFill>
                  <a:schemeClr val="bg1"/>
                </a:solidFill>
              </a:rPr>
              <a:t>Thank you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5146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>
                <a:solidFill>
                  <a:srgbClr val="517D21"/>
                </a:solidFill>
                <a:cs typeface="Calibri" pitchFamily="34" charset="0"/>
              </a:rPr>
              <a:t>Klea Scharberg</a:t>
            </a:r>
          </a:p>
          <a:p>
            <a:pPr lvl="1"/>
            <a:r>
              <a:rPr lang="en-US" sz="2000" dirty="0" smtClean="0">
                <a:solidFill>
                  <a:srgbClr val="517D21"/>
                </a:solidFill>
                <a:cs typeface="Calibri" pitchFamily="34" charset="0"/>
              </a:rPr>
              <a:t>Project Manager, Whole Child Programs</a:t>
            </a:r>
            <a:endParaRPr lang="en-US" sz="2000" dirty="0">
              <a:solidFill>
                <a:srgbClr val="517D21"/>
              </a:solidFill>
              <a:cs typeface="Calibri" pitchFamily="34" charset="0"/>
            </a:endParaRPr>
          </a:p>
          <a:p>
            <a:pPr lvl="1"/>
            <a:r>
              <a:rPr lang="en-US" sz="2000" dirty="0" smtClean="0">
                <a:solidFill>
                  <a:srgbClr val="517D21"/>
                </a:solidFill>
                <a:latin typeface="+mj-lt"/>
                <a:cs typeface="Calibri" pitchFamily="34" charset="0"/>
                <a:hlinkClick r:id=""/>
              </a:rPr>
              <a:t>kscharbe@ascd.org</a:t>
            </a:r>
          </a:p>
          <a:p>
            <a:pPr lvl="1"/>
            <a:r>
              <a:rPr lang="en-US" sz="2000" dirty="0" smtClean="0">
                <a:solidFill>
                  <a:srgbClr val="517D21"/>
                </a:solidFill>
                <a:latin typeface="+mj-lt"/>
                <a:cs typeface="Calibri" pitchFamily="34" charset="0"/>
                <a:hlinkClick r:id=""/>
              </a:rPr>
              <a:t>www.ascd.org</a:t>
            </a:r>
            <a:endParaRPr lang="en-US" sz="2000" dirty="0" smtClean="0">
              <a:solidFill>
                <a:srgbClr val="517D21"/>
              </a:solidFill>
              <a:latin typeface="+mj-lt"/>
              <a:cs typeface="Calibri" pitchFamily="34" charset="0"/>
            </a:endParaRPr>
          </a:p>
          <a:p>
            <a:pPr lvl="1"/>
            <a:r>
              <a:rPr lang="en-US" sz="2000" dirty="0" smtClean="0">
                <a:solidFill>
                  <a:srgbClr val="517D21"/>
                </a:solidFill>
                <a:latin typeface="+mj-lt"/>
                <a:cs typeface="Calibri" pitchFamily="34" charset="0"/>
                <a:hlinkClick r:id="rId3"/>
              </a:rPr>
              <a:t>www.ascd.org/wholechild</a:t>
            </a:r>
            <a:endParaRPr lang="en-US" sz="2000" dirty="0">
              <a:solidFill>
                <a:srgbClr val="517D21"/>
              </a:solidFill>
              <a:latin typeface="+mj-lt"/>
              <a:cs typeface="Calibri" pitchFamily="34" charset="0"/>
              <a:hlinkClick r:id="rId3"/>
            </a:endParaRPr>
          </a:p>
          <a:p>
            <a:pPr lvl="1"/>
            <a:r>
              <a:rPr lang="en-US" sz="2000" dirty="0" smtClean="0">
                <a:solidFill>
                  <a:srgbClr val="517D21"/>
                </a:solidFill>
                <a:latin typeface="+mj-lt"/>
                <a:cs typeface="Calibri" pitchFamily="34" charset="0"/>
                <a:hlinkClick r:id="rId3"/>
              </a:rPr>
              <a:t>www.wholechildeducation.org</a:t>
            </a:r>
            <a:endParaRPr lang="en-US" sz="2000" dirty="0" smtClean="0">
              <a:solidFill>
                <a:srgbClr val="517D21"/>
              </a:solidFill>
              <a:latin typeface="+mj-lt"/>
              <a:cs typeface="Calibri" pitchFamily="34" charset="0"/>
            </a:endParaRPr>
          </a:p>
          <a:p>
            <a:pPr lvl="1"/>
            <a:r>
              <a:rPr lang="en-US" sz="2000" dirty="0" smtClean="0">
                <a:solidFill>
                  <a:srgbClr val="517D21"/>
                </a:solidFill>
                <a:latin typeface="+mj-lt"/>
                <a:cs typeface="Calibri" pitchFamily="34" charset="0"/>
              </a:rPr>
              <a:t>Twitter: @</a:t>
            </a:r>
            <a:r>
              <a:rPr lang="en-US" sz="2000" dirty="0" err="1" smtClean="0">
                <a:solidFill>
                  <a:srgbClr val="517D21"/>
                </a:solidFill>
                <a:latin typeface="+mj-lt"/>
                <a:cs typeface="Calibri" pitchFamily="34" charset="0"/>
              </a:rPr>
              <a:t>WholeChildAdv</a:t>
            </a:r>
            <a:r>
              <a:rPr lang="en-US" sz="2000" dirty="0" smtClean="0">
                <a:solidFill>
                  <a:srgbClr val="517D21"/>
                </a:solidFill>
                <a:latin typeface="+mj-lt"/>
                <a:cs typeface="Calibri" pitchFamily="34" charset="0"/>
              </a:rPr>
              <a:t>  </a:t>
            </a:r>
            <a:endParaRPr lang="en-US" sz="2000" dirty="0">
              <a:solidFill>
                <a:srgbClr val="517D21"/>
              </a:solidFill>
              <a:latin typeface="+mj-lt"/>
              <a:cs typeface="Calibri" pitchFamily="34" charset="0"/>
            </a:endParaRPr>
          </a:p>
          <a:p>
            <a:pPr lvl="1"/>
            <a:endParaRPr lang="en-US" sz="2000" dirty="0" smtClean="0">
              <a:solidFill>
                <a:srgbClr val="517D21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813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85800" y="609600"/>
            <a:ext cx="7772400" cy="1600200"/>
          </a:xfrm>
          <a:prstGeom prst="roundRect">
            <a:avLst/>
          </a:prstGeom>
          <a:solidFill>
            <a:srgbClr val="5A8B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a typeface="ＭＳ Ｐゴシック" pitchFamily="1" charset="-128"/>
              </a:rPr>
              <a:t>What Is A Whole Child 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1" charset="-128"/>
              </a:rPr>
              <a:t>Approach to Education</a:t>
            </a:r>
            <a:r>
              <a:rPr lang="en-US" sz="2800" b="1" dirty="0">
                <a:solidFill>
                  <a:schemeClr val="bg1"/>
                </a:solidFill>
                <a:ea typeface="ＭＳ Ｐゴシック" pitchFamily="1" charset="-128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7696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 smtClean="0">
                <a:solidFill>
                  <a:srgbClr val="517D21"/>
                </a:solidFill>
              </a:rPr>
              <a:t>Plan </a:t>
            </a:r>
            <a:r>
              <a:rPr lang="en-US" sz="2000" dirty="0" smtClean="0">
                <a:solidFill>
                  <a:srgbClr val="517D21"/>
                </a:solidFill>
              </a:rPr>
              <a:t>to </a:t>
            </a:r>
            <a:r>
              <a:rPr lang="en-US" sz="2000" dirty="0">
                <a:solidFill>
                  <a:srgbClr val="517D21"/>
                </a:solidFill>
              </a:rPr>
              <a:t>shift public dialogue </a:t>
            </a:r>
            <a:r>
              <a:rPr lang="en-US" sz="2000" dirty="0" smtClean="0">
                <a:solidFill>
                  <a:srgbClr val="517D21"/>
                </a:solidFill>
              </a:rPr>
              <a:t>about </a:t>
            </a:r>
            <a:r>
              <a:rPr lang="en-US" sz="2000" dirty="0">
                <a:solidFill>
                  <a:srgbClr val="517D21"/>
                </a:solidFill>
              </a:rPr>
              <a:t>education from an academic focus to a whole child approach …</a:t>
            </a:r>
          </a:p>
          <a:p>
            <a:pPr eaLnBrk="0" hangingPunct="0"/>
            <a:endParaRPr lang="en-US" sz="2000" dirty="0">
              <a:solidFill>
                <a:srgbClr val="517D21"/>
              </a:solidFill>
              <a:ea typeface="ＭＳ Ｐゴシック" pitchFamily="1" charset="-128"/>
            </a:endParaRPr>
          </a:p>
          <a:p>
            <a:r>
              <a:rPr lang="en-US" sz="2000" dirty="0" smtClean="0">
                <a:solidFill>
                  <a:srgbClr val="517D21"/>
                </a:solidFill>
              </a:rPr>
              <a:t>moving from one whose achievement is measured solely by academic tests to one who is </a:t>
            </a:r>
            <a:r>
              <a:rPr lang="en-US" b="1" dirty="0" smtClean="0">
                <a:solidFill>
                  <a:srgbClr val="517D21"/>
                </a:solidFill>
              </a:rPr>
              <a:t>knowledgeable</a:t>
            </a:r>
            <a:r>
              <a:rPr lang="en-US" dirty="0" smtClean="0">
                <a:solidFill>
                  <a:srgbClr val="517D21"/>
                </a:solidFill>
              </a:rPr>
              <a:t>, </a:t>
            </a:r>
            <a:r>
              <a:rPr lang="en-US" b="1" dirty="0" smtClean="0">
                <a:solidFill>
                  <a:srgbClr val="517D21"/>
                </a:solidFill>
              </a:rPr>
              <a:t>emotionally</a:t>
            </a:r>
            <a:r>
              <a:rPr lang="en-US" dirty="0" smtClean="0">
                <a:solidFill>
                  <a:srgbClr val="517D21"/>
                </a:solidFill>
              </a:rPr>
              <a:t> </a:t>
            </a:r>
            <a:r>
              <a:rPr lang="en-US" sz="2000" dirty="0" smtClean="0">
                <a:solidFill>
                  <a:srgbClr val="517D21"/>
                </a:solidFill>
              </a:rPr>
              <a:t>and </a:t>
            </a:r>
            <a:r>
              <a:rPr lang="en-US" b="1" dirty="0" smtClean="0">
                <a:solidFill>
                  <a:srgbClr val="517D21"/>
                </a:solidFill>
              </a:rPr>
              <a:t>physically healthy</a:t>
            </a:r>
            <a:r>
              <a:rPr lang="en-US" dirty="0" smtClean="0">
                <a:solidFill>
                  <a:srgbClr val="517D21"/>
                </a:solidFill>
              </a:rPr>
              <a:t>, </a:t>
            </a:r>
            <a:r>
              <a:rPr lang="en-US" b="1" dirty="0" smtClean="0">
                <a:solidFill>
                  <a:srgbClr val="517D21"/>
                </a:solidFill>
              </a:rPr>
              <a:t>civically engaged</a:t>
            </a:r>
            <a:r>
              <a:rPr lang="en-US" sz="2000" dirty="0" smtClean="0">
                <a:solidFill>
                  <a:srgbClr val="517D21"/>
                </a:solidFill>
              </a:rPr>
              <a:t>, prepared for economic </a:t>
            </a:r>
            <a:r>
              <a:rPr lang="en-US" b="1" dirty="0" smtClean="0">
                <a:solidFill>
                  <a:srgbClr val="517D21"/>
                </a:solidFill>
              </a:rPr>
              <a:t>self-sufficiency</a:t>
            </a:r>
            <a:r>
              <a:rPr lang="en-US" dirty="0" smtClean="0">
                <a:solidFill>
                  <a:srgbClr val="517D21"/>
                </a:solidFill>
              </a:rPr>
              <a:t>, and </a:t>
            </a:r>
            <a:r>
              <a:rPr lang="en-US" b="1" dirty="0" smtClean="0">
                <a:solidFill>
                  <a:srgbClr val="517D21"/>
                </a:solidFill>
              </a:rPr>
              <a:t>ready for the world </a:t>
            </a:r>
            <a:r>
              <a:rPr lang="en-US" sz="2000" dirty="0" smtClean="0">
                <a:solidFill>
                  <a:srgbClr val="517D21"/>
                </a:solidFill>
              </a:rPr>
              <a:t>beyond formal schooling. </a:t>
            </a:r>
          </a:p>
        </p:txBody>
      </p:sp>
    </p:spTree>
    <p:extLst>
      <p:ext uri="{BB962C8B-B14F-4D97-AF65-F5344CB8AC3E}">
        <p14:creationId xmlns:p14="http://schemas.microsoft.com/office/powerpoint/2010/main" val="3409273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47800"/>
          </a:xfrm>
        </p:spPr>
        <p:txBody>
          <a:bodyPr/>
          <a:lstStyle/>
          <a:p>
            <a:pPr eaLnBrk="1" hangingPunct="1"/>
            <a:r>
              <a:rPr lang="en-US" sz="3200" b="1" smtClean="0"/>
              <a:t>RIASCD Whole Child Initiative</a:t>
            </a:r>
            <a:br>
              <a:rPr lang="en-US" sz="3200" b="1" smtClean="0"/>
            </a:br>
            <a:r>
              <a:rPr lang="en-US" sz="2000" b="1" smtClean="0"/>
              <a:t>Presented to the</a:t>
            </a:r>
            <a:r>
              <a:rPr lang="en-US" sz="3200" b="1" smtClean="0"/>
              <a:t> </a:t>
            </a:r>
            <a:br>
              <a:rPr lang="en-US" sz="3200" b="1" smtClean="0"/>
            </a:br>
            <a:r>
              <a:rPr lang="en-US" sz="3200" b="1" smtClean="0"/>
              <a:t>National Association of Chronic Disease Directors</a:t>
            </a:r>
            <a:br>
              <a:rPr lang="en-US" sz="3200" b="1" smtClean="0"/>
            </a:br>
            <a:r>
              <a:rPr lang="en-US" sz="3200" b="1" smtClean="0"/>
              <a:t>School Health Council </a:t>
            </a:r>
            <a:br>
              <a:rPr lang="en-US" sz="3200" b="1" smtClean="0"/>
            </a:br>
            <a:r>
              <a:rPr lang="en-US" sz="2000" b="1" smtClean="0"/>
              <a:t>December 6, 2012</a:t>
            </a:r>
          </a:p>
        </p:txBody>
      </p:sp>
      <p:pic>
        <p:nvPicPr>
          <p:cNvPr id="2051" name="Picture 7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4800600"/>
            <a:ext cx="3886200" cy="990600"/>
          </a:xfrm>
          <a:noFill/>
        </p:spPr>
      </p:pic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2409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RIASCD Whole Child Initiative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RIASCD learns of the Whole Child Initiative from ASCD’s Leader to Leader meeting in 2007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RIASCD recognizes and supports the critical connections between health and education, and identifies partners who are doing that 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RIASCD awarded Influence Grant from ASCD in 2009, 2010 and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Whole Child Tenets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800" smtClean="0">
                <a:solidFill>
                  <a:schemeClr val="tx2"/>
                </a:solidFill>
              </a:rPr>
              <a:t>HEALTHY</a:t>
            </a:r>
            <a:r>
              <a:rPr lang="en-US" sz="4400" smtClean="0"/>
              <a:t>                						</a:t>
            </a:r>
            <a:r>
              <a:rPr lang="en-US" sz="4800" smtClean="0">
                <a:solidFill>
                  <a:srgbClr val="FF3300"/>
                </a:solidFill>
              </a:rPr>
              <a:t>SAFE</a:t>
            </a:r>
          </a:p>
          <a:p>
            <a:pPr algn="r" eaLnBrk="1" hangingPunct="1">
              <a:buFontTx/>
              <a:buNone/>
            </a:pPr>
            <a:r>
              <a:rPr lang="en-US" sz="4800" smtClean="0">
                <a:solidFill>
                  <a:srgbClr val="FFFF00"/>
                </a:solidFill>
              </a:rPr>
              <a:t>ENGAGED</a:t>
            </a:r>
          </a:p>
          <a:p>
            <a:pPr eaLnBrk="1" hangingPunct="1">
              <a:buFontTx/>
              <a:buNone/>
            </a:pPr>
            <a:r>
              <a:rPr lang="en-US" sz="4800" smtClean="0">
                <a:solidFill>
                  <a:srgbClr val="33CC33"/>
                </a:solidFill>
              </a:rPr>
              <a:t>SUPPORTED</a:t>
            </a:r>
          </a:p>
          <a:p>
            <a:pPr algn="r" eaLnBrk="1" hangingPunct="1">
              <a:buFontTx/>
              <a:buNone/>
            </a:pPr>
            <a:r>
              <a:rPr lang="en-US" sz="4800" smtClean="0">
                <a:solidFill>
                  <a:srgbClr val="3333CC"/>
                </a:solidFill>
              </a:rPr>
              <a:t>CHALLENGED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 Whole</a:t>
            </a:r>
            <a:r>
              <a:rPr lang="en-US" b="1" smtClean="0"/>
              <a:t> Child</a:t>
            </a:r>
            <a:r>
              <a:rPr lang="en-US" smtClean="0"/>
              <a:t> Approach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Resonates across may professions: a cross disciplinary concept</a:t>
            </a:r>
          </a:p>
          <a:p>
            <a:pPr eaLnBrk="1" hangingPunct="1"/>
            <a:r>
              <a:rPr lang="en-US" smtClean="0"/>
              <a:t>Provides a public health context in education, can be individual or population based and speaks to consideration of environments (physical and social) and policies supporting developmental needs of youth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 Whole</a:t>
            </a:r>
            <a:r>
              <a:rPr lang="en-US" b="1" smtClean="0"/>
              <a:t> Child</a:t>
            </a:r>
            <a:r>
              <a:rPr lang="en-US" smtClean="0"/>
              <a:t> Approach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Addresses research demonstrating that  accountability for education has increased within an environment of complex social problems</a:t>
            </a:r>
          </a:p>
          <a:p>
            <a:pPr eaLnBrk="1" hangingPunct="1"/>
            <a:r>
              <a:rPr lang="en-US" smtClean="0"/>
              <a:t>Complementary to traditional rigorous education based interventions to transform teaching and learning to meet the needs of all youth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 Whole</a:t>
            </a:r>
            <a:r>
              <a:rPr lang="en-US" b="1" smtClean="0"/>
              <a:t> Child</a:t>
            </a:r>
            <a:r>
              <a:rPr lang="en-US" smtClean="0"/>
              <a:t> Approach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Provides a context for addressing disparities in educational outcomes</a:t>
            </a:r>
          </a:p>
          <a:p>
            <a:pPr eaLnBrk="1" hangingPunct="1"/>
            <a:r>
              <a:rPr lang="en-US" smtClean="0"/>
              <a:t>Challenges educators and partners to consider broader implications of education reform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377825"/>
            <a:ext cx="86868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b="1"/>
              <a:t>INFLUENCE GRANT KEY PROCESS COMPONENTS</a:t>
            </a:r>
          </a:p>
          <a:p>
            <a:r>
              <a:rPr lang="en-US" b="1"/>
              <a:t>2009-2010</a:t>
            </a:r>
          </a:p>
          <a:p>
            <a:pPr>
              <a:buFont typeface="Arial" charset="0"/>
              <a:buChar char="•"/>
            </a:pPr>
            <a:endParaRPr lang="en-US" b="1"/>
          </a:p>
          <a:p>
            <a:pPr algn="l">
              <a:buFont typeface="Arial" charset="0"/>
              <a:buChar char="•"/>
            </a:pPr>
            <a:r>
              <a:rPr lang="en-US" b="1"/>
              <a:t> Identify key potential partner organizations by reviewing the list of ASCD        	national partners and seeking out local counterparts.</a:t>
            </a:r>
          </a:p>
          <a:p>
            <a:pPr algn="l">
              <a:buFont typeface="Arial" charset="0"/>
              <a:buChar char="•"/>
            </a:pPr>
            <a:endParaRPr lang="en-US"/>
          </a:p>
          <a:p>
            <a:pPr algn="l">
              <a:buFont typeface="Arial" charset="0"/>
              <a:buChar char="•"/>
            </a:pPr>
            <a:r>
              <a:rPr lang="en-US" b="1"/>
              <a:t>Develop a needs assessment and gap analysis of policies and programs by 	aligning the tenets of the Whole Child within the RI education reform 	agenda. (Matrix and text))</a:t>
            </a:r>
          </a:p>
          <a:p>
            <a:pPr algn="l">
              <a:buFont typeface="Arial" charset="0"/>
              <a:buChar char="•"/>
            </a:pPr>
            <a:endParaRPr lang="en-US"/>
          </a:p>
          <a:p>
            <a:pPr algn="l">
              <a:buFont typeface="Arial" charset="0"/>
              <a:buChar char="•"/>
            </a:pPr>
            <a:r>
              <a:rPr lang="en-US" b="1"/>
              <a:t>Identify and analyze interrelationships among the tenets of the Whole Child 	and education reform efforts. </a:t>
            </a:r>
          </a:p>
          <a:p>
            <a:pPr algn="l">
              <a:buFont typeface="Arial" charset="0"/>
              <a:buChar char="•"/>
            </a:pPr>
            <a:endParaRPr lang="en-US"/>
          </a:p>
          <a:p>
            <a:pPr algn="l">
              <a:buFont typeface="Arial" charset="0"/>
              <a:buChar char="•"/>
            </a:pPr>
            <a:r>
              <a:rPr lang="en-US" b="1"/>
              <a:t>Convene community conversations to identify support and barriers to the 	Whole Child that will inform a collaborative local influence agenda. </a:t>
            </a:r>
          </a:p>
          <a:p>
            <a:pPr lvl="3" algn="l">
              <a:buFont typeface="Arial" charset="0"/>
              <a:buChar char="•"/>
            </a:pPr>
            <a:r>
              <a:rPr lang="en-US" b="1"/>
              <a:t>Conversations with adult groups of educators, administrators and counselors</a:t>
            </a:r>
          </a:p>
          <a:p>
            <a:pPr lvl="3" algn="l">
              <a:buFont typeface="Arial" charset="0"/>
              <a:buChar char="•"/>
            </a:pPr>
            <a:r>
              <a:rPr lang="en-US" b="1"/>
              <a:t>Conversations with student groups in Rhode island schools</a:t>
            </a:r>
          </a:p>
          <a:p>
            <a:pPr algn="l">
              <a:buFont typeface="Arial" charset="0"/>
              <a:buChar char="•"/>
            </a:pPr>
            <a:endParaRPr lang="en-US"/>
          </a:p>
          <a:p>
            <a:pPr algn="l">
              <a:buFont typeface="Arial" charset="0"/>
              <a:buChar char="•"/>
            </a:pPr>
            <a:r>
              <a:rPr lang="en-US" b="1"/>
              <a:t>Publish and disseminate a policy paper on state and local actions to facilitate 	incorporation of a Whole Child approach to education in RI. </a:t>
            </a:r>
            <a:endParaRPr lang="en-US"/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RIASCD Whole Child Initiative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4400" smtClean="0"/>
          </a:p>
          <a:p>
            <a:pPr algn="ctr" eaLnBrk="1" hangingPunct="1">
              <a:buFontTx/>
              <a:buNone/>
            </a:pPr>
            <a:r>
              <a:rPr lang="en-US" sz="4800" smtClean="0"/>
              <a:t>WHAT THE MATRIX </a:t>
            </a:r>
          </a:p>
          <a:p>
            <a:pPr algn="ctr" eaLnBrk="1" hangingPunct="1">
              <a:buFontTx/>
              <a:buNone/>
            </a:pPr>
            <a:r>
              <a:rPr lang="en-US" sz="4800" smtClean="0"/>
              <a:t>TOLD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20110329070940637_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81000"/>
            <a:ext cx="90646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1" i="1" smtClean="0"/>
              <a:t>Community Conversations:</a:t>
            </a:r>
            <a:br>
              <a:rPr lang="en-US" sz="3000" b="1" i="1" smtClean="0"/>
            </a:br>
            <a:r>
              <a:rPr lang="en-US" sz="3000" b="1" i="1" smtClean="0"/>
              <a:t>What Students Told 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About Healthy Schools: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Healthy relationships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Physically active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Emotionally healthy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Positive atmosphere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Knowing when to ask for help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Substance free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/>
            <a:r>
              <a:rPr lang="en-US" sz="2400" smtClean="0"/>
              <a:t>About Safe Schools: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Comfortable and safe surroundings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Good peer and adult relationships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Violence free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Feeling accepted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smtClean="0"/>
              <a:t>Protected and secure</a:t>
            </a:r>
          </a:p>
          <a:p>
            <a:pPr eaLnBrk="1" hangingPunct="1"/>
            <a:endParaRPr lang="en-US" sz="1600" smtClean="0"/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685800" y="609600"/>
            <a:ext cx="7772400" cy="1600200"/>
          </a:xfrm>
          <a:prstGeom prst="roundRect">
            <a:avLst/>
          </a:prstGeom>
          <a:solidFill>
            <a:srgbClr val="5A8B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</a:rPr>
              <a:t>Research and common sense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tell us when kids are ...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609600" y="2209800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336699"/>
                </a:solidFill>
              </a:rPr>
              <a:t>Unhealthy</a:t>
            </a:r>
          </a:p>
        </p:txBody>
      </p:sp>
      <p:sp>
        <p:nvSpPr>
          <p:cNvPr id="4" name="Rectangle 1032"/>
          <p:cNvSpPr>
            <a:spLocks noChangeArrowheads="1"/>
          </p:cNvSpPr>
          <p:nvPr/>
        </p:nvSpPr>
        <p:spPr bwMode="auto">
          <a:xfrm>
            <a:off x="304800" y="2667000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Unsupported</a:t>
            </a: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0" y="3432175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C75023"/>
                </a:solidFill>
              </a:rPr>
              <a:t>Bored</a:t>
            </a:r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457200" y="3124200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Scared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3813175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Tuned Out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5054025"/>
            <a:ext cx="739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659B29"/>
                </a:solidFill>
              </a:rPr>
              <a:t>…they cannot become their best </a:t>
            </a:r>
            <a:endParaRPr lang="en-US" sz="3200" dirty="0">
              <a:solidFill>
                <a:srgbClr val="659B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78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4" grpId="0"/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62000" y="609600"/>
            <a:ext cx="6432550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/>
              <a:t>About Supported Schools:</a:t>
            </a:r>
          </a:p>
          <a:p>
            <a:pPr lvl="1" algn="l">
              <a:spcBef>
                <a:spcPct val="20000"/>
              </a:spcBef>
            </a:pPr>
            <a:r>
              <a:rPr lang="en-US" sz="1600"/>
              <a:t>Encouraged by parents/guardians/teachers/counselors/friends</a:t>
            </a:r>
          </a:p>
          <a:p>
            <a:pPr lvl="1" algn="l">
              <a:spcBef>
                <a:spcPct val="20000"/>
              </a:spcBef>
            </a:pPr>
            <a:r>
              <a:rPr lang="en-US" sz="1600"/>
              <a:t>Feeling recognized for your accomplishments and achievements</a:t>
            </a:r>
          </a:p>
          <a:p>
            <a:pPr lvl="1" algn="l">
              <a:spcBef>
                <a:spcPct val="20000"/>
              </a:spcBef>
            </a:pPr>
            <a:r>
              <a:rPr lang="en-US" sz="1600"/>
              <a:t>People who recognize your struggles and effort</a:t>
            </a:r>
          </a:p>
          <a:p>
            <a:pPr lvl="1" algn="l">
              <a:spcBef>
                <a:spcPct val="20000"/>
              </a:spcBef>
            </a:pPr>
            <a:r>
              <a:rPr lang="en-US" sz="1600"/>
              <a:t>Advisories</a:t>
            </a:r>
          </a:p>
          <a:p>
            <a:pPr lvl="1" algn="l">
              <a:spcBef>
                <a:spcPct val="20000"/>
              </a:spcBef>
            </a:pPr>
            <a:r>
              <a:rPr lang="en-US" sz="1600"/>
              <a:t>People who care about you</a:t>
            </a:r>
          </a:p>
          <a:p>
            <a:pPr lvl="1" algn="l">
              <a:spcBef>
                <a:spcPct val="20000"/>
              </a:spcBef>
            </a:pPr>
            <a:endParaRPr lang="en-US" sz="1600"/>
          </a:p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/>
              <a:t>About Engaged Students:</a:t>
            </a:r>
          </a:p>
          <a:p>
            <a:pPr lvl="1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600"/>
              <a:t>Interactive, hands-on activities</a:t>
            </a:r>
          </a:p>
          <a:p>
            <a:pPr lvl="1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600"/>
              <a:t>Lots of options</a:t>
            </a:r>
          </a:p>
          <a:p>
            <a:pPr lvl="1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600"/>
              <a:t>Open discussions when teachers ask for student input</a:t>
            </a:r>
          </a:p>
          <a:p>
            <a:pPr lvl="1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600"/>
              <a:t>Having a choice in classes and in how and what is learned</a:t>
            </a:r>
          </a:p>
          <a:p>
            <a:pPr lvl="1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600"/>
              <a:t>Joining activities (S. Council, band, debate, sports, theater)</a:t>
            </a:r>
          </a:p>
          <a:p>
            <a:pPr lvl="1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600"/>
              <a:t>When teachers get involved and excited, you do also</a:t>
            </a:r>
          </a:p>
          <a:p>
            <a:pPr lvl="1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600"/>
              <a:t>Creative types of learning</a:t>
            </a:r>
          </a:p>
          <a:p>
            <a:pPr lvl="1" algn="l">
              <a:spcBef>
                <a:spcPct val="20000"/>
              </a:spcBef>
              <a:buFont typeface="Wingdings" pitchFamily="2" charset="2"/>
              <a:buChar char="Ø"/>
            </a:pPr>
            <a:endParaRPr lang="en-US" sz="1600"/>
          </a:p>
          <a:p>
            <a:pPr lvl="1" algn="l">
              <a:spcBef>
                <a:spcPct val="20000"/>
              </a:spcBef>
              <a:buFont typeface="Wingdings" pitchFamily="2" charset="2"/>
              <a:buChar char="Ø"/>
            </a:pPr>
            <a:endParaRPr lang="en-US" sz="1600"/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lvl="1" algn="l">
              <a:spcBef>
                <a:spcPct val="20000"/>
              </a:spcBef>
            </a:pPr>
            <a:endParaRPr lang="en-US" sz="1600"/>
          </a:p>
          <a:p>
            <a:pPr lvl="1" algn="l">
              <a:spcBef>
                <a:spcPct val="20000"/>
              </a:spcBef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09600" y="762000"/>
            <a:ext cx="7696200" cy="740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/>
              <a:t>About Challenging Students</a:t>
            </a:r>
          </a:p>
          <a:p>
            <a:pPr lvl="1" algn="l">
              <a:buFont typeface="Wingdings" pitchFamily="2" charset="2"/>
              <a:buNone/>
            </a:pPr>
            <a:r>
              <a:rPr lang="en-US" sz="1600"/>
              <a:t>Learning things outside of your comfort zone</a:t>
            </a:r>
          </a:p>
          <a:p>
            <a:pPr lvl="1" algn="l">
              <a:buFont typeface="Wingdings" pitchFamily="2" charset="2"/>
              <a:buNone/>
            </a:pPr>
            <a:r>
              <a:rPr lang="en-US" sz="1600"/>
              <a:t>Gaining new experiences</a:t>
            </a:r>
          </a:p>
          <a:p>
            <a:pPr lvl="1" algn="l"/>
            <a:r>
              <a:rPr lang="en-US" sz="1600"/>
              <a:t>Becoming involved in and out of the classroom</a:t>
            </a:r>
          </a:p>
          <a:p>
            <a:pPr lvl="1" algn="l"/>
            <a:r>
              <a:rPr lang="en-US" sz="1600"/>
              <a:t>Pursuing your goals, dreams, and beliefs in spite of obstacles or opposition</a:t>
            </a:r>
          </a:p>
          <a:p>
            <a:pPr lvl="1" algn="l"/>
            <a:r>
              <a:rPr lang="en-US" sz="1600"/>
              <a:t>Common tasks and digital portfolios</a:t>
            </a:r>
          </a:p>
          <a:p>
            <a:pPr lvl="1" algn="l"/>
            <a:r>
              <a:rPr lang="en-US" sz="1600"/>
              <a:t>PBGRs (Performance Based Graduation Requirements)</a:t>
            </a:r>
          </a:p>
          <a:p>
            <a:pPr lvl="1" algn="l"/>
            <a:r>
              <a:rPr lang="en-US" sz="1600"/>
              <a:t>Rigor</a:t>
            </a:r>
          </a:p>
          <a:p>
            <a:pPr lvl="1" algn="l"/>
            <a:r>
              <a:rPr lang="en-US" sz="1600"/>
              <a:t>Working harder to reach your goal</a:t>
            </a:r>
          </a:p>
          <a:p>
            <a:pPr lvl="1" algn="l"/>
            <a:r>
              <a:rPr lang="en-US" sz="1600"/>
              <a:t>Expectations</a:t>
            </a:r>
          </a:p>
          <a:p>
            <a:pPr lvl="1" algn="l"/>
            <a:r>
              <a:rPr lang="en-US" sz="1600"/>
              <a:t>Obstacles</a:t>
            </a:r>
          </a:p>
          <a:p>
            <a:pPr lvl="1" algn="l"/>
            <a:endParaRPr lang="en-US" sz="16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RIASCD Whole Child Initiative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4800" smtClean="0"/>
              <a:t>How a Whole Child Approach Can Transform Education in Rhode Island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2800" smtClean="0"/>
              <a:t>Policy Analysis and Action 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4213"/>
            <a:ext cx="8229600" cy="733425"/>
          </a:xfrm>
        </p:spPr>
        <p:txBody>
          <a:bodyPr/>
          <a:lstStyle/>
          <a:p>
            <a:pPr eaLnBrk="1" hangingPunct="1"/>
            <a:r>
              <a:rPr lang="en-US" sz="3000" b="1" i="1" smtClean="0"/>
              <a:t>WHAT WE HAVE LEARNED: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sz="2800" smtClean="0"/>
              <a:t>Basic Education Plan offers an opportunity to capture the essence of the Whole Child initiative</a:t>
            </a:r>
          </a:p>
          <a:p>
            <a:pPr eaLnBrk="1" hangingPunct="1"/>
            <a:r>
              <a:rPr lang="en-US" sz="2800" smtClean="0"/>
              <a:t>Fidelity of implementation is critical</a:t>
            </a:r>
          </a:p>
          <a:p>
            <a:pPr eaLnBrk="1" hangingPunct="1"/>
            <a:r>
              <a:rPr lang="en-US" sz="2800" smtClean="0"/>
              <a:t>Students understand the significance of a Whole Child approach in education</a:t>
            </a:r>
          </a:p>
          <a:p>
            <a:pPr eaLnBrk="1" hangingPunct="1"/>
            <a:r>
              <a:rPr lang="en-US" sz="2800" smtClean="0"/>
              <a:t>Strengthening of partnerships is fundamental; partnerships offer CHALLENGES and OPPORTUNITIES for moving the work ahead</a:t>
            </a:r>
          </a:p>
          <a:p>
            <a:pPr eaLnBrk="1" hangingPunct="1">
              <a:buFontTx/>
              <a:buNone/>
            </a:pPr>
            <a:endParaRPr lang="en-US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RECOMMENDATIONS: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Sharing best practices among schools within districts, between communities, among states</a:t>
            </a:r>
          </a:p>
          <a:p>
            <a:pPr eaLnBrk="1" hangingPunct="1"/>
            <a:r>
              <a:rPr lang="en-US" smtClean="0"/>
              <a:t>Focus on sustainability</a:t>
            </a:r>
          </a:p>
          <a:p>
            <a:pPr eaLnBrk="1" hangingPunct="1"/>
            <a:r>
              <a:rPr lang="en-US" smtClean="0"/>
              <a:t>Pay attention to consolidation of resources</a:t>
            </a:r>
          </a:p>
          <a:p>
            <a:pPr eaLnBrk="1" hangingPunct="1"/>
            <a:r>
              <a:rPr lang="en-US" smtClean="0"/>
              <a:t>Whole Child approach as a FRAMEWORK for reform and a way to inform and activate local leaders	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7200" smtClean="0"/>
              <a:t>NEXT STEPS….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smtClean="0"/>
          </a:p>
          <a:p>
            <a:pPr eaLnBrk="1" hangingPunct="1"/>
            <a:r>
              <a:rPr lang="en-US" smtClean="0"/>
              <a:t>Promote Whole Child Resolution with RI legislators</a:t>
            </a:r>
          </a:p>
          <a:p>
            <a:pPr eaLnBrk="1" hangingPunct="1"/>
            <a:r>
              <a:rPr lang="en-US" smtClean="0"/>
              <a:t>Promote Whole Child Framework with RI Congressional Delegation</a:t>
            </a:r>
          </a:p>
          <a:p>
            <a:pPr eaLnBrk="1" hangingPunct="1"/>
            <a:r>
              <a:rPr lang="en-US" smtClean="0"/>
              <a:t>Sustain Whole Child Recognition Program in Rhode Island </a:t>
            </a:r>
            <a:r>
              <a:rPr lang="en-US" sz="2400" smtClean="0"/>
              <a:t>(First announcement 9/2012)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Deepen and broaden partner relationships</a:t>
            </a:r>
          </a:p>
        </p:txBody>
      </p:sp>
      <p:pic>
        <p:nvPicPr>
          <p:cNvPr id="17412" name="Picture 4" descr="MC9001974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RIASCD Whole Child Initiative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Please join us at </a:t>
            </a:r>
            <a:r>
              <a:rPr lang="en-US" sz="3600" smtClean="0">
                <a:hlinkClick r:id="rId2"/>
              </a:rPr>
              <a:t>www.riascd.org</a:t>
            </a:r>
            <a:r>
              <a:rPr lang="en-US" sz="3600" smtClean="0"/>
              <a:t> for </a:t>
            </a:r>
          </a:p>
          <a:p>
            <a:pPr eaLnBrk="1" hangingPunct="1">
              <a:buFontTx/>
              <a:buNone/>
            </a:pPr>
            <a:r>
              <a:rPr lang="en-US" sz="3600" smtClean="0"/>
              <a:t>	Rhode Island Whole Child Initiative updates</a:t>
            </a:r>
          </a:p>
          <a:p>
            <a:pPr eaLnBrk="1" hangingPunct="1">
              <a:buFontTx/>
              <a:buNone/>
            </a:pPr>
            <a:endParaRPr lang="en-US" sz="3600" smtClean="0"/>
          </a:p>
          <a:p>
            <a:pPr eaLnBrk="1" hangingPunct="1">
              <a:buFontTx/>
              <a:buNone/>
            </a:pPr>
            <a:r>
              <a:rPr lang="en-US" sz="1800" smtClean="0"/>
              <a:t>Contact information</a:t>
            </a:r>
          </a:p>
          <a:p>
            <a:pPr eaLnBrk="1" hangingPunct="1">
              <a:buFontTx/>
              <a:buNone/>
            </a:pPr>
            <a:r>
              <a:rPr lang="en-US" sz="1800" smtClean="0"/>
              <a:t>Rosemary Reilly-Chammat, Ed.D. </a:t>
            </a:r>
            <a:r>
              <a:rPr lang="en-US" sz="1800" smtClean="0">
                <a:hlinkClick r:id="rId3"/>
              </a:rPr>
              <a:t>rosemary.reilly-chammat@ride.ri.gov</a:t>
            </a: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Elizabeth Brito </a:t>
            </a:r>
            <a:r>
              <a:rPr lang="en-US" sz="1800" smtClean="0">
                <a:hlinkClick r:id="rId4"/>
              </a:rPr>
              <a:t>egbrito@aol.com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/>
        </p:nvSpPr>
        <p:spPr bwMode="auto">
          <a:xfrm>
            <a:off x="1600200" y="1143000"/>
            <a:ext cx="5867400" cy="4114800"/>
          </a:xfrm>
          <a:prstGeom prst="triangle">
            <a:avLst/>
          </a:prstGeom>
          <a:noFill/>
          <a:ln w="254000" cap="flat" cmpd="sng" algn="ctr">
            <a:solidFill>
              <a:srgbClr val="CCE9A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438400" y="4038600"/>
            <a:ext cx="449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rgbClr val="397627"/>
                </a:solidFill>
              </a:rPr>
              <a:t>Healthy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29000" y="3505200"/>
            <a:ext cx="243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rgbClr val="2E85BF"/>
                </a:solidFill>
              </a:rPr>
              <a:t>Safe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90800" y="2819400"/>
            <a:ext cx="419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rgbClr val="392469"/>
                </a:solidFill>
              </a:rPr>
              <a:t>Engaged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28800" y="137160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rgbClr val="952131"/>
                </a:solidFill>
              </a:rPr>
              <a:t>Challenged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09800" y="1828800"/>
            <a:ext cx="480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en-US" sz="3600" b="1" dirty="0" smtClean="0">
                <a:solidFill>
                  <a:srgbClr val="E16120"/>
                </a:solidFill>
              </a:rPr>
              <a:t>Supported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788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602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85800" y="609600"/>
            <a:ext cx="7772400" cy="1600200"/>
          </a:xfrm>
          <a:prstGeom prst="roundRect">
            <a:avLst/>
          </a:prstGeom>
          <a:solidFill>
            <a:srgbClr val="5A8B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kern="0" dirty="0" smtClean="0">
                <a:solidFill>
                  <a:schemeClr val="bg1"/>
                </a:solidFill>
              </a:rPr>
              <a:t>ASCD and the Whole Child approach understands that </a:t>
            </a:r>
            <a:r>
              <a:rPr lang="en-US" sz="2800" b="1" dirty="0" smtClean="0">
                <a:solidFill>
                  <a:schemeClr val="bg1"/>
                </a:solidFill>
              </a:rPr>
              <a:t>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5908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59B29"/>
                </a:solidFill>
              </a:rPr>
              <a:t>Students </a:t>
            </a:r>
            <a:r>
              <a:rPr lang="en-US" u="sng" dirty="0" smtClean="0">
                <a:solidFill>
                  <a:srgbClr val="659B29"/>
                </a:solidFill>
              </a:rPr>
              <a:t>cannot learn</a:t>
            </a:r>
            <a:r>
              <a:rPr lang="en-US" dirty="0" smtClean="0">
                <a:solidFill>
                  <a:srgbClr val="659B29"/>
                </a:solidFill>
              </a:rPr>
              <a:t> unless they are </a:t>
            </a:r>
          </a:p>
          <a:p>
            <a:pPr algn="ctr"/>
            <a:r>
              <a:rPr lang="en-US" b="1" dirty="0" smtClean="0">
                <a:solidFill>
                  <a:srgbClr val="659B29"/>
                </a:solidFill>
              </a:rPr>
              <a:t>healthy and safe</a:t>
            </a:r>
            <a:r>
              <a:rPr lang="en-US" dirty="0" smtClean="0">
                <a:solidFill>
                  <a:srgbClr val="659B29"/>
                </a:solidFill>
              </a:rPr>
              <a:t>.</a:t>
            </a:r>
          </a:p>
          <a:p>
            <a:pPr algn="ctr"/>
            <a:endParaRPr lang="en-US" dirty="0" smtClean="0">
              <a:solidFill>
                <a:srgbClr val="659B29"/>
              </a:solidFill>
            </a:endParaRPr>
          </a:p>
          <a:p>
            <a:pPr algn="ctr"/>
            <a:r>
              <a:rPr lang="en-US" dirty="0" smtClean="0">
                <a:solidFill>
                  <a:srgbClr val="659B29"/>
                </a:solidFill>
              </a:rPr>
              <a:t>Subsequently they </a:t>
            </a:r>
            <a:r>
              <a:rPr lang="en-US" u="sng" dirty="0" smtClean="0">
                <a:solidFill>
                  <a:srgbClr val="659B29"/>
                </a:solidFill>
              </a:rPr>
              <a:t>wont learn</a:t>
            </a:r>
            <a:r>
              <a:rPr lang="en-US" dirty="0" smtClean="0">
                <a:solidFill>
                  <a:srgbClr val="659B29"/>
                </a:solidFill>
              </a:rPr>
              <a:t> unless they are </a:t>
            </a:r>
          </a:p>
          <a:p>
            <a:pPr algn="ctr"/>
            <a:r>
              <a:rPr lang="en-US" b="1" dirty="0" smtClean="0">
                <a:solidFill>
                  <a:srgbClr val="659B29"/>
                </a:solidFill>
              </a:rPr>
              <a:t>engaged, supported, and challenged</a:t>
            </a:r>
            <a:r>
              <a:rPr lang="en-US" dirty="0" smtClean="0">
                <a:solidFill>
                  <a:srgbClr val="659B2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6665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P-Template-white-2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PP-Template-white-20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706853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1524000" y="685800"/>
            <a:ext cx="1981200" cy="1600200"/>
          </a:xfrm>
          <a:prstGeom prst="round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2007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685800"/>
            <a:ext cx="1981200" cy="1600200"/>
          </a:xfrm>
          <a:prstGeom prst="round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2011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638800" y="685800"/>
            <a:ext cx="1981200" cy="1600200"/>
          </a:xfrm>
          <a:prstGeom prst="round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2012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28800" y="2971800"/>
            <a:ext cx="13716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10000" y="3048000"/>
            <a:ext cx="13716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2781300"/>
            <a:ext cx="1676400" cy="12573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52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utoUpdateAnimBg="0"/>
      <p:bldP spid="8" grpId="0" animBg="1"/>
      <p:bldP spid="9" grpId="0" animBg="1"/>
      <p:bldP spid="5" grpId="0" animBg="1"/>
      <p:bldP spid="5" grpId="1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P-Template-white-2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PP-Template-white-20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20000" cy="838200"/>
          </a:xfrm>
        </p:spPr>
        <p:txBody>
          <a:bodyPr/>
          <a:lstStyle/>
          <a:p>
            <a:pPr defTabSz="457200">
              <a:buClr>
                <a:srgbClr val="80808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E16120"/>
                </a:solidFill>
              </a:rPr>
              <a:t>Tenets</a:t>
            </a:r>
            <a:endParaRPr lang="en-GB" dirty="0" smtClean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193740"/>
            <a:ext cx="7696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527E3A"/>
                </a:solidFill>
              </a:rPr>
              <a:t>Each student </a:t>
            </a:r>
            <a:r>
              <a:rPr lang="en-US" sz="2000" dirty="0">
                <a:solidFill>
                  <a:srgbClr val="527E3A"/>
                </a:solidFill>
              </a:rPr>
              <a:t>enters school </a:t>
            </a:r>
            <a:r>
              <a:rPr lang="en-US" sz="2000" b="1" dirty="0">
                <a:solidFill>
                  <a:srgbClr val="527E3A"/>
                </a:solidFill>
                <a:hlinkClick r:id="rId5" action="ppaction://hlinkfile"/>
              </a:rPr>
              <a:t>healthy</a:t>
            </a:r>
            <a:r>
              <a:rPr lang="en-US" sz="2000" dirty="0">
                <a:solidFill>
                  <a:srgbClr val="527E3A"/>
                </a:solidFill>
              </a:rPr>
              <a:t> and learns about and practices a healthy lifestyle</a:t>
            </a:r>
            <a:r>
              <a:rPr lang="en-US" sz="2000" dirty="0" smtClean="0">
                <a:solidFill>
                  <a:srgbClr val="527E3A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527E3A"/>
                </a:solidFill>
              </a:rPr>
              <a:t>Each </a:t>
            </a:r>
            <a:r>
              <a:rPr lang="en-US" sz="2000" b="1" dirty="0">
                <a:solidFill>
                  <a:srgbClr val="527E3A"/>
                </a:solidFill>
              </a:rPr>
              <a:t>student </a:t>
            </a:r>
            <a:r>
              <a:rPr lang="en-US" sz="2000" dirty="0">
                <a:solidFill>
                  <a:srgbClr val="527E3A"/>
                </a:solidFill>
              </a:rPr>
              <a:t>learns in an environment that is physically and emotionally </a:t>
            </a:r>
            <a:r>
              <a:rPr lang="en-US" sz="2000" b="1" dirty="0">
                <a:solidFill>
                  <a:srgbClr val="527E3A"/>
                </a:solidFill>
                <a:hlinkClick r:id="rId6" action="ppaction://hlinkfile"/>
              </a:rPr>
              <a:t>safe</a:t>
            </a:r>
            <a:r>
              <a:rPr lang="en-US" sz="2000" dirty="0">
                <a:solidFill>
                  <a:srgbClr val="527E3A"/>
                </a:solidFill>
              </a:rPr>
              <a:t> for students and adults</a:t>
            </a:r>
            <a:r>
              <a:rPr lang="en-US" sz="2000" dirty="0" smtClean="0">
                <a:solidFill>
                  <a:srgbClr val="527E3A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527E3A"/>
                </a:solidFill>
              </a:rPr>
              <a:t>Each </a:t>
            </a:r>
            <a:r>
              <a:rPr lang="en-US" sz="2000" b="1" dirty="0">
                <a:solidFill>
                  <a:srgbClr val="527E3A"/>
                </a:solidFill>
              </a:rPr>
              <a:t>student </a:t>
            </a:r>
            <a:r>
              <a:rPr lang="en-US" sz="2000" dirty="0">
                <a:solidFill>
                  <a:srgbClr val="527E3A"/>
                </a:solidFill>
              </a:rPr>
              <a:t>is actively </a:t>
            </a:r>
            <a:r>
              <a:rPr lang="en-US" sz="2000" b="1" dirty="0">
                <a:solidFill>
                  <a:srgbClr val="527E3A"/>
                </a:solidFill>
                <a:hlinkClick r:id="rId7" action="ppaction://hlinkfile"/>
              </a:rPr>
              <a:t>engaged</a:t>
            </a:r>
            <a:r>
              <a:rPr lang="en-US" sz="2000" dirty="0">
                <a:solidFill>
                  <a:srgbClr val="527E3A"/>
                </a:solidFill>
              </a:rPr>
              <a:t> in learning and is connected to the school and broader community</a:t>
            </a:r>
            <a:r>
              <a:rPr lang="en-US" sz="2000" dirty="0" smtClean="0">
                <a:solidFill>
                  <a:srgbClr val="527E3A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527E3A"/>
                </a:solidFill>
              </a:rPr>
              <a:t>Each </a:t>
            </a:r>
            <a:r>
              <a:rPr lang="en-US" sz="2000" b="1" dirty="0">
                <a:solidFill>
                  <a:srgbClr val="527E3A"/>
                </a:solidFill>
              </a:rPr>
              <a:t>student </a:t>
            </a:r>
            <a:r>
              <a:rPr lang="en-US" sz="2000" dirty="0">
                <a:solidFill>
                  <a:srgbClr val="527E3A"/>
                </a:solidFill>
              </a:rPr>
              <a:t>has access to personalized learning and is </a:t>
            </a:r>
            <a:r>
              <a:rPr lang="en-US" sz="2000" b="1" dirty="0">
                <a:solidFill>
                  <a:srgbClr val="527E3A"/>
                </a:solidFill>
                <a:hlinkClick r:id="rId8" action="ppaction://hlinkfile"/>
              </a:rPr>
              <a:t>supported</a:t>
            </a:r>
            <a:r>
              <a:rPr lang="en-US" sz="2000" dirty="0">
                <a:solidFill>
                  <a:srgbClr val="527E3A"/>
                </a:solidFill>
              </a:rPr>
              <a:t> by qualified, caring adults.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527E3A"/>
                </a:solidFill>
              </a:rPr>
              <a:t>Each student </a:t>
            </a:r>
            <a:r>
              <a:rPr lang="en-US" sz="2000" dirty="0">
                <a:solidFill>
                  <a:srgbClr val="527E3A"/>
                </a:solidFill>
              </a:rPr>
              <a:t>is </a:t>
            </a:r>
            <a:r>
              <a:rPr lang="en-US" sz="2000" b="1" dirty="0">
                <a:solidFill>
                  <a:srgbClr val="527E3A"/>
                </a:solidFill>
                <a:hlinkClick r:id="rId9"/>
              </a:rPr>
              <a:t>challenged</a:t>
            </a:r>
            <a:r>
              <a:rPr lang="en-US" sz="2000" dirty="0">
                <a:solidFill>
                  <a:srgbClr val="527E3A"/>
                </a:solidFill>
              </a:rPr>
              <a:t> academically and prepared for success in college or further study and for employment and participation in a global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3042978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P-Template-white-2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PP-Template-white-20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5447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1524000" y="685800"/>
            <a:ext cx="1981200" cy="1600200"/>
          </a:xfrm>
          <a:prstGeom prst="round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2007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685800"/>
            <a:ext cx="1981200" cy="1600200"/>
          </a:xfrm>
          <a:prstGeom prst="round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2011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638800" y="685800"/>
            <a:ext cx="1981200" cy="1600200"/>
          </a:xfrm>
          <a:prstGeom prst="round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2012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10000" y="3048000"/>
            <a:ext cx="13716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2781300"/>
            <a:ext cx="1676400" cy="12573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50744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1287</Words>
  <Application>Microsoft Office PowerPoint</Application>
  <PresentationFormat>On-screen Show (4:3)</PresentationFormat>
  <Paragraphs>329</Paragraphs>
  <Slides>46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RIASCD Whole Child Initiative Presented to the  National Association of Chronic Disease Directors School Health Council  December 6, 2012</vt:lpstr>
      <vt:lpstr>RIASCD Whole Child Initiative</vt:lpstr>
      <vt:lpstr>Whole Child Tenets</vt:lpstr>
      <vt:lpstr>Why a Whole Child Approach</vt:lpstr>
      <vt:lpstr>Why a Whole Child Approach</vt:lpstr>
      <vt:lpstr>Why a Whole Child Approach</vt:lpstr>
      <vt:lpstr>PowerPoint Presentation</vt:lpstr>
      <vt:lpstr>RIASCD Whole Child Initiative</vt:lpstr>
      <vt:lpstr>PowerPoint Presentation</vt:lpstr>
      <vt:lpstr>Community Conversations: What Students Told Us</vt:lpstr>
      <vt:lpstr>PowerPoint Presentation</vt:lpstr>
      <vt:lpstr>PowerPoint Presentation</vt:lpstr>
      <vt:lpstr>RIASCD Whole Child Initiative</vt:lpstr>
      <vt:lpstr>WHAT WE HAVE LEARNED:</vt:lpstr>
      <vt:lpstr>RECOMMENDATIONS:</vt:lpstr>
      <vt:lpstr>NEXT STEPS….</vt:lpstr>
      <vt:lpstr>RIASCD Whole Child Initiative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RIASCD Whole Child Initiative Presented to the  NESSC State Council  May 10, 2011</dc:title>
  <dc:creator>Betty Brito</dc:creator>
  <cp:lastModifiedBy>RachelleC</cp:lastModifiedBy>
  <cp:revision>24</cp:revision>
  <dcterms:created xsi:type="dcterms:W3CDTF">2012-11-23T11:52:21Z</dcterms:created>
  <dcterms:modified xsi:type="dcterms:W3CDTF">2012-12-06T19:15:02Z</dcterms:modified>
</cp:coreProperties>
</file>