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2" r:id="rId2"/>
    <p:sldId id="285" r:id="rId3"/>
    <p:sldId id="273" r:id="rId4"/>
    <p:sldId id="265" r:id="rId5"/>
    <p:sldId id="275" r:id="rId6"/>
    <p:sldId id="290" r:id="rId7"/>
    <p:sldId id="289" r:id="rId8"/>
    <p:sldId id="288" r:id="rId9"/>
    <p:sldId id="266" r:id="rId10"/>
    <p:sldId id="276" r:id="rId11"/>
    <p:sldId id="256" r:id="rId12"/>
    <p:sldId id="258" r:id="rId13"/>
    <p:sldId id="267" r:id="rId14"/>
    <p:sldId id="268" r:id="rId15"/>
    <p:sldId id="259" r:id="rId16"/>
    <p:sldId id="260" r:id="rId17"/>
    <p:sldId id="261" r:id="rId18"/>
    <p:sldId id="262" r:id="rId19"/>
    <p:sldId id="263" r:id="rId20"/>
    <p:sldId id="264" r:id="rId21"/>
    <p:sldId id="286" r:id="rId22"/>
    <p:sldId id="287" r:id="rId23"/>
    <p:sldId id="270" r:id="rId24"/>
    <p:sldId id="271" r:id="rId25"/>
    <p:sldId id="291" r:id="rId26"/>
  </p:sldIdLst>
  <p:sldSz cx="7772400" cy="100584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1528" y="-11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F6F48D5-A617-49C4-BE54-FE85CDFB4246}" type="datetimeFigureOut">
              <a:rPr lang="en-US" smtClean="0"/>
              <a:t>2/9/18</a:t>
            </a:fld>
            <a:endParaRPr lang="en-US"/>
          </a:p>
        </p:txBody>
      </p:sp>
      <p:sp>
        <p:nvSpPr>
          <p:cNvPr id="4" name="Slide Image Placeholder 3"/>
          <p:cNvSpPr>
            <a:spLocks noGrp="1" noRot="1" noChangeAspect="1"/>
          </p:cNvSpPr>
          <p:nvPr>
            <p:ph type="sldImg" idx="2"/>
          </p:nvPr>
        </p:nvSpPr>
        <p:spPr>
          <a:xfrm>
            <a:off x="2293938" y="1162050"/>
            <a:ext cx="242252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5FAF7F5-BA44-49BC-9C0B-8A1F456C10E2}" type="slidenum">
              <a:rPr lang="en-US" smtClean="0"/>
              <a:t>‹#›</a:t>
            </a:fld>
            <a:endParaRPr lang="en-US"/>
          </a:p>
        </p:txBody>
      </p:sp>
    </p:spTree>
    <p:extLst>
      <p:ext uri="{BB962C8B-B14F-4D97-AF65-F5344CB8AC3E}">
        <p14:creationId xmlns:p14="http://schemas.microsoft.com/office/powerpoint/2010/main" val="991538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FAF7F5-BA44-49BC-9C0B-8A1F456C10E2}" type="slidenum">
              <a:rPr lang="en-US" smtClean="0"/>
              <a:t>2</a:t>
            </a:fld>
            <a:endParaRPr lang="en-US"/>
          </a:p>
        </p:txBody>
      </p:sp>
    </p:spTree>
    <p:extLst>
      <p:ext uri="{BB962C8B-B14F-4D97-AF65-F5344CB8AC3E}">
        <p14:creationId xmlns:p14="http://schemas.microsoft.com/office/powerpoint/2010/main" val="1337488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A08BA5-65B4-4DC7-9FB8-E388A4ECE5D2}" type="datetime1">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298336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938207-7D1A-42AF-AB3E-6AE7310067BB}" type="datetime1">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3501894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339E3B3-AE70-44E7-9817-0019CD46EE49}" type="datetime1">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3564314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29A90A-86E6-4126-B558-CBA5F782E545}" type="datetime1">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744907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DF66C7-294E-46ED-B1EB-B40AAD9EE68C}" type="datetime1">
              <a:rPr lang="en-US" smtClean="0"/>
              <a:t>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3514911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2BA9C9-F618-4974-B25D-78BB386A66FE}" type="datetime1">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396990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733C5C-935D-4171-A834-4CAC43ACACEB}" type="datetime1">
              <a:rPr lang="en-US" smtClean="0"/>
              <a:t>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410300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5BCAAA-4CEA-4E9E-9D5B-F51A74A94DCC}" type="datetime1">
              <a:rPr lang="en-US" smtClean="0"/>
              <a:t>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222513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CA312-43D7-4179-8ADC-7FEC3581593A}" type="datetime1">
              <a:rPr lang="en-US" smtClean="0"/>
              <a:t>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24225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875CCD-9910-4573-908E-C694E2F48D35}" type="datetime1">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361010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02F08-DF96-42C9-9A1D-EB4B5CAE339C}" type="datetime1">
              <a:rPr lang="en-US" smtClean="0"/>
              <a:t>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C820B-19F1-4FFD-8959-26C8B7FC7F4C}" type="slidenum">
              <a:rPr lang="en-US" smtClean="0"/>
              <a:t>‹#›</a:t>
            </a:fld>
            <a:endParaRPr lang="en-US"/>
          </a:p>
        </p:txBody>
      </p:sp>
    </p:spTree>
    <p:extLst>
      <p:ext uri="{BB962C8B-B14F-4D97-AF65-F5344CB8AC3E}">
        <p14:creationId xmlns:p14="http://schemas.microsoft.com/office/powerpoint/2010/main" val="2886525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C013F0BD-ECA9-419F-99EC-E2C31A2D2FE3}" type="datetime1">
              <a:rPr lang="en-US" smtClean="0"/>
              <a:t>2/9/18</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702C820B-19F1-4FFD-8959-26C8B7FC7F4C}" type="slidenum">
              <a:rPr lang="en-US" smtClean="0"/>
              <a:t>‹#›</a:t>
            </a:fld>
            <a:endParaRPr lang="en-US"/>
          </a:p>
        </p:txBody>
      </p:sp>
    </p:spTree>
    <p:extLst>
      <p:ext uri="{BB962C8B-B14F-4D97-AF65-F5344CB8AC3E}">
        <p14:creationId xmlns:p14="http://schemas.microsoft.com/office/powerpoint/2010/main" val="3378406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kansased.gov/" TargetMode="External"/><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arkansased.gov/divisions/child-nutrition-unit" TargetMode="External"/><Relationship Id="rId4" Type="http://schemas.openxmlformats.org/officeDocument/2006/relationships/hyperlink" Target="https://www.fns.usda.gov/school-meals/child-nutrition-programs" TargetMode="External"/><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https://foodplanner.healthiergeneration.org/calculator/" TargetMode="External"/><Relationship Id="rId4" Type="http://schemas.openxmlformats.org/officeDocument/2006/relationships/hyperlink" Target="http://www.arkansased.gov/public/userfiles/rules/Current/2016/Nutrition_and_Physical_Activity_Standards_Rules_Final.pdf" TargetMode="External"/><Relationship Id="rId5" Type="http://schemas.openxmlformats.org/officeDocument/2006/relationships/hyperlink" Target="http://www.arkansased.gov/divisions/child-nutrition-unit/cn-related-commissioners-memos" TargetMode="External"/><Relationship Id="rId6"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hyperlink" Target="https://www.fns.usda.gov/tn/food-buying-guide-school-meal-program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gif"/></Relationships>
</file>

<file path=ppt/slides/_rels/slide15.xml.rels><?xml version="1.0" encoding="UTF-8" standalone="yes"?>
<Relationships xmlns="http://schemas.openxmlformats.org/package/2006/relationships"><Relationship Id="rId3" Type="http://schemas.openxmlformats.org/officeDocument/2006/relationships/hyperlink" Target="http://www.fns.usda.gov/school-meals/healthy-hunger-free-kids-act" TargetMode="External"/><Relationship Id="rId4" Type="http://schemas.openxmlformats.org/officeDocument/2006/relationships/hyperlink" Target="http://www.gpo.gov/fdsys/pkg/PLAW-111publ296/pdf/PLAW-111publ296.pdf" TargetMode="External"/><Relationship Id="rId5" Type="http://schemas.openxmlformats.org/officeDocument/2006/relationships/image" Target="../media/image10.jpg"/><Relationship Id="rId1" Type="http://schemas.openxmlformats.org/officeDocument/2006/relationships/slideLayout" Target="../slideLayouts/slideLayout7.xml"/><Relationship Id="rId2" Type="http://schemas.openxmlformats.org/officeDocument/2006/relationships/hyperlink" Target="http://www.gpo.gov/fdsys/pkg/PLAW-108publ265/pdf/PLAW-108publ265.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achi.net/Pages/SchoolPersonnel/BMIProgram.aspx" TargetMode="External"/><Relationship Id="rId4" Type="http://schemas.openxmlformats.org/officeDocument/2006/relationships/hyperlink" Target="http://acsip.state.ar.us/" TargetMode="External"/><Relationship Id="rId1" Type="http://schemas.openxmlformats.org/officeDocument/2006/relationships/slideLayout" Target="../slideLayouts/slideLayout7.xml"/><Relationship Id="rId2" Type="http://schemas.openxmlformats.org/officeDocument/2006/relationships/hyperlink" Target="https://nccd.cdc.gov/DASH_SHI/Default/Login.aspx"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fns.usda.gov/healthierschoolday/tools-schools-focusing-smart-snacks" TargetMode="Externa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hyperlink" Target="https://foodplanner.healthiergeneration.org/calculato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hyperlink" Target="http://www.ascd.org/ASCD/pdf/siteASCD/publications/wholechild/wscc-a-collaborative-approach.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 Id="rId3" Type="http://schemas.openxmlformats.org/officeDocument/2006/relationships/image" Target="../media/image19.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robertsrules.org/" TargetMode="Externa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fns.usda.gov/tn/local-school-wellness-policy-outreach-toolkit" TargetMode="External"/><Relationship Id="rId3"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500" y="180474"/>
            <a:ext cx="7391400" cy="972778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6069681"/>
            <a:ext cx="7391400" cy="3838575"/>
          </a:xfrm>
          <a:prstGeom prst="rect">
            <a:avLst/>
          </a:prstGeom>
        </p:spPr>
      </p:pic>
      <p:sp>
        <p:nvSpPr>
          <p:cNvPr id="9" name="Rectangle 8"/>
          <p:cNvSpPr/>
          <p:nvPr/>
        </p:nvSpPr>
        <p:spPr>
          <a:xfrm>
            <a:off x="729744" y="1355106"/>
            <a:ext cx="6336991" cy="3385542"/>
          </a:xfrm>
          <a:prstGeom prst="rect">
            <a:avLst/>
          </a:prstGeom>
          <a:noFill/>
        </p:spPr>
        <p:txBody>
          <a:bodyPr wrap="none" lIns="91440" tIns="45720" rIns="91440" bIns="45720">
            <a:spAutoFit/>
          </a:bodyPr>
          <a:lstStyle/>
          <a:p>
            <a:pPr algn="ctr"/>
            <a:r>
              <a:rPr lang="en-US" sz="5400" dirty="0" smtClean="0">
                <a:ln w="0"/>
                <a:solidFill>
                  <a:schemeClr val="accent2"/>
                </a:solidFill>
                <a:effectLst>
                  <a:outerShdw blurRad="38100" dist="19050" dir="2700000" algn="tl" rotWithShape="0">
                    <a:schemeClr val="dk1">
                      <a:alpha val="40000"/>
                    </a:schemeClr>
                  </a:outerShdw>
                </a:effectLst>
                <a:latin typeface="Berlin Sans FB Demi" panose="020E0802020502020306" pitchFamily="34" charset="0"/>
              </a:rPr>
              <a:t>Wellness is Worth It!</a:t>
            </a:r>
          </a:p>
          <a:p>
            <a:pPr algn="ctr"/>
            <a:endParaRPr lang="en-US" sz="3200" b="0" cap="none" spc="0" dirty="0" smtClean="0">
              <a:ln w="0"/>
              <a:solidFill>
                <a:schemeClr val="tx1"/>
              </a:solidFill>
              <a:effectLst>
                <a:outerShdw blurRad="38100" dist="19050" dir="2700000" algn="tl" rotWithShape="0">
                  <a:schemeClr val="dk1">
                    <a:alpha val="40000"/>
                  </a:schemeClr>
                </a:outerShdw>
              </a:effectLst>
            </a:endParaRPr>
          </a:p>
          <a:p>
            <a:pPr algn="ctr"/>
            <a:endParaRPr lang="en-US" sz="3200" dirty="0">
              <a:ln w="0"/>
              <a:effectLst>
                <a:outerShdw blurRad="38100" dist="19050" dir="2700000" algn="tl" rotWithShape="0">
                  <a:schemeClr val="dk1">
                    <a:alpha val="40000"/>
                  </a:schemeClr>
                </a:outerShdw>
              </a:effectLst>
            </a:endParaRPr>
          </a:p>
          <a:p>
            <a:pPr algn="ctr"/>
            <a:r>
              <a:rPr lang="en-US" sz="3200" b="0" cap="none" spc="0" dirty="0" smtClean="0">
                <a:ln w="0"/>
                <a:solidFill>
                  <a:schemeClr val="tx1"/>
                </a:solidFill>
                <a:effectLst>
                  <a:outerShdw blurRad="38100" dist="19050" dir="2700000" algn="tl" rotWithShape="0">
                    <a:schemeClr val="dk1">
                      <a:alpha val="40000"/>
                    </a:schemeClr>
                  </a:outerShdw>
                </a:effectLst>
              </a:rPr>
              <a:t>How to Successfully Implement </a:t>
            </a:r>
          </a:p>
          <a:p>
            <a:pPr algn="ctr"/>
            <a:r>
              <a:rPr lang="en-US" sz="3200" b="0" cap="none" spc="0" dirty="0" smtClean="0">
                <a:ln w="0"/>
                <a:solidFill>
                  <a:schemeClr val="tx1"/>
                </a:solidFill>
                <a:effectLst>
                  <a:outerShdw blurRad="38100" dist="19050" dir="2700000" algn="tl" rotWithShape="0">
                    <a:schemeClr val="dk1">
                      <a:alpha val="40000"/>
                    </a:schemeClr>
                  </a:outerShdw>
                </a:effectLst>
              </a:rPr>
              <a:t>Wellness Requirements </a:t>
            </a:r>
          </a:p>
          <a:p>
            <a:pPr algn="ctr"/>
            <a:r>
              <a:rPr lang="en-US" sz="3200" b="0" cap="none" spc="0" dirty="0" smtClean="0">
                <a:ln w="0"/>
                <a:solidFill>
                  <a:schemeClr val="tx1"/>
                </a:solidFill>
                <a:effectLst>
                  <a:outerShdw blurRad="38100" dist="19050" dir="2700000" algn="tl" rotWithShape="0">
                    <a:schemeClr val="dk1">
                      <a:alpha val="40000"/>
                    </a:schemeClr>
                  </a:outerShdw>
                </a:effectLst>
              </a:rPr>
              <a:t>in Arkansas Schools</a:t>
            </a:r>
            <a:endParaRPr lang="en-US" sz="32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2" descr="http://www.arkansased.gov/public/images/head-logo-hires.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7557"/>
          <a:stretch/>
        </p:blipFill>
        <p:spPr bwMode="auto">
          <a:xfrm>
            <a:off x="451116" y="424718"/>
            <a:ext cx="762000" cy="74890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flipV="1">
            <a:off x="484323" y="2442412"/>
            <a:ext cx="6803753" cy="1203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38816" y="5366289"/>
            <a:ext cx="5767311" cy="2308324"/>
          </a:xfrm>
          <a:prstGeom prst="rect">
            <a:avLst/>
          </a:prstGeom>
          <a:noFill/>
        </p:spPr>
        <p:txBody>
          <a:bodyPr wrap="square" rtlCol="0">
            <a:spAutoFit/>
          </a:bodyPr>
          <a:lstStyle/>
          <a:p>
            <a:pPr algn="ctr"/>
            <a:r>
              <a:rPr lang="en-US" dirty="0" smtClean="0"/>
              <a:t>Arkansas Department of Education</a:t>
            </a:r>
          </a:p>
          <a:p>
            <a:pPr algn="ctr"/>
            <a:r>
              <a:rPr lang="en-US" dirty="0" smtClean="0"/>
              <a:t>Child Nutrition Unit</a:t>
            </a:r>
          </a:p>
          <a:p>
            <a:pPr algn="ctr"/>
            <a:r>
              <a:rPr lang="en-US" dirty="0" smtClean="0"/>
              <a:t>School Health Services</a:t>
            </a:r>
          </a:p>
          <a:p>
            <a:pPr algn="ctr"/>
            <a:endParaRPr lang="en-US" dirty="0"/>
          </a:p>
          <a:p>
            <a:pPr algn="ctr"/>
            <a:r>
              <a:rPr lang="en-US" dirty="0" smtClean="0"/>
              <a:t>Arkansas Department of Health</a:t>
            </a:r>
          </a:p>
          <a:p>
            <a:pPr algn="ctr"/>
            <a:r>
              <a:rPr lang="en-US" dirty="0" smtClean="0"/>
              <a:t>School Health Services</a:t>
            </a:r>
          </a:p>
          <a:p>
            <a:pPr algn="ctr"/>
            <a:endParaRPr lang="en-US" dirty="0"/>
          </a:p>
          <a:p>
            <a:pPr algn="ctr"/>
            <a:r>
              <a:rPr lang="en-US" b="1" dirty="0" smtClean="0"/>
              <a:t>2017</a:t>
            </a:r>
          </a:p>
        </p:txBody>
      </p:sp>
      <p:sp>
        <p:nvSpPr>
          <p:cNvPr id="2" name="Slide Number Placeholder 1"/>
          <p:cNvSpPr>
            <a:spLocks noGrp="1"/>
          </p:cNvSpPr>
          <p:nvPr>
            <p:ph type="sldNum" sz="quarter" idx="12"/>
          </p:nvPr>
        </p:nvSpPr>
        <p:spPr/>
        <p:txBody>
          <a:bodyPr/>
          <a:lstStyle/>
          <a:p>
            <a:fld id="{702C820B-19F1-4FFD-8959-26C8B7FC7F4C}" type="slidenum">
              <a:rPr lang="en-US" smtClean="0"/>
              <a:t>1</a:t>
            </a:fld>
            <a:endParaRPr lang="en-US"/>
          </a:p>
        </p:txBody>
      </p:sp>
    </p:spTree>
    <p:extLst>
      <p:ext uri="{BB962C8B-B14F-4D97-AF65-F5344CB8AC3E}">
        <p14:creationId xmlns:p14="http://schemas.microsoft.com/office/powerpoint/2010/main" val="3962402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15" y="249361"/>
            <a:ext cx="6785811" cy="9712787"/>
          </a:xfrm>
          <a:prstGeom prst="rect">
            <a:avLst/>
          </a:prstGeom>
        </p:spPr>
        <p:txBody>
          <a:bodyPr wrap="square">
            <a:spAutoFit/>
          </a:bodyPr>
          <a:lstStyle/>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Sample Invitation Letter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Dear </a:t>
            </a:r>
            <a:r>
              <a:rPr lang="en-US" b="1" i="1" dirty="0">
                <a:latin typeface="Calibri" panose="020F0502020204030204" pitchFamily="34" charset="0"/>
                <a:ea typeface="Calibri" panose="020F0502020204030204" pitchFamily="34" charset="0"/>
                <a:cs typeface="Times New Roman" panose="02020603050405020304" pitchFamily="18" charset="0"/>
              </a:rPr>
              <a:t>(Title, Name):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Childhood obesity is one of the most serious health epidemics facing America today.  According to the U.S. Centers for Disease Control and Prevention, about one third of children and teens in the United States are overweight or obese.  Childhood obesity often leads to a number of conditions in children that were not previously seen until adulthood, including type II diabetes, high blood pressure, sleep apnea, and elevated cholesterol levels.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Schools can be influential places to make behavioral and environmental changes for students. To make our school environment healthier for our students and staff, we have formed a School Wellness Committee.  The committee’s charge is to help raise awareness of the importance of nutrition and physical activity; to assist in the development of local policies and to help schools meet state standards in nutrition and physical activity.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As a </a:t>
            </a:r>
            <a:r>
              <a:rPr lang="en-US" b="1" i="1" dirty="0">
                <a:latin typeface="Calibri" panose="020F0502020204030204" pitchFamily="34" charset="0"/>
                <a:ea typeface="Calibri" panose="020F0502020204030204" pitchFamily="34" charset="0"/>
                <a:cs typeface="Times New Roman" panose="02020603050405020304" pitchFamily="18" charset="0"/>
              </a:rPr>
              <a:t>(designate the recipient’s role or background),</a:t>
            </a:r>
            <a:r>
              <a:rPr lang="en-US" dirty="0">
                <a:latin typeface="Calibri" panose="020F0502020204030204" pitchFamily="34" charset="0"/>
                <a:ea typeface="Calibri" panose="020F0502020204030204" pitchFamily="34" charset="0"/>
                <a:cs typeface="Times New Roman" panose="02020603050405020304" pitchFamily="18" charset="0"/>
              </a:rPr>
              <a:t> your input is particularly important, and we would be honored to have you as a School Wellness Committee member.   The committee represents a cross-section of the community to achieve broad representation.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The committee meets regularly throughout the school year. Our next meeting is scheduled for </a:t>
            </a:r>
            <a:r>
              <a:rPr lang="en-US" b="1" i="1" dirty="0">
                <a:latin typeface="Calibri" panose="020F0502020204030204" pitchFamily="34" charset="0"/>
                <a:ea typeface="Calibri" panose="020F0502020204030204" pitchFamily="34" charset="0"/>
                <a:cs typeface="Times New Roman" panose="02020603050405020304" pitchFamily="18" charset="0"/>
              </a:rPr>
              <a:t>(date)</a:t>
            </a:r>
            <a:r>
              <a:rPr lang="en-US" dirty="0">
                <a:latin typeface="Calibri" panose="020F0502020204030204" pitchFamily="34" charset="0"/>
                <a:ea typeface="Calibri" panose="020F0502020204030204" pitchFamily="34" charset="0"/>
                <a:cs typeface="Times New Roman" panose="02020603050405020304" pitchFamily="18" charset="0"/>
              </a:rPr>
              <a:t> at </a:t>
            </a:r>
            <a:r>
              <a:rPr lang="en-US" b="1" i="1" dirty="0">
                <a:latin typeface="Calibri" panose="020F0502020204030204" pitchFamily="34" charset="0"/>
                <a:ea typeface="Calibri" panose="020F0502020204030204" pitchFamily="34" charset="0"/>
                <a:cs typeface="Times New Roman" panose="02020603050405020304" pitchFamily="18" charset="0"/>
              </a:rPr>
              <a:t>(time)</a:t>
            </a:r>
            <a:r>
              <a:rPr lang="en-US" dirty="0">
                <a:latin typeface="Calibri" panose="020F0502020204030204" pitchFamily="34" charset="0"/>
                <a:ea typeface="Calibri" panose="020F0502020204030204" pitchFamily="34" charset="0"/>
                <a:cs typeface="Times New Roman" panose="02020603050405020304" pitchFamily="18" charset="0"/>
              </a:rPr>
              <a:t>.  We will be meeting at </a:t>
            </a:r>
            <a:r>
              <a:rPr lang="en-US" b="1" i="1" dirty="0">
                <a:latin typeface="Calibri" panose="020F0502020204030204" pitchFamily="34" charset="0"/>
                <a:ea typeface="Calibri" panose="020F0502020204030204" pitchFamily="34" charset="0"/>
                <a:cs typeface="Times New Roman" panose="02020603050405020304" pitchFamily="18" charset="0"/>
              </a:rPr>
              <a:t>(meeting location)</a:t>
            </a: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We look forward to working with you on important issues that affect our schools and ultimately, the success of our students!</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Sincerely,</a:t>
            </a:r>
          </a:p>
          <a:p>
            <a:pPr>
              <a:lnSpc>
                <a:spcPct val="107000"/>
              </a:lnSpc>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(Wellness Committee Chairperson, Principal, Superintendent)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702C820B-19F1-4FFD-8959-26C8B7FC7F4C}" type="slidenum">
              <a:rPr lang="en-US" smtClean="0"/>
              <a:t>10</a:t>
            </a:fld>
            <a:endParaRPr lang="en-US"/>
          </a:p>
        </p:txBody>
      </p:sp>
    </p:spTree>
    <p:extLst>
      <p:ext uri="{BB962C8B-B14F-4D97-AF65-F5344CB8AC3E}">
        <p14:creationId xmlns:p14="http://schemas.microsoft.com/office/powerpoint/2010/main" val="102801619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95270" y="212104"/>
            <a:ext cx="4284123"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Menu Reviews</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073" y="7710722"/>
            <a:ext cx="3019927" cy="2157091"/>
          </a:xfrm>
          <a:prstGeom prst="rect">
            <a:avLst/>
          </a:prstGeom>
        </p:spPr>
      </p:pic>
      <p:sp>
        <p:nvSpPr>
          <p:cNvPr id="8" name="TextBox 7"/>
          <p:cNvSpPr txBox="1"/>
          <p:nvPr/>
        </p:nvSpPr>
        <p:spPr>
          <a:xfrm>
            <a:off x="409074" y="1135434"/>
            <a:ext cx="7098631" cy="6924973"/>
          </a:xfrm>
          <a:prstGeom prst="rect">
            <a:avLst/>
          </a:prstGeom>
          <a:noFill/>
        </p:spPr>
        <p:txBody>
          <a:bodyPr wrap="square" rtlCol="0">
            <a:spAutoFit/>
          </a:bodyPr>
          <a:lstStyle/>
          <a:p>
            <a:r>
              <a:rPr lang="en-US" sz="1200" dirty="0" smtClean="0"/>
              <a:t>The United States Department of Agriculture, Food and Nutrition Service (USDA, FNS) develops meal patterns for each of the school meals programs.  The meal patterns are based on the Dietary Guidelines for Americans and must be met in order for the school to receive reimbursement for the meals served.</a:t>
            </a:r>
          </a:p>
          <a:p>
            <a:endParaRPr lang="en-US" sz="1200" dirty="0" smtClean="0"/>
          </a:p>
          <a:p>
            <a:r>
              <a:rPr lang="en-US" sz="1200" dirty="0" smtClean="0"/>
              <a:t>Each Arkansas School District is required to provide to the Wellness Committee information on the requirements and standards of the National School Lunch Program.  Act 2285 of 2005, Section 1 6-20-709.</a:t>
            </a:r>
          </a:p>
          <a:p>
            <a:endParaRPr lang="en-US" sz="1200" dirty="0"/>
          </a:p>
          <a:p>
            <a:r>
              <a:rPr lang="en-US" sz="1200" b="1" dirty="0" smtClean="0">
                <a:solidFill>
                  <a:schemeClr val="accent5"/>
                </a:solidFill>
              </a:rPr>
              <a:t>Sample topics:  Meal Pattern Requirements; à la </a:t>
            </a:r>
            <a:r>
              <a:rPr lang="en-US" sz="1200" b="1" dirty="0">
                <a:solidFill>
                  <a:schemeClr val="accent5"/>
                </a:solidFill>
              </a:rPr>
              <a:t>C</a:t>
            </a:r>
            <a:r>
              <a:rPr lang="en-US" sz="1200" b="1" dirty="0" smtClean="0">
                <a:solidFill>
                  <a:schemeClr val="accent5"/>
                </a:solidFill>
              </a:rPr>
              <a:t>arte and Second Tray Requirements; Whole Grain Rich Requirements; Fruit and Vegetable Requirements; Milk Requirements; Reducing Plate Waste; Marketing and Increasing Participation; Federal and State Reimbursement Amounts; Labor and Food Costs; Sodium Restrictions; Menu Analysis; Meal Modifications; Food Crediting; Offer vs Serve; Special Provisions.</a:t>
            </a:r>
          </a:p>
          <a:p>
            <a:endParaRPr lang="en-US" sz="1200" dirty="0"/>
          </a:p>
          <a:p>
            <a:r>
              <a:rPr lang="en-US" sz="1200" dirty="0" smtClean="0"/>
              <a:t>Visit the Arkansas Department of Education Child Nutrition Website for more information about these topics and others: </a:t>
            </a:r>
            <a:r>
              <a:rPr lang="en-US" sz="1200" dirty="0">
                <a:hlinkClick r:id="rId3"/>
              </a:rPr>
              <a:t>http://</a:t>
            </a:r>
            <a:r>
              <a:rPr lang="en-US" sz="1200" dirty="0" smtClean="0">
                <a:hlinkClick r:id="rId3"/>
              </a:rPr>
              <a:t>www.arkansased.gov/divisions/child-nutrition-unit</a:t>
            </a:r>
            <a:endParaRPr lang="en-US" sz="1200" dirty="0" smtClean="0"/>
          </a:p>
          <a:p>
            <a:endParaRPr lang="en-US" sz="1200" dirty="0"/>
          </a:p>
          <a:p>
            <a:r>
              <a:rPr lang="en-US" sz="1200" dirty="0" smtClean="0"/>
              <a:t>The USDA FNS website includes information about each of the federally funded school meals programs administered through the Arkansas Department of Education: National School Lunch Program, National School Breakfast Program, Seamless Summer Option, Afterschool Snacks, and Fresh Fruit and Vegetable Program (FFVP):  </a:t>
            </a:r>
            <a:r>
              <a:rPr lang="en-US" sz="1200" dirty="0" smtClean="0">
                <a:hlinkClick r:id="rId4"/>
              </a:rPr>
              <a:t>https://www.fns.usda.gov/school-meals/child-nutrition-programs</a:t>
            </a:r>
            <a:endParaRPr lang="en-US" sz="1200" dirty="0" smtClean="0"/>
          </a:p>
          <a:p>
            <a:endParaRPr lang="en-US" sz="1200" dirty="0"/>
          </a:p>
          <a:p>
            <a:r>
              <a:rPr lang="en-US" sz="1200" dirty="0" smtClean="0"/>
              <a:t>Wellness Committees are tasked with reviewing, at least quarterly, the menus for the National School Lunch Program and other food sold in the school cafeteria.  Act 2285 of 2005, Section 1 6-20-709.</a:t>
            </a:r>
          </a:p>
          <a:p>
            <a:endParaRPr lang="en-US" sz="1200" dirty="0"/>
          </a:p>
          <a:p>
            <a:r>
              <a:rPr lang="en-US" sz="1200" dirty="0" smtClean="0"/>
              <a:t>Wellness Committees will provide written recommendations to the Child Nutrition Director concerning menus and other foods sold in the school cafeteria.  </a:t>
            </a:r>
            <a:r>
              <a:rPr lang="en-US" sz="1200" i="1" dirty="0" smtClean="0"/>
              <a:t>ADE Rules Governing Nutrition, Physical Activity and BMI, May 2016.</a:t>
            </a:r>
          </a:p>
          <a:p>
            <a:endParaRPr lang="en-US" sz="1200" dirty="0"/>
          </a:p>
          <a:p>
            <a:pPr algn="ctr"/>
            <a:r>
              <a:rPr lang="en-US" sz="1200" b="1" dirty="0" smtClean="0">
                <a:solidFill>
                  <a:schemeClr val="accent5"/>
                </a:solidFill>
              </a:rPr>
              <a:t>Sample language for written recommendations:</a:t>
            </a:r>
          </a:p>
          <a:p>
            <a:endParaRPr lang="en-US" sz="1200" b="1" dirty="0" smtClean="0">
              <a:solidFill>
                <a:schemeClr val="accent5"/>
              </a:solidFill>
            </a:endParaRPr>
          </a:p>
          <a:p>
            <a:pPr marL="171450" indent="-171450">
              <a:buFont typeface="Arial" panose="020B0604020202020204" pitchFamily="34" charset="0"/>
              <a:buChar char="•"/>
            </a:pPr>
            <a:r>
              <a:rPr lang="en-US" sz="1200" dirty="0" smtClean="0"/>
              <a:t>The _____ School District Wellness Committee has reviewed the menus for the following Child Nutrition Programs (list them here) and recommends the following… </a:t>
            </a:r>
          </a:p>
          <a:p>
            <a:pPr marL="171450" indent="-171450">
              <a:buFont typeface="Arial" panose="020B0604020202020204" pitchFamily="34" charset="0"/>
              <a:buChar char="•"/>
            </a:pPr>
            <a:r>
              <a:rPr lang="en-US" sz="1200" dirty="0" smtClean="0"/>
              <a:t>The _____ School District Wellness Committee has reviewed the menus for the following Child Nutrition Programs (list them here) and has no recommendations at this time.</a:t>
            </a:r>
          </a:p>
          <a:p>
            <a:pPr marL="171450" indent="-171450">
              <a:buFont typeface="Arial" panose="020B0604020202020204" pitchFamily="34" charset="0"/>
              <a:buChar char="•"/>
            </a:pPr>
            <a:r>
              <a:rPr lang="en-US" sz="1200" dirty="0" smtClean="0"/>
              <a:t>Include the date and signature of the Wellness Committee Chair and the Child Nutrition Director</a:t>
            </a:r>
          </a:p>
          <a:p>
            <a:endParaRPr lang="en-US" sz="1200" dirty="0" smtClean="0"/>
          </a:p>
          <a:p>
            <a:endParaRPr lang="en-US" sz="1200" dirty="0"/>
          </a:p>
          <a:p>
            <a:endParaRPr lang="en-US" sz="1200" dirty="0"/>
          </a:p>
        </p:txBody>
      </p:sp>
      <p:sp>
        <p:nvSpPr>
          <p:cNvPr id="9" name="Rounded Rectangle 8"/>
          <p:cNvSpPr/>
          <p:nvPr/>
        </p:nvSpPr>
        <p:spPr>
          <a:xfrm>
            <a:off x="3765883" y="7776888"/>
            <a:ext cx="3741821" cy="1932596"/>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910263" y="7844580"/>
            <a:ext cx="3609474" cy="1754326"/>
          </a:xfrm>
          <a:prstGeom prst="rect">
            <a:avLst/>
          </a:prstGeom>
          <a:noFill/>
        </p:spPr>
        <p:txBody>
          <a:bodyPr wrap="square" rtlCol="0">
            <a:spAutoFit/>
          </a:bodyPr>
          <a:lstStyle/>
          <a:p>
            <a:r>
              <a:rPr lang="en-US" sz="1200" dirty="0" smtClean="0">
                <a:solidFill>
                  <a:srgbClr val="FF0000"/>
                </a:solidFill>
              </a:rPr>
              <a:t>Q: </a:t>
            </a:r>
            <a:r>
              <a:rPr lang="en-US" sz="1200" i="1" dirty="0" smtClean="0"/>
              <a:t>My Child Nutrition Programs use cycle menus for each semester of the school year.  The cycle menus rarely change.  Does the Wellness Committee still have to review them quarterly?</a:t>
            </a:r>
            <a:endParaRPr lang="en-US" sz="1200" dirty="0" smtClean="0"/>
          </a:p>
          <a:p>
            <a:r>
              <a:rPr lang="en-US" sz="1200" dirty="0" smtClean="0">
                <a:solidFill>
                  <a:srgbClr val="FF0000"/>
                </a:solidFill>
              </a:rPr>
              <a:t>A:  </a:t>
            </a:r>
            <a:r>
              <a:rPr lang="en-US" sz="1200" dirty="0" smtClean="0"/>
              <a:t>Yes.  While the menus may not change, there may be state or federal policy changes that affect those menus.  Changes in participation, results of taste tests, and other topics related to planning menus may need to be discussed.  See the sample discussion </a:t>
            </a:r>
            <a:r>
              <a:rPr lang="en-US" sz="1200" dirty="0" err="1" smtClean="0"/>
              <a:t>topcs</a:t>
            </a:r>
            <a:r>
              <a:rPr lang="en-US" sz="1200" dirty="0" smtClean="0"/>
              <a:t>.</a:t>
            </a:r>
            <a:endParaRPr lang="en-US" sz="1200" dirty="0"/>
          </a:p>
        </p:txBody>
      </p:sp>
      <p:sp>
        <p:nvSpPr>
          <p:cNvPr id="2" name="Slide Number Placeholder 1"/>
          <p:cNvSpPr>
            <a:spLocks noGrp="1"/>
          </p:cNvSpPr>
          <p:nvPr>
            <p:ph type="sldNum" sz="quarter" idx="12"/>
          </p:nvPr>
        </p:nvSpPr>
        <p:spPr/>
        <p:txBody>
          <a:bodyPr/>
          <a:lstStyle/>
          <a:p>
            <a:fld id="{702C820B-19F1-4FFD-8959-26C8B7FC7F4C}" type="slidenum">
              <a:rPr lang="en-US" smtClean="0"/>
              <a:t>11</a:t>
            </a:fld>
            <a:endParaRPr lang="en-US"/>
          </a:p>
        </p:txBody>
      </p:sp>
      <p:sp>
        <p:nvSpPr>
          <p:cNvPr id="11" name="Rounded Rectangle 10"/>
          <p:cNvSpPr/>
          <p:nvPr/>
        </p:nvSpPr>
        <p:spPr>
          <a:xfrm>
            <a:off x="409072" y="5972883"/>
            <a:ext cx="7098631" cy="1589157"/>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89271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9280" y="212104"/>
            <a:ext cx="5536132" cy="338554"/>
          </a:xfrm>
          <a:prstGeom prst="rect">
            <a:avLst/>
          </a:prstGeom>
          <a:noFill/>
        </p:spPr>
        <p:txBody>
          <a:bodyPr wrap="none" lIns="91440" tIns="45720" rIns="91440" bIns="45720">
            <a:spAutoFit/>
          </a:bodyPr>
          <a:lstStyle/>
          <a:p>
            <a:pPr algn="ctr"/>
            <a:r>
              <a:rPr lang="en-US" sz="1600" dirty="0" smtClean="0">
                <a:ln w="0"/>
                <a:solidFill>
                  <a:schemeClr val="accent4"/>
                </a:solidFill>
                <a:effectLst>
                  <a:outerShdw blurRad="38100" dist="19050" dir="2700000" algn="tl" rotWithShape="0">
                    <a:schemeClr val="dk1">
                      <a:alpha val="40000"/>
                    </a:schemeClr>
                  </a:outerShdw>
                </a:effectLst>
              </a:rPr>
              <a:t>Sample Menu Review Discussion Topics for Wellness Committees</a:t>
            </a:r>
            <a:endParaRPr lang="en-US" sz="1600" b="0" cap="none" spc="0" dirty="0">
              <a:ln w="0"/>
              <a:solidFill>
                <a:schemeClr val="accent4"/>
              </a:solidFill>
              <a:effectLst>
                <a:outerShdw blurRad="38100" dist="25400" dir="5400000" algn="ctr" rotWithShape="0">
                  <a:srgbClr val="6E747A">
                    <a:alpha val="43000"/>
                  </a:srgbClr>
                </a:outerShdw>
              </a:effectLst>
            </a:endParaRPr>
          </a:p>
        </p:txBody>
      </p:sp>
      <p:sp>
        <p:nvSpPr>
          <p:cNvPr id="8" name="TextBox 7"/>
          <p:cNvSpPr txBox="1"/>
          <p:nvPr/>
        </p:nvSpPr>
        <p:spPr>
          <a:xfrm>
            <a:off x="409074" y="557906"/>
            <a:ext cx="7098631" cy="692497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Identifying lower sugar options for breakfast.</a:t>
            </a:r>
          </a:p>
          <a:p>
            <a:endParaRPr lang="en-US" sz="1200" dirty="0" smtClean="0"/>
          </a:p>
          <a:p>
            <a:pPr marL="171450" indent="-171450">
              <a:buFont typeface="Arial" panose="020B0604020202020204" pitchFamily="34" charset="0"/>
              <a:buChar char="•"/>
            </a:pPr>
            <a:r>
              <a:rPr lang="en-US" sz="1200" dirty="0" smtClean="0"/>
              <a:t>Identifying practical options for Breakfast in the Classroom.</a:t>
            </a:r>
          </a:p>
          <a:p>
            <a:endParaRPr lang="en-US" sz="1200" dirty="0" smtClean="0"/>
          </a:p>
          <a:p>
            <a:pPr marL="171450" indent="-171450">
              <a:buFont typeface="Arial" panose="020B0604020202020204" pitchFamily="34" charset="0"/>
              <a:buChar char="•"/>
            </a:pPr>
            <a:r>
              <a:rPr lang="en-US" sz="1200" dirty="0" smtClean="0"/>
              <a:t>à la carte vs reimbursable meals…what are the pros and cons?</a:t>
            </a:r>
          </a:p>
          <a:p>
            <a:endParaRPr lang="en-US" sz="1200" dirty="0" smtClean="0"/>
          </a:p>
          <a:p>
            <a:pPr marL="171450" indent="-171450">
              <a:buFont typeface="Arial" panose="020B0604020202020204" pitchFamily="34" charset="0"/>
              <a:buChar char="•"/>
            </a:pPr>
            <a:r>
              <a:rPr lang="en-US" sz="1200" dirty="0" smtClean="0"/>
              <a:t>Would our students benefit from summer meals?</a:t>
            </a:r>
          </a:p>
          <a:p>
            <a:endParaRPr lang="en-US" sz="1200" dirty="0" smtClean="0"/>
          </a:p>
          <a:p>
            <a:pPr marL="171450" indent="-171450">
              <a:buFont typeface="Arial" panose="020B0604020202020204" pitchFamily="34" charset="0"/>
              <a:buChar char="•"/>
            </a:pPr>
            <a:r>
              <a:rPr lang="en-US" sz="1200" dirty="0" smtClean="0"/>
              <a:t>Are there enrichment programs afterschool that could use a healthy snack?</a:t>
            </a:r>
          </a:p>
          <a:p>
            <a:endParaRPr lang="en-US" sz="1200" dirty="0" smtClean="0"/>
          </a:p>
          <a:p>
            <a:pPr marL="171450" indent="-171450">
              <a:buFont typeface="Arial" panose="020B0604020202020204" pitchFamily="34" charset="0"/>
              <a:buChar char="•"/>
            </a:pPr>
            <a:r>
              <a:rPr lang="en-US" sz="1200" dirty="0" smtClean="0"/>
              <a:t>Is our school eligible for FFVP?  </a:t>
            </a:r>
          </a:p>
          <a:p>
            <a:endParaRPr lang="en-US" sz="1200" dirty="0" smtClean="0"/>
          </a:p>
          <a:p>
            <a:pPr marL="171450" indent="-171450">
              <a:buFont typeface="Arial" panose="020B0604020202020204" pitchFamily="34" charset="0"/>
              <a:buChar char="•"/>
            </a:pPr>
            <a:r>
              <a:rPr lang="en-US" sz="1200" dirty="0" smtClean="0"/>
              <a:t>What types of fruits and vegetables are being served in the FFVP?</a:t>
            </a:r>
          </a:p>
          <a:p>
            <a:endParaRPr lang="en-US" sz="1200" dirty="0" smtClean="0"/>
          </a:p>
          <a:p>
            <a:pPr marL="171450" indent="-171450">
              <a:buFont typeface="Arial" panose="020B0604020202020204" pitchFamily="34" charset="0"/>
              <a:buChar char="•"/>
            </a:pPr>
            <a:r>
              <a:rPr lang="en-US" sz="1200" dirty="0" smtClean="0"/>
              <a:t>Has our school seen a decrease in BMI since starting the FFVP?</a:t>
            </a:r>
          </a:p>
          <a:p>
            <a:endParaRPr lang="en-US" sz="1200" dirty="0" smtClean="0"/>
          </a:p>
          <a:p>
            <a:pPr marL="171450" indent="-171450">
              <a:buFont typeface="Arial" panose="020B0604020202020204" pitchFamily="34" charset="0"/>
              <a:buChar char="•"/>
            </a:pPr>
            <a:r>
              <a:rPr lang="en-US" sz="1200" dirty="0" smtClean="0"/>
              <a:t>Do we need more nutrition education to increase meal participation and/or decrease plate waste?</a:t>
            </a:r>
          </a:p>
          <a:p>
            <a:endParaRPr lang="en-US" sz="1200" dirty="0" smtClean="0"/>
          </a:p>
          <a:p>
            <a:pPr marL="171450" indent="-171450">
              <a:buFont typeface="Arial" panose="020B0604020202020204" pitchFamily="34" charset="0"/>
              <a:buChar char="•"/>
            </a:pPr>
            <a:r>
              <a:rPr lang="en-US" sz="1200" dirty="0" smtClean="0"/>
              <a:t>How have the sodium targets been achieved in our district/school?</a:t>
            </a:r>
          </a:p>
          <a:p>
            <a:endParaRPr lang="en-US" sz="1200" dirty="0" smtClean="0"/>
          </a:p>
          <a:p>
            <a:pPr marL="171450" indent="-171450">
              <a:buFont typeface="Arial" panose="020B0604020202020204" pitchFamily="34" charset="0"/>
              <a:buChar char="•"/>
            </a:pPr>
            <a:r>
              <a:rPr lang="en-US" sz="1200" dirty="0" smtClean="0"/>
              <a:t>Do we participate in Farm to School?</a:t>
            </a:r>
          </a:p>
          <a:p>
            <a:endParaRPr lang="en-US" sz="1200" dirty="0" smtClean="0"/>
          </a:p>
          <a:p>
            <a:pPr marL="171450" indent="-171450">
              <a:buFont typeface="Arial" panose="020B0604020202020204" pitchFamily="34" charset="0"/>
              <a:buChar char="•"/>
            </a:pPr>
            <a:r>
              <a:rPr lang="en-US" sz="1200" dirty="0" smtClean="0"/>
              <a:t>Are we using a more fresh, frozen, or canned produce?  And which is most practical for our district/school?</a:t>
            </a:r>
          </a:p>
          <a:p>
            <a:endParaRPr lang="en-US" sz="1200" dirty="0" smtClean="0"/>
          </a:p>
          <a:p>
            <a:pPr marL="171450" indent="-171450">
              <a:buFont typeface="Arial" panose="020B0604020202020204" pitchFamily="34" charset="0"/>
              <a:buChar char="•"/>
            </a:pPr>
            <a:r>
              <a:rPr lang="en-US" sz="1200" dirty="0" smtClean="0"/>
              <a:t>Are students, school staff, and parents knowledgeable about Offer vs Serve?</a:t>
            </a:r>
          </a:p>
          <a:p>
            <a:endParaRPr lang="en-US" sz="1200" dirty="0" smtClean="0"/>
          </a:p>
          <a:p>
            <a:pPr marL="171450" indent="-171450">
              <a:buFont typeface="Arial" panose="020B0604020202020204" pitchFamily="34" charset="0"/>
              <a:buChar char="•"/>
            </a:pPr>
            <a:r>
              <a:rPr lang="en-US" sz="1200" dirty="0" smtClean="0"/>
              <a:t>Do we have student groups who want to sell foods and beverages at meal times, and what are our policies for those types of entrepreneurial projects?  How do these projects impact school meals participation and Child Nutrition budgets?  How have these groups partnered with Child Nutrition?</a:t>
            </a:r>
          </a:p>
          <a:p>
            <a:endParaRPr lang="en-US" sz="1200" dirty="0" smtClean="0"/>
          </a:p>
          <a:p>
            <a:pPr marL="171450" indent="-171450">
              <a:buFont typeface="Arial" panose="020B0604020202020204" pitchFamily="34" charset="0"/>
              <a:buChar char="•"/>
            </a:pPr>
            <a:r>
              <a:rPr lang="en-US" sz="1200" dirty="0" smtClean="0"/>
              <a:t>Do à la carte foods meet the Smart Snacks requirements and do we feel that they promote a healthy environment for our students?</a:t>
            </a:r>
          </a:p>
          <a:p>
            <a:endParaRPr lang="en-US" sz="1200" dirty="0" smtClean="0"/>
          </a:p>
          <a:p>
            <a:pPr marL="171450" indent="-171450">
              <a:buFont typeface="Arial" panose="020B0604020202020204" pitchFamily="34" charset="0"/>
              <a:buChar char="•"/>
            </a:pPr>
            <a:r>
              <a:rPr lang="en-US" sz="1200" dirty="0" smtClean="0"/>
              <a:t>Do à la carte beverages meet the Smart Snacks requirements and do we feel that they promote a healthy environment for our students?</a:t>
            </a:r>
          </a:p>
          <a:p>
            <a:endParaRPr lang="en-US" sz="1200" dirty="0"/>
          </a:p>
          <a:p>
            <a:endParaRPr lang="en-US" sz="1200" dirty="0"/>
          </a:p>
        </p:txBody>
      </p:sp>
      <p:sp>
        <p:nvSpPr>
          <p:cNvPr id="9" name="Rounded Rectangle 8"/>
          <p:cNvSpPr/>
          <p:nvPr/>
        </p:nvSpPr>
        <p:spPr>
          <a:xfrm>
            <a:off x="409075" y="7074561"/>
            <a:ext cx="6990346" cy="2757459"/>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89547" y="7086376"/>
            <a:ext cx="6653464" cy="2677656"/>
          </a:xfrm>
          <a:prstGeom prst="rect">
            <a:avLst/>
          </a:prstGeom>
          <a:noFill/>
        </p:spPr>
        <p:txBody>
          <a:bodyPr wrap="square" rtlCol="0">
            <a:spAutoFit/>
          </a:bodyPr>
          <a:lstStyle/>
          <a:p>
            <a:pPr algn="ctr"/>
            <a:r>
              <a:rPr lang="en-US" sz="1200" b="1" dirty="0" smtClean="0"/>
              <a:t>Resources</a:t>
            </a:r>
            <a:endParaRPr lang="en-US" sz="1200" dirty="0" smtClean="0"/>
          </a:p>
          <a:p>
            <a:r>
              <a:rPr lang="en-US" sz="1200" dirty="0" smtClean="0"/>
              <a:t>USDA Food Buying Guide</a:t>
            </a:r>
          </a:p>
          <a:p>
            <a:r>
              <a:rPr lang="en-US" sz="1200" dirty="0" smtClean="0">
                <a:hlinkClick r:id="rId2"/>
              </a:rPr>
              <a:t>https://www.fns.usda.gov/tn/food-buying-guide-school-meal-programs</a:t>
            </a:r>
            <a:endParaRPr lang="en-US" sz="1200" dirty="0" smtClean="0"/>
          </a:p>
          <a:p>
            <a:endParaRPr lang="en-US" sz="1200" dirty="0" smtClean="0"/>
          </a:p>
          <a:p>
            <a:r>
              <a:rPr lang="en-US" sz="1200" dirty="0" smtClean="0"/>
              <a:t>Smart Snacks Calculator</a:t>
            </a:r>
          </a:p>
          <a:p>
            <a:r>
              <a:rPr lang="en-US" sz="1200" dirty="0" smtClean="0">
                <a:hlinkClick r:id="rId3"/>
              </a:rPr>
              <a:t>https://foodplanner.healthiergeneration.org/calculator/</a:t>
            </a:r>
            <a:endParaRPr lang="en-US" sz="1200" dirty="0" smtClean="0"/>
          </a:p>
          <a:p>
            <a:endParaRPr lang="en-US" sz="1200" dirty="0" smtClean="0"/>
          </a:p>
          <a:p>
            <a:r>
              <a:rPr lang="en-US" sz="1200" dirty="0" smtClean="0"/>
              <a:t>Arkansas Nutrition Standards</a:t>
            </a:r>
          </a:p>
          <a:p>
            <a:r>
              <a:rPr lang="en-US" sz="1200" dirty="0" smtClean="0">
                <a:hlinkClick r:id="rId4"/>
              </a:rPr>
              <a:t>http://www.arkansased.gov/public/userfiles/rules/Current/2016/Nutrition_and_Physical_Activity_Standards_Rules_Final.pdf</a:t>
            </a:r>
            <a:endParaRPr lang="en-US" sz="1200" dirty="0" smtClean="0"/>
          </a:p>
          <a:p>
            <a:endParaRPr lang="en-US" sz="1200" dirty="0" smtClean="0"/>
          </a:p>
          <a:p>
            <a:r>
              <a:rPr lang="en-US" sz="1200" dirty="0" smtClean="0"/>
              <a:t>ADE Child Nutrition Unit Commissioner’s Memos</a:t>
            </a:r>
          </a:p>
          <a:p>
            <a:r>
              <a:rPr lang="en-US" sz="1200" dirty="0">
                <a:hlinkClick r:id="rId5"/>
              </a:rPr>
              <a:t>http://</a:t>
            </a:r>
            <a:r>
              <a:rPr lang="en-US" sz="1200" dirty="0" smtClean="0">
                <a:hlinkClick r:id="rId5"/>
              </a:rPr>
              <a:t>www.arkansased.gov/divisions/child-nutrition-unit/cn-related-commissioners-memos</a:t>
            </a:r>
            <a:endParaRPr lang="en-US" sz="1200" dirty="0" smtClean="0"/>
          </a:p>
          <a:p>
            <a:endParaRPr lang="en-US" sz="1200" dirty="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8672" y="733292"/>
            <a:ext cx="1880749" cy="2630418"/>
          </a:xfrm>
          <a:prstGeom prst="rect">
            <a:avLst/>
          </a:prstGeom>
        </p:spPr>
      </p:pic>
      <p:sp>
        <p:nvSpPr>
          <p:cNvPr id="3" name="Slide Number Placeholder 2"/>
          <p:cNvSpPr>
            <a:spLocks noGrp="1"/>
          </p:cNvSpPr>
          <p:nvPr>
            <p:ph type="sldNum" sz="quarter" idx="12"/>
          </p:nvPr>
        </p:nvSpPr>
        <p:spPr/>
        <p:txBody>
          <a:bodyPr/>
          <a:lstStyle/>
          <a:p>
            <a:fld id="{702C820B-19F1-4FFD-8959-26C8B7FC7F4C}" type="slidenum">
              <a:rPr lang="en-US" smtClean="0"/>
              <a:t>12</a:t>
            </a:fld>
            <a:endParaRPr lang="en-US"/>
          </a:p>
        </p:txBody>
      </p:sp>
    </p:spTree>
    <p:extLst>
      <p:ext uri="{BB962C8B-B14F-4D97-AF65-F5344CB8AC3E}">
        <p14:creationId xmlns:p14="http://schemas.microsoft.com/office/powerpoint/2010/main" val="20033697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199" y="212104"/>
            <a:ext cx="5762283"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School Health Index</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sp>
        <p:nvSpPr>
          <p:cNvPr id="4" name="Rectangle 3"/>
          <p:cNvSpPr/>
          <p:nvPr/>
        </p:nvSpPr>
        <p:spPr>
          <a:xfrm>
            <a:off x="412088" y="1135434"/>
            <a:ext cx="7050504" cy="7663636"/>
          </a:xfrm>
          <a:prstGeom prst="rect">
            <a:avLst/>
          </a:prstGeom>
        </p:spPr>
        <p:txBody>
          <a:bodyPr wrap="square">
            <a:spAutoFit/>
          </a:bodyPr>
          <a:lstStyle/>
          <a:p>
            <a:r>
              <a:rPr lang="en-US" sz="1200" dirty="0"/>
              <a:t>The School Health Index (SHI) was developed by the </a:t>
            </a:r>
            <a:r>
              <a:rPr lang="en-US" sz="1200" dirty="0">
                <a:solidFill>
                  <a:schemeClr val="accent5"/>
                </a:solidFill>
              </a:rPr>
              <a:t>Centers for Disease Control and Prevention </a:t>
            </a:r>
            <a:r>
              <a:rPr lang="en-US" sz="1200" dirty="0"/>
              <a:t>as a self-assessment and planning tool that schools can use to improve their health and safety policies and programs.  Use of this tool will enable schools to</a:t>
            </a:r>
            <a:r>
              <a:rPr lang="en-US" sz="1200" dirty="0" smtClean="0"/>
              <a:t>:</a:t>
            </a:r>
          </a:p>
          <a:p>
            <a:endParaRPr lang="en-US" sz="1200" dirty="0"/>
          </a:p>
          <a:p>
            <a:pPr marL="171450" lvl="0" indent="-171450">
              <a:buFont typeface="Arial" panose="020B0604020202020204" pitchFamily="34" charset="0"/>
              <a:buChar char="•"/>
            </a:pPr>
            <a:r>
              <a:rPr lang="en-US" sz="1200" dirty="0">
                <a:solidFill>
                  <a:schemeClr val="accent5"/>
                </a:solidFill>
              </a:rPr>
              <a:t>Identify strengths and weaknesses of school policies and programs for promoting health and </a:t>
            </a:r>
            <a:r>
              <a:rPr lang="en-US" sz="1200" dirty="0" smtClean="0">
                <a:solidFill>
                  <a:schemeClr val="accent5"/>
                </a:solidFill>
              </a:rPr>
              <a:t>safety;</a:t>
            </a:r>
            <a:endParaRPr lang="en-US" sz="1200" dirty="0">
              <a:solidFill>
                <a:schemeClr val="accent5"/>
              </a:solidFill>
            </a:endParaRPr>
          </a:p>
          <a:p>
            <a:pPr marL="171450" lvl="0" indent="-171450">
              <a:buFont typeface="Arial" panose="020B0604020202020204" pitchFamily="34" charset="0"/>
              <a:buChar char="•"/>
            </a:pPr>
            <a:r>
              <a:rPr lang="en-US" sz="1200" dirty="0">
                <a:solidFill>
                  <a:schemeClr val="accent5"/>
                </a:solidFill>
              </a:rPr>
              <a:t>Develop </a:t>
            </a:r>
            <a:r>
              <a:rPr lang="en-US" sz="1200" dirty="0" smtClean="0">
                <a:solidFill>
                  <a:schemeClr val="accent5"/>
                </a:solidFill>
              </a:rPr>
              <a:t>a </a:t>
            </a:r>
            <a:r>
              <a:rPr lang="en-US" sz="1200" dirty="0">
                <a:solidFill>
                  <a:schemeClr val="accent5"/>
                </a:solidFill>
              </a:rPr>
              <a:t>plan for improving student </a:t>
            </a:r>
            <a:r>
              <a:rPr lang="en-US" sz="1200" dirty="0" smtClean="0">
                <a:solidFill>
                  <a:schemeClr val="accent5"/>
                </a:solidFill>
              </a:rPr>
              <a:t>health</a:t>
            </a:r>
            <a:r>
              <a:rPr lang="en-US" sz="1200" dirty="0">
                <a:solidFill>
                  <a:schemeClr val="accent5"/>
                </a:solidFill>
              </a:rPr>
              <a:t>;</a:t>
            </a:r>
          </a:p>
          <a:p>
            <a:pPr marL="171450" lvl="0" indent="-171450">
              <a:buFont typeface="Arial" panose="020B0604020202020204" pitchFamily="34" charset="0"/>
              <a:buChar char="•"/>
            </a:pPr>
            <a:r>
              <a:rPr lang="en-US" sz="1200" dirty="0">
                <a:solidFill>
                  <a:schemeClr val="accent5"/>
                </a:solidFill>
              </a:rPr>
              <a:t>Involve school staff, parents, students, and the community in improving health policies and </a:t>
            </a:r>
            <a:r>
              <a:rPr lang="en-US" sz="1200" dirty="0" smtClean="0">
                <a:solidFill>
                  <a:schemeClr val="accent5"/>
                </a:solidFill>
              </a:rPr>
              <a:t>programs; and,</a:t>
            </a:r>
          </a:p>
          <a:p>
            <a:pPr marL="171450" lvl="0" indent="-171450">
              <a:buFont typeface="Arial" panose="020B0604020202020204" pitchFamily="34" charset="0"/>
              <a:buChar char="•"/>
            </a:pPr>
            <a:r>
              <a:rPr lang="en-US" sz="1200" dirty="0" smtClean="0">
                <a:solidFill>
                  <a:schemeClr val="accent5"/>
                </a:solidFill>
              </a:rPr>
              <a:t>Set goals in the Arkansas Consolidated Improvement Plan (ACSIP) under the Wellness Priority.</a:t>
            </a:r>
          </a:p>
          <a:p>
            <a:pPr lvl="0"/>
            <a:endParaRPr lang="en-US" sz="1200" dirty="0"/>
          </a:p>
          <a:p>
            <a:r>
              <a:rPr lang="en-US" sz="1200" dirty="0"/>
              <a:t>There is a growing recognition of the correlation between student health and academic performance. Using the SHI can help your school develop health and wellness goals for school</a:t>
            </a:r>
            <a:r>
              <a:rPr lang="en-US" sz="1200" dirty="0" smtClean="0"/>
              <a:t>.</a:t>
            </a:r>
          </a:p>
          <a:p>
            <a:endParaRPr lang="en-US" sz="1200" dirty="0"/>
          </a:p>
          <a:p>
            <a:r>
              <a:rPr lang="en-US" sz="1200" dirty="0"/>
              <a:t>There are two versions of the School Health Index, one for elementary schools and another for middle/high schools.  The SHI is intended to be used at the school level, so you should choose the version most appropriate for the grades served in your school</a:t>
            </a:r>
            <a:r>
              <a:rPr lang="en-US" sz="1200" dirty="0" smtClean="0"/>
              <a:t>.</a:t>
            </a:r>
          </a:p>
          <a:p>
            <a:endParaRPr lang="en-US" sz="1200" dirty="0"/>
          </a:p>
          <a:p>
            <a:r>
              <a:rPr lang="en-US" sz="1200" dirty="0"/>
              <a:t>Act 1220 of 2003 requires schools to annually assess each school campus using the School Health Index.  </a:t>
            </a:r>
            <a:endParaRPr lang="en-US" sz="1200" dirty="0" smtClean="0"/>
          </a:p>
          <a:p>
            <a:endParaRPr lang="en-US" sz="1200" dirty="0" smtClean="0"/>
          </a:p>
          <a:p>
            <a:r>
              <a:rPr lang="en-US" sz="1200" dirty="0" smtClean="0"/>
              <a:t>Schools </a:t>
            </a:r>
            <a:r>
              <a:rPr lang="en-US" sz="1200" dirty="0"/>
              <a:t>are required to complete the health topic discussion questions for Physical Activity, Nutrition, and Tobacco Use Prevention from the following modules</a:t>
            </a:r>
            <a:r>
              <a:rPr lang="en-US" sz="1200" dirty="0" smtClean="0"/>
              <a:t>:</a:t>
            </a:r>
          </a:p>
          <a:p>
            <a:endParaRPr lang="en-US" sz="1200" dirty="0"/>
          </a:p>
          <a:p>
            <a:pPr lvl="0"/>
            <a:r>
              <a:rPr lang="en-US" sz="1200" dirty="0">
                <a:solidFill>
                  <a:schemeClr val="accent5"/>
                </a:solidFill>
              </a:rPr>
              <a:t>Module 1: School Health and Safety Policies and Environment</a:t>
            </a:r>
          </a:p>
          <a:p>
            <a:pPr lvl="0"/>
            <a:r>
              <a:rPr lang="en-US" sz="1200" dirty="0">
                <a:solidFill>
                  <a:schemeClr val="accent5"/>
                </a:solidFill>
              </a:rPr>
              <a:t>Module 2: Health Education</a:t>
            </a:r>
          </a:p>
          <a:p>
            <a:pPr lvl="0"/>
            <a:r>
              <a:rPr lang="en-US" sz="1200" dirty="0">
                <a:solidFill>
                  <a:schemeClr val="accent5"/>
                </a:solidFill>
              </a:rPr>
              <a:t>Module 3: Physical Education and Other Physical Activity Programs</a:t>
            </a:r>
          </a:p>
          <a:p>
            <a:pPr lvl="0"/>
            <a:r>
              <a:rPr lang="en-US" sz="1200" dirty="0">
                <a:solidFill>
                  <a:schemeClr val="accent5"/>
                </a:solidFill>
              </a:rPr>
              <a:t>Module 4: Nutrition Services; and</a:t>
            </a:r>
          </a:p>
          <a:p>
            <a:pPr lvl="0"/>
            <a:r>
              <a:rPr lang="en-US" sz="1200" dirty="0">
                <a:solidFill>
                  <a:schemeClr val="accent5"/>
                </a:solidFill>
              </a:rPr>
              <a:t>Module 8: Family and Community </a:t>
            </a:r>
            <a:r>
              <a:rPr lang="en-US" sz="1200" dirty="0" smtClean="0">
                <a:solidFill>
                  <a:schemeClr val="accent5"/>
                </a:solidFill>
              </a:rPr>
              <a:t>Involvement (recently changed to Module #10 Family Engagement and Module #11 Community Involvement)</a:t>
            </a:r>
          </a:p>
          <a:p>
            <a:pPr lvl="0"/>
            <a:endParaRPr lang="en-US" sz="1200" dirty="0"/>
          </a:p>
          <a:p>
            <a:r>
              <a:rPr lang="en-US" sz="1200" dirty="0"/>
              <a:t>There is no single way to complete the SHI.  You will need to find an approach that meets your school’s needs.  The most important thing to remember is that the SHI is meant to be completed by school health teams, not an individual.  This gives teachers, administrators, parents, students, and community members a means of contributing to the process of improving school wellness policies and programs. </a:t>
            </a:r>
            <a:endParaRPr lang="en-US" sz="1200" dirty="0" smtClean="0"/>
          </a:p>
          <a:p>
            <a:endParaRPr lang="en-US" sz="1200" dirty="0"/>
          </a:p>
          <a:p>
            <a:r>
              <a:rPr lang="en-US" sz="1200" dirty="0"/>
              <a:t>The SHI can be completed online or in hard copy form.  Both methods are </a:t>
            </a:r>
            <a:r>
              <a:rPr lang="en-US" sz="1200" dirty="0" smtClean="0"/>
              <a:t>effective.  </a:t>
            </a:r>
            <a:r>
              <a:rPr lang="en-US" sz="1200" dirty="0" smtClean="0">
                <a:solidFill>
                  <a:schemeClr val="accent5"/>
                </a:solidFill>
              </a:rPr>
              <a:t>To get started</a:t>
            </a:r>
            <a:r>
              <a:rPr lang="en-US" sz="1200" dirty="0" smtClean="0"/>
              <a:t>, find out if your school has a SHI reference number.  If yes, you can access your previous SHI results through the CDC website.  If your school is accessing the SHI for the first time online, you will be asked to register a new team.</a:t>
            </a:r>
          </a:p>
          <a:p>
            <a:endParaRPr lang="en-US" sz="1200" dirty="0"/>
          </a:p>
          <a:p>
            <a:r>
              <a:rPr lang="en-US" sz="1200" dirty="0" smtClean="0"/>
              <a:t>If you need assistance in completing the SHI, please contact the </a:t>
            </a:r>
            <a:r>
              <a:rPr lang="en-US" sz="1200" dirty="0" smtClean="0">
                <a:solidFill>
                  <a:schemeClr val="accent5"/>
                </a:solidFill>
              </a:rPr>
              <a:t>Arkansas Department of Education, School Health Services Unit at (501) 683-3604.</a:t>
            </a:r>
          </a:p>
          <a:p>
            <a:endParaRPr lang="en-US" sz="12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56" y="8406336"/>
            <a:ext cx="5796487" cy="1451830"/>
          </a:xfrm>
          <a:prstGeom prst="rect">
            <a:avLst/>
          </a:prstGeom>
        </p:spPr>
      </p:pic>
      <p:sp>
        <p:nvSpPr>
          <p:cNvPr id="9" name="Slide Number Placeholder 8"/>
          <p:cNvSpPr>
            <a:spLocks noGrp="1"/>
          </p:cNvSpPr>
          <p:nvPr>
            <p:ph type="sldNum" sz="quarter" idx="12"/>
          </p:nvPr>
        </p:nvSpPr>
        <p:spPr/>
        <p:txBody>
          <a:bodyPr/>
          <a:lstStyle/>
          <a:p>
            <a:fld id="{702C820B-19F1-4FFD-8959-26C8B7FC7F4C}" type="slidenum">
              <a:rPr lang="en-US" smtClean="0"/>
              <a:t>13</a:t>
            </a:fld>
            <a:endParaRPr lang="en-US"/>
          </a:p>
        </p:txBody>
      </p:sp>
    </p:spTree>
    <p:extLst>
      <p:ext uri="{BB962C8B-B14F-4D97-AF65-F5344CB8AC3E}">
        <p14:creationId xmlns:p14="http://schemas.microsoft.com/office/powerpoint/2010/main" val="21860023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1105" y="3746252"/>
            <a:ext cx="7014410" cy="2376292"/>
          </a:xfrm>
          <a:prstGeom prst="rect">
            <a:avLst/>
          </a:prstGeom>
        </p:spPr>
        <p:txBody>
          <a:bodyPr wrap="square">
            <a:spAutoFit/>
          </a:bodyPr>
          <a:lstStyle/>
          <a:p>
            <a:pPr marR="0" lvl="0">
              <a:lnSpc>
                <a:spcPct val="107000"/>
              </a:lnSpc>
              <a:spcBef>
                <a:spcPts val="0"/>
              </a:spcBef>
              <a:spcAft>
                <a:spcPts val="80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The </a:t>
            </a:r>
            <a:r>
              <a:rPr lang="en-US" sz="1200" dirty="0">
                <a:latin typeface="Arial" panose="020B0604020202020204" pitchFamily="34" charset="0"/>
                <a:ea typeface="Calibri" panose="020F0502020204030204" pitchFamily="34" charset="0"/>
                <a:cs typeface="Times New Roman" panose="02020603050405020304" pitchFamily="18" charset="0"/>
              </a:rPr>
              <a:t>Wellness Committee will develop goals for nutrition education, physical activity, and other school-based activities that are designed to promote student wellness in </a:t>
            </a:r>
            <a:r>
              <a:rPr lang="en-US" sz="1200" dirty="0" smtClean="0">
                <a:latin typeface="Arial" panose="020B0604020202020204" pitchFamily="34" charset="0"/>
                <a:ea typeface="Calibri" panose="020F0502020204030204" pitchFamily="34" charset="0"/>
                <a:cs typeface="Times New Roman" panose="02020603050405020304" pitchFamily="18" charset="0"/>
              </a:rPr>
              <a:t>ACSIP.  </a:t>
            </a:r>
            <a:r>
              <a:rPr lang="en-US" sz="1200" dirty="0">
                <a:solidFill>
                  <a:schemeClr val="accent5"/>
                </a:solidFill>
                <a:latin typeface="Arial" panose="020B0604020202020204" pitchFamily="34" charset="0"/>
                <a:ea typeface="Calibri" panose="020F0502020204030204" pitchFamily="34" charset="0"/>
                <a:cs typeface="Times New Roman" panose="02020603050405020304" pitchFamily="18" charset="0"/>
              </a:rPr>
              <a:t>P</a:t>
            </a:r>
            <a:r>
              <a:rPr lang="en-US" sz="1200"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rincipals</a:t>
            </a:r>
            <a:r>
              <a:rPr lang="en-US" sz="1200" dirty="0" smtClean="0">
                <a:latin typeface="Arial" panose="020B0604020202020204" pitchFamily="34" charset="0"/>
                <a:ea typeface="Calibri" panose="020F0502020204030204" pitchFamily="34" charset="0"/>
                <a:cs typeface="Times New Roman" panose="02020603050405020304" pitchFamily="18" charset="0"/>
              </a:rPr>
              <a:t> are responsible for submitting ACSIP plans, and districts coordinate school plans through the </a:t>
            </a:r>
            <a:r>
              <a:rPr lang="en-US" sz="1200"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ACSIP Coordinator</a:t>
            </a:r>
            <a:r>
              <a:rPr lang="en-US" sz="1200" dirty="0" smtClean="0">
                <a:latin typeface="Arial" panose="020B0604020202020204" pitchFamily="34" charset="0"/>
                <a:ea typeface="Calibri" panose="020F0502020204030204" pitchFamily="34" charset="0"/>
                <a:cs typeface="Times New Roman" panose="02020603050405020304" pitchFamily="18" charset="0"/>
              </a:rPr>
              <a:t>.  Be sure to connect with them for shared goals and support.</a:t>
            </a:r>
          </a:p>
          <a:p>
            <a:pPr marR="0" lvl="0">
              <a:lnSpc>
                <a:spcPct val="107000"/>
              </a:lnSpc>
              <a:spcBef>
                <a:spcPts val="0"/>
              </a:spcBef>
              <a:spcAft>
                <a:spcPts val="80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ACSIP plans are entered and submitted through </a:t>
            </a:r>
            <a:r>
              <a:rPr lang="en-US" sz="1200" dirty="0" err="1"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Indistar</a:t>
            </a:r>
            <a:r>
              <a:rPr lang="en-US" sz="1200" dirty="0" smtClean="0">
                <a:latin typeface="Arial" panose="020B0604020202020204" pitchFamily="34" charset="0"/>
                <a:ea typeface="Calibri" panose="020F0502020204030204" pitchFamily="34" charset="0"/>
                <a:cs typeface="Times New Roman" panose="02020603050405020304" pitchFamily="18" charset="0"/>
              </a:rPr>
              <a:t>.  Your school will have a log-in and password to access the ACSIP plan in </a:t>
            </a:r>
            <a:r>
              <a:rPr lang="en-US" sz="1200" dirty="0" err="1" smtClean="0">
                <a:latin typeface="Arial" panose="020B0604020202020204" pitchFamily="34" charset="0"/>
                <a:ea typeface="Calibri" panose="020F0502020204030204" pitchFamily="34" charset="0"/>
                <a:cs typeface="Times New Roman" panose="02020603050405020304" pitchFamily="18" charset="0"/>
              </a:rPr>
              <a:t>Indistar</a:t>
            </a:r>
            <a:r>
              <a:rPr lang="en-US" sz="1200" dirty="0" smtClean="0">
                <a:latin typeface="Arial" panose="020B0604020202020204" pitchFamily="34" charset="0"/>
                <a:ea typeface="Calibri" panose="020F0502020204030204" pitchFamily="34" charset="0"/>
                <a:cs typeface="Times New Roman" panose="02020603050405020304" pitchFamily="18" charset="0"/>
              </a:rPr>
              <a:t>.  The </a:t>
            </a:r>
            <a:r>
              <a:rPr lang="en-US" sz="1200"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Wellness Priority </a:t>
            </a:r>
            <a:r>
              <a:rPr lang="en-US" sz="1200" dirty="0" smtClean="0">
                <a:latin typeface="Arial" panose="020B0604020202020204" pitchFamily="34" charset="0"/>
                <a:ea typeface="Calibri" panose="020F0502020204030204" pitchFamily="34" charset="0"/>
                <a:cs typeface="Times New Roman" panose="02020603050405020304" pitchFamily="18" charset="0"/>
              </a:rPr>
              <a:t>in ACSIP is divided into two sections:</a:t>
            </a:r>
          </a:p>
          <a:p>
            <a:pPr marL="285750" marR="0" lvl="0" indent="-285750">
              <a:lnSpc>
                <a:spcPct val="107000"/>
              </a:lnSpc>
              <a:spcBef>
                <a:spcPts val="0"/>
              </a:spcBef>
              <a:spcAft>
                <a:spcPts val="800"/>
              </a:spcAft>
              <a:buFont typeface="Arial" panose="020B0604020202020204" pitchFamily="34" charset="0"/>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The </a:t>
            </a:r>
            <a:r>
              <a:rPr lang="en-US" sz="1200" dirty="0">
                <a:solidFill>
                  <a:schemeClr val="accent5"/>
                </a:solidFill>
                <a:latin typeface="Arial" panose="020B0604020202020204" pitchFamily="34" charset="0"/>
                <a:ea typeface="Calibri" panose="020F0502020204030204" pitchFamily="34" charset="0"/>
                <a:cs typeface="Times New Roman" panose="02020603050405020304" pitchFamily="18" charset="0"/>
              </a:rPr>
              <a:t>district – level </a:t>
            </a:r>
            <a:r>
              <a:rPr lang="en-US" sz="1200" dirty="0">
                <a:latin typeface="Arial" panose="020B0604020202020204" pitchFamily="34" charset="0"/>
                <a:ea typeface="Calibri" panose="020F0502020204030204" pitchFamily="34" charset="0"/>
                <a:cs typeface="Times New Roman" panose="02020603050405020304" pitchFamily="18" charset="0"/>
              </a:rPr>
              <a:t>requirement is to identify members of the district wellness committee.  </a:t>
            </a:r>
            <a:endParaRPr lang="en-US" sz="1200" dirty="0" smtClean="0">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Arial" panose="020B0604020202020204" pitchFamily="34" charset="0"/>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The </a:t>
            </a:r>
            <a:r>
              <a:rPr lang="en-US" sz="1200" dirty="0">
                <a:solidFill>
                  <a:schemeClr val="accent5"/>
                </a:solidFill>
                <a:latin typeface="Arial" panose="020B0604020202020204" pitchFamily="34" charset="0"/>
                <a:ea typeface="Calibri" panose="020F0502020204030204" pitchFamily="34" charset="0"/>
                <a:cs typeface="Times New Roman" panose="02020603050405020304" pitchFamily="18" charset="0"/>
              </a:rPr>
              <a:t>school-level </a:t>
            </a:r>
            <a:r>
              <a:rPr lang="en-US" sz="1200" dirty="0">
                <a:latin typeface="Arial" panose="020B0604020202020204" pitchFamily="34" charset="0"/>
                <a:ea typeface="Calibri" panose="020F0502020204030204" pitchFamily="34" charset="0"/>
                <a:cs typeface="Times New Roman" panose="02020603050405020304" pitchFamily="18" charset="0"/>
              </a:rPr>
              <a:t>requirement includes the needs assessment (SHI and body mass index), as well as goal setting in the areas of physical activity and nutrition, and the option to address additional data/goals/objectives.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922765" y="212104"/>
            <a:ext cx="6029151"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School Improvement</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253" y="6790285"/>
            <a:ext cx="3104147" cy="2966656"/>
          </a:xfrm>
          <a:prstGeom prst="rect">
            <a:avLst/>
          </a:prstGeom>
        </p:spPr>
      </p:pic>
      <p:sp>
        <p:nvSpPr>
          <p:cNvPr id="5" name="Rectangle 4"/>
          <p:cNvSpPr/>
          <p:nvPr/>
        </p:nvSpPr>
        <p:spPr>
          <a:xfrm>
            <a:off x="493295" y="1216449"/>
            <a:ext cx="6870031" cy="2092881"/>
          </a:xfrm>
          <a:prstGeom prst="rect">
            <a:avLst/>
          </a:prstGeom>
        </p:spPr>
        <p:txBody>
          <a:bodyPr wrap="square">
            <a:spAutoFit/>
          </a:bodyPr>
          <a:lstStyle/>
          <a:p>
            <a:r>
              <a:rPr lang="en-US" sz="1400" dirty="0">
                <a:solidFill>
                  <a:schemeClr val="accent6"/>
                </a:solidFill>
                <a:latin typeface="Times New Roman" panose="02020603050405020304" pitchFamily="18" charset="0"/>
                <a:ea typeface="Calibri" panose="020F0502020204030204" pitchFamily="34" charset="0"/>
              </a:rPr>
              <a:t>"When a child is physically, mentally, emotionally, or socially unwell they are not able to attend to the higher order brain functions involved in learning. To help all children be successful, Coordinated School Health addresses the needs of the whole child so that they will have the aptitude to be good learners and productive members of the community. We should all be invested in the well being of children to insure brighter futures for everyone</a:t>
            </a:r>
            <a:r>
              <a:rPr lang="en-US" sz="1400" dirty="0" smtClean="0">
                <a:solidFill>
                  <a:schemeClr val="accent6"/>
                </a:solidFill>
                <a:latin typeface="Times New Roman" panose="02020603050405020304" pitchFamily="18" charset="0"/>
                <a:ea typeface="Calibri" panose="020F0502020204030204" pitchFamily="34" charset="0"/>
              </a:rPr>
              <a:t>.“</a:t>
            </a:r>
          </a:p>
          <a:p>
            <a:endParaRPr lang="en-US" sz="1400" dirty="0" smtClean="0">
              <a:solidFill>
                <a:schemeClr val="accent6"/>
              </a:solidFill>
              <a:latin typeface="Times New Roman" panose="02020603050405020304" pitchFamily="18" charset="0"/>
              <a:ea typeface="Calibri" panose="020F0502020204030204" pitchFamily="34" charset="0"/>
            </a:endParaRPr>
          </a:p>
          <a:p>
            <a:r>
              <a:rPr lang="en-US" sz="1400" b="1" dirty="0" smtClean="0">
                <a:solidFill>
                  <a:schemeClr val="accent6"/>
                </a:solidFill>
                <a:effectLst/>
                <a:latin typeface="Times New Roman" panose="02020603050405020304" pitchFamily="18" charset="0"/>
                <a:ea typeface="Calibri" panose="020F0502020204030204" pitchFamily="34" charset="0"/>
              </a:rPr>
              <a:t>Mary Miller, Coordinated School Health Coordinator</a:t>
            </a:r>
          </a:p>
          <a:p>
            <a:r>
              <a:rPr lang="en-US" sz="1400" b="1" dirty="0" smtClean="0">
                <a:solidFill>
                  <a:schemeClr val="accent6"/>
                </a:solidFill>
                <a:latin typeface="Times New Roman" panose="02020603050405020304" pitchFamily="18" charset="0"/>
                <a:ea typeface="Calibri" panose="020F0502020204030204" pitchFamily="34" charset="0"/>
              </a:rPr>
              <a:t>Springdale School District</a:t>
            </a:r>
            <a:endParaRPr lang="en-US" sz="1400" b="1" dirty="0" smtClean="0">
              <a:solidFill>
                <a:schemeClr val="accent6"/>
              </a:solidFill>
              <a:effectLst/>
              <a:latin typeface="Times New Roman" panose="02020603050405020304" pitchFamily="18" charset="0"/>
              <a:ea typeface="Calibri" panose="020F0502020204030204" pitchFamily="34" charset="0"/>
            </a:endParaRPr>
          </a:p>
          <a:p>
            <a:endParaRPr lang="en-US" dirty="0">
              <a:effectLst/>
              <a:latin typeface="Times New Roman" panose="02020603050405020304" pitchFamily="18" charset="0"/>
              <a:ea typeface="Calibri" panose="020F0502020204030204" pitchFamily="34" charset="0"/>
            </a:endParaRPr>
          </a:p>
        </p:txBody>
      </p:sp>
      <p:sp>
        <p:nvSpPr>
          <p:cNvPr id="7" name="Slide Number Placeholder 6"/>
          <p:cNvSpPr>
            <a:spLocks noGrp="1"/>
          </p:cNvSpPr>
          <p:nvPr>
            <p:ph type="sldNum" sz="quarter" idx="12"/>
          </p:nvPr>
        </p:nvSpPr>
        <p:spPr/>
        <p:txBody>
          <a:bodyPr/>
          <a:lstStyle/>
          <a:p>
            <a:fld id="{702C820B-19F1-4FFD-8959-26C8B7FC7F4C}" type="slidenum">
              <a:rPr lang="en-US" smtClean="0"/>
              <a:t>14</a:t>
            </a:fld>
            <a:endParaRPr lang="en-US"/>
          </a:p>
        </p:txBody>
      </p:sp>
      <p:sp>
        <p:nvSpPr>
          <p:cNvPr id="8" name="Rounded Rectangle 7"/>
          <p:cNvSpPr/>
          <p:nvPr/>
        </p:nvSpPr>
        <p:spPr>
          <a:xfrm>
            <a:off x="397041" y="1101129"/>
            <a:ext cx="6841007" cy="2087232"/>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79594" y="8244954"/>
            <a:ext cx="2081464" cy="738664"/>
          </a:xfrm>
          <a:prstGeom prst="rect">
            <a:avLst/>
          </a:prstGeom>
          <a:noFill/>
        </p:spPr>
        <p:txBody>
          <a:bodyPr wrap="square" rtlCol="0">
            <a:spAutoFit/>
          </a:bodyPr>
          <a:lstStyle/>
          <a:p>
            <a:r>
              <a:rPr lang="en-US" sz="1400" b="1" dirty="0" smtClean="0">
                <a:solidFill>
                  <a:schemeClr val="accent5"/>
                </a:solidFill>
              </a:rPr>
              <a:t>ACSIP plans are due to the Department of Education on October 1</a:t>
            </a:r>
            <a:endParaRPr lang="en-US" sz="1400" b="1" dirty="0">
              <a:solidFill>
                <a:schemeClr val="accent5"/>
              </a:solidFill>
            </a:endParaRPr>
          </a:p>
        </p:txBody>
      </p:sp>
      <p:sp>
        <p:nvSpPr>
          <p:cNvPr id="10" name="TextBox 9"/>
          <p:cNvSpPr txBox="1"/>
          <p:nvPr/>
        </p:nvSpPr>
        <p:spPr>
          <a:xfrm>
            <a:off x="625642" y="6485014"/>
            <a:ext cx="3705726" cy="2677656"/>
          </a:xfrm>
          <a:prstGeom prst="rect">
            <a:avLst/>
          </a:prstGeom>
          <a:noFill/>
        </p:spPr>
        <p:txBody>
          <a:bodyPr wrap="square" rtlCol="0">
            <a:spAutoFit/>
          </a:bodyPr>
          <a:lstStyle/>
          <a:p>
            <a:pPr algn="ctr"/>
            <a:r>
              <a:rPr lang="en-US" sz="1200" b="1" dirty="0" smtClean="0"/>
              <a:t>Tips for Completing the Wellness Priority in ACSIP:</a:t>
            </a:r>
          </a:p>
          <a:p>
            <a:endParaRPr lang="en-US" sz="1200" dirty="0" smtClean="0"/>
          </a:p>
          <a:p>
            <a:pPr marL="171450" indent="-171450">
              <a:buFont typeface="Arial" panose="020B0604020202020204" pitchFamily="34" charset="0"/>
              <a:buChar char="•"/>
            </a:pPr>
            <a:r>
              <a:rPr lang="en-US" sz="1200" dirty="0" smtClean="0"/>
              <a:t>Complete all sections</a:t>
            </a:r>
          </a:p>
          <a:p>
            <a:pPr marL="285750" indent="-285750">
              <a:buFont typeface="Arial" panose="020B0604020202020204" pitchFamily="34" charset="0"/>
              <a:buChar char="•"/>
            </a:pPr>
            <a:r>
              <a:rPr lang="en-US" sz="1200" dirty="0" smtClean="0"/>
              <a:t>Insert SHI Reference Number or upload documents</a:t>
            </a:r>
          </a:p>
          <a:p>
            <a:pPr marL="285750" indent="-285750">
              <a:buFont typeface="Arial" panose="020B0604020202020204" pitchFamily="34" charset="0"/>
              <a:buChar char="•"/>
            </a:pPr>
            <a:r>
              <a:rPr lang="en-US" sz="1200" dirty="0" smtClean="0"/>
              <a:t>Analyze BMI data at the Arkansas Center for Health Improvement webpage, and then draw conclusions (trend data, identify at-risk grade levels or sub-populations, etc.)</a:t>
            </a:r>
          </a:p>
          <a:p>
            <a:pPr marL="285750" indent="-285750">
              <a:buFont typeface="Arial" panose="020B0604020202020204" pitchFamily="34" charset="0"/>
              <a:buChar char="•"/>
            </a:pPr>
            <a:r>
              <a:rPr lang="en-US" sz="1200" dirty="0" smtClean="0"/>
              <a:t>Provide comprehensive responses that relate to the school for which the report is being completed.  Do not include high school goals in the elementary report.</a:t>
            </a:r>
          </a:p>
          <a:p>
            <a:pPr marL="285750" indent="-285750">
              <a:buFont typeface="Arial" panose="020B0604020202020204" pitchFamily="34" charset="0"/>
              <a:buChar char="•"/>
            </a:pPr>
            <a:r>
              <a:rPr lang="en-US" sz="1200" dirty="0" smtClean="0"/>
              <a:t>Provide specific activities and details of how the school will meet each requirement of the goal.</a:t>
            </a:r>
            <a:endParaRPr lang="en-US" sz="1200" dirty="0"/>
          </a:p>
        </p:txBody>
      </p:sp>
      <p:sp>
        <p:nvSpPr>
          <p:cNvPr id="12" name="Rounded Rectangle 11"/>
          <p:cNvSpPr/>
          <p:nvPr/>
        </p:nvSpPr>
        <p:spPr>
          <a:xfrm>
            <a:off x="486224" y="6369173"/>
            <a:ext cx="3929365" cy="2966656"/>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86141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8163" y="212104"/>
            <a:ext cx="4478342"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Wellness Policy</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sp>
        <p:nvSpPr>
          <p:cNvPr id="9" name="Rounded Rectangle 8"/>
          <p:cNvSpPr/>
          <p:nvPr/>
        </p:nvSpPr>
        <p:spPr>
          <a:xfrm>
            <a:off x="3765883" y="7776888"/>
            <a:ext cx="3741821" cy="1956660"/>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74168" y="7880676"/>
            <a:ext cx="3633537" cy="1754326"/>
          </a:xfrm>
          <a:prstGeom prst="rect">
            <a:avLst/>
          </a:prstGeom>
          <a:noFill/>
        </p:spPr>
        <p:txBody>
          <a:bodyPr wrap="square" rtlCol="0">
            <a:spAutoFit/>
          </a:bodyPr>
          <a:lstStyle/>
          <a:p>
            <a:r>
              <a:rPr lang="en-US" sz="1200" dirty="0" smtClean="0">
                <a:solidFill>
                  <a:srgbClr val="FF0000"/>
                </a:solidFill>
              </a:rPr>
              <a:t>Q: </a:t>
            </a:r>
            <a:r>
              <a:rPr lang="en-US" sz="1200" i="1" dirty="0" smtClean="0"/>
              <a:t>My committee is supportive of the wellness policy requirements, and we want to go beyond what is required.  Are we allowed to develop local policies that address the specific needs of our schools?</a:t>
            </a:r>
            <a:endParaRPr lang="en-US" sz="1200" dirty="0" smtClean="0"/>
          </a:p>
          <a:p>
            <a:r>
              <a:rPr lang="en-US" sz="1200" dirty="0" smtClean="0">
                <a:solidFill>
                  <a:srgbClr val="FF0000"/>
                </a:solidFill>
              </a:rPr>
              <a:t>A:  </a:t>
            </a:r>
            <a:r>
              <a:rPr lang="en-US" sz="1200" dirty="0" smtClean="0"/>
              <a:t>Absolutely!  Both USDA and ADE encourage schools to consider their local needs when making wellness policies.  Schools are required to meet the minimum standards, but they may vote to add expanded policies and procedures.  See the example above.</a:t>
            </a:r>
            <a:endParaRPr lang="en-US" sz="1200" dirty="0"/>
          </a:p>
        </p:txBody>
      </p:sp>
      <p:sp>
        <p:nvSpPr>
          <p:cNvPr id="2" name="TextBox 1"/>
          <p:cNvSpPr txBox="1"/>
          <p:nvPr/>
        </p:nvSpPr>
        <p:spPr>
          <a:xfrm>
            <a:off x="598571" y="2225424"/>
            <a:ext cx="6677526" cy="5447645"/>
          </a:xfrm>
          <a:prstGeom prst="rect">
            <a:avLst/>
          </a:prstGeom>
          <a:noFill/>
        </p:spPr>
        <p:txBody>
          <a:bodyPr wrap="square" rtlCol="0">
            <a:spAutoFit/>
          </a:bodyPr>
          <a:lstStyle/>
          <a:p>
            <a:r>
              <a:rPr lang="en-US" sz="1200" dirty="0" smtClean="0"/>
              <a:t>Each school that participates in the National School Lunch Program or other federal Child Nutrition Program is required by </a:t>
            </a:r>
            <a:r>
              <a:rPr lang="en-US" sz="1200" b="1" dirty="0" smtClean="0">
                <a:solidFill>
                  <a:schemeClr val="accent5"/>
                </a:solidFill>
              </a:rPr>
              <a:t>federal law </a:t>
            </a:r>
            <a:r>
              <a:rPr lang="en-US" sz="1200" dirty="0" smtClean="0"/>
              <a:t>to establish a </a:t>
            </a:r>
            <a:r>
              <a:rPr lang="en-US" sz="1200" b="1" dirty="0" smtClean="0">
                <a:solidFill>
                  <a:schemeClr val="accent5"/>
                </a:solidFill>
              </a:rPr>
              <a:t>local wellness policy </a:t>
            </a:r>
            <a:r>
              <a:rPr lang="en-US" sz="1200" dirty="0" smtClean="0"/>
              <a:t>for all schools under its jurisdiction.</a:t>
            </a:r>
          </a:p>
          <a:p>
            <a:endParaRPr lang="en-US" sz="1200" dirty="0" smtClean="0">
              <a:effectLst/>
            </a:endParaRPr>
          </a:p>
          <a:p>
            <a:r>
              <a:rPr lang="en-US" sz="1200" dirty="0" smtClean="0"/>
              <a:t>Local school wellness policies are an important </a:t>
            </a:r>
            <a:r>
              <a:rPr lang="en-US" sz="1200" b="1" dirty="0" smtClean="0">
                <a:solidFill>
                  <a:schemeClr val="accent5"/>
                </a:solidFill>
              </a:rPr>
              <a:t>tool</a:t>
            </a:r>
            <a:r>
              <a:rPr lang="en-US" sz="1200" dirty="0" smtClean="0">
                <a:solidFill>
                  <a:schemeClr val="accent5"/>
                </a:solidFill>
              </a:rPr>
              <a:t> </a:t>
            </a:r>
            <a:r>
              <a:rPr lang="en-US" sz="1200" dirty="0" smtClean="0"/>
              <a:t>for parents, local educational agencies (LEAs) and school districts in promoting student wellness, preventing and reducing childhood obesity, and providing assurance that school meal nutrition guidelines meet the minimum federal school meal standards and the Arkansas nutrition standards. </a:t>
            </a:r>
          </a:p>
          <a:p>
            <a:endParaRPr lang="en-US" sz="1200" dirty="0" smtClean="0">
              <a:effectLst/>
            </a:endParaRPr>
          </a:p>
          <a:p>
            <a:pPr fontAlgn="base"/>
            <a:r>
              <a:rPr lang="en-US" sz="1200" dirty="0" smtClean="0"/>
              <a:t>Congress recognizes that schools play a critical role in promoting student health, preventing childhood obesity, and combating problems associated with poor nutrition and physical inactivity. </a:t>
            </a:r>
          </a:p>
          <a:p>
            <a:pPr fontAlgn="base"/>
            <a:endParaRPr lang="en-US" sz="1200" dirty="0" smtClean="0"/>
          </a:p>
          <a:p>
            <a:pPr fontAlgn="base"/>
            <a:r>
              <a:rPr lang="en-US" sz="1200" dirty="0" smtClean="0"/>
              <a:t>In 2004, Congress passed the Child Nutrition and Special Supplemental Nutrition Program for Women, Infants and Children (WIC) Reauthorization Act (Sec. 204 of </a:t>
            </a:r>
            <a:r>
              <a:rPr lang="en-US" sz="1200" dirty="0" smtClean="0">
                <a:hlinkClick r:id="rId2"/>
              </a:rPr>
              <a:t>Public Law 108-265</a:t>
            </a:r>
            <a:r>
              <a:rPr lang="en-US" sz="1200" dirty="0" smtClean="0"/>
              <a:t>).  This act required by law that all districts participating in the National School Lunch Program or other child nutrition programs create local school wellness policies by School Year 2006.  The legislation places the responsibility of developing a district wellness policy at the local level so the individual needs of each district can be addressed. </a:t>
            </a:r>
          </a:p>
          <a:p>
            <a:pPr fontAlgn="base"/>
            <a:endParaRPr lang="en-US" sz="1200" dirty="0" smtClean="0">
              <a:effectLst/>
            </a:endParaRPr>
          </a:p>
          <a:p>
            <a:pPr fontAlgn="base"/>
            <a:r>
              <a:rPr lang="en-US" sz="1200" dirty="0" smtClean="0"/>
              <a:t>In 2010, Congress passed the </a:t>
            </a:r>
            <a:r>
              <a:rPr lang="en-US" sz="1200" dirty="0" smtClean="0">
                <a:hlinkClick r:id="rId3"/>
              </a:rPr>
              <a:t>Healthy, Hunger-Free Kids Act of 2010</a:t>
            </a:r>
            <a:r>
              <a:rPr lang="en-US" sz="1200" dirty="0" smtClean="0"/>
              <a:t> (Sec. 204 of </a:t>
            </a:r>
            <a:r>
              <a:rPr lang="en-US" sz="1200" dirty="0" smtClean="0">
                <a:hlinkClick r:id="rId4"/>
              </a:rPr>
              <a:t>Public Law 111-296</a:t>
            </a:r>
            <a:r>
              <a:rPr lang="en-US" sz="1200" dirty="0" smtClean="0"/>
              <a:t>), and added new provisions for local school wellness policies related to implementation, evaluation, and publicly reporting on progress of local school wellness policies.  </a:t>
            </a:r>
          </a:p>
          <a:p>
            <a:pPr fontAlgn="base"/>
            <a:endParaRPr lang="en-US" sz="1200" dirty="0" smtClean="0">
              <a:effectLst/>
            </a:endParaRPr>
          </a:p>
          <a:p>
            <a:pPr fontAlgn="base"/>
            <a:r>
              <a:rPr lang="en-US" sz="1200" dirty="0" smtClean="0"/>
              <a:t>On July 21, 2016, the United States Department of Agriculture Final Rule on Local Wellness Policy Implementation was published in the Federal Register.  The final rule strengthens the requirements on public involvement, transparency, implementation, and evaluation among other topics.</a:t>
            </a:r>
          </a:p>
          <a:p>
            <a:pPr fontAlgn="base"/>
            <a:endParaRPr lang="en-US" sz="1200" dirty="0">
              <a:effectLst/>
            </a:endParaRPr>
          </a:p>
          <a:p>
            <a:pPr fontAlgn="base"/>
            <a:r>
              <a:rPr lang="en-US" sz="1200" b="1" dirty="0" smtClean="0">
                <a:solidFill>
                  <a:schemeClr val="accent5"/>
                </a:solidFill>
              </a:rPr>
              <a:t>Districts must fully comply with the requirements of the final rule by June 30, 2017</a:t>
            </a:r>
            <a:r>
              <a:rPr lang="en-US" sz="1200" dirty="0" smtClean="0"/>
              <a:t>.</a:t>
            </a:r>
            <a:endParaRPr lang="en-US" sz="1200" dirty="0" smtClean="0">
              <a:effectLst/>
            </a:endParaRPr>
          </a:p>
          <a:p>
            <a:endParaRPr lang="en-US" sz="1200" dirty="0"/>
          </a:p>
        </p:txBody>
      </p:sp>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1435" r="6061"/>
          <a:stretch/>
        </p:blipFill>
        <p:spPr>
          <a:xfrm>
            <a:off x="282741" y="7591115"/>
            <a:ext cx="3272591" cy="2343888"/>
          </a:xfrm>
          <a:prstGeom prst="rect">
            <a:avLst/>
          </a:prstGeom>
        </p:spPr>
      </p:pic>
      <p:sp>
        <p:nvSpPr>
          <p:cNvPr id="12" name="Rounded Rectangle 11"/>
          <p:cNvSpPr/>
          <p:nvPr/>
        </p:nvSpPr>
        <p:spPr>
          <a:xfrm>
            <a:off x="388020" y="1129199"/>
            <a:ext cx="7119684" cy="1000390"/>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93294" y="1215188"/>
            <a:ext cx="7002378" cy="830997"/>
          </a:xfrm>
          <a:prstGeom prst="rect">
            <a:avLst/>
          </a:prstGeom>
          <a:noFill/>
        </p:spPr>
        <p:txBody>
          <a:bodyPr wrap="square" rtlCol="0">
            <a:spAutoFit/>
          </a:bodyPr>
          <a:lstStyle/>
          <a:p>
            <a:r>
              <a:rPr lang="en-US" sz="1200" dirty="0" smtClean="0">
                <a:solidFill>
                  <a:schemeClr val="accent6"/>
                </a:solidFill>
              </a:rPr>
              <a:t>Cabot School District’s School Health Coordinator worked with the Wellness Committee to draft and propose an expanded tobacco prevention policy to the School </a:t>
            </a:r>
            <a:r>
              <a:rPr lang="en-US" sz="1200" dirty="0">
                <a:solidFill>
                  <a:schemeClr val="accent6"/>
                </a:solidFill>
              </a:rPr>
              <a:t>B</a:t>
            </a:r>
            <a:r>
              <a:rPr lang="en-US" sz="1200" dirty="0" smtClean="0">
                <a:solidFill>
                  <a:schemeClr val="accent6"/>
                </a:solidFill>
              </a:rPr>
              <a:t>oard.  USDA and Arkansas rules do not require a tobacco prevention policy, but the district and school board observed a need and approved and implemented an expanded policy that addresses the overall school environment and promotes healthy students.  </a:t>
            </a:r>
            <a:endParaRPr lang="en-US" sz="1200" dirty="0">
              <a:solidFill>
                <a:schemeClr val="accent6"/>
              </a:solidFill>
            </a:endParaRPr>
          </a:p>
        </p:txBody>
      </p:sp>
      <p:sp>
        <p:nvSpPr>
          <p:cNvPr id="4" name="Slide Number Placeholder 3"/>
          <p:cNvSpPr>
            <a:spLocks noGrp="1"/>
          </p:cNvSpPr>
          <p:nvPr>
            <p:ph type="sldNum" sz="quarter" idx="12"/>
          </p:nvPr>
        </p:nvSpPr>
        <p:spPr/>
        <p:txBody>
          <a:bodyPr/>
          <a:lstStyle/>
          <a:p>
            <a:fld id="{702C820B-19F1-4FFD-8959-26C8B7FC7F4C}" type="slidenum">
              <a:rPr lang="en-US" smtClean="0"/>
              <a:t>15</a:t>
            </a:fld>
            <a:endParaRPr lang="en-US"/>
          </a:p>
        </p:txBody>
      </p:sp>
    </p:spTree>
    <p:extLst>
      <p:ext uri="{BB962C8B-B14F-4D97-AF65-F5344CB8AC3E}">
        <p14:creationId xmlns:p14="http://schemas.microsoft.com/office/powerpoint/2010/main" val="35664414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5340" y="212104"/>
            <a:ext cx="3724033" cy="338554"/>
          </a:xfrm>
          <a:prstGeom prst="rect">
            <a:avLst/>
          </a:prstGeom>
          <a:noFill/>
        </p:spPr>
        <p:txBody>
          <a:bodyPr wrap="none" lIns="91440" tIns="45720" rIns="91440" bIns="45720">
            <a:spAutoFit/>
          </a:bodyPr>
          <a:lstStyle/>
          <a:p>
            <a:pPr algn="ctr"/>
            <a:r>
              <a:rPr lang="en-US" sz="1600" dirty="0" smtClean="0">
                <a:ln w="0"/>
                <a:solidFill>
                  <a:schemeClr val="accent4"/>
                </a:solidFill>
                <a:effectLst>
                  <a:outerShdw blurRad="38100" dist="19050" dir="2700000" algn="tl" rotWithShape="0">
                    <a:schemeClr val="dk1">
                      <a:alpha val="40000"/>
                    </a:schemeClr>
                  </a:outerShdw>
                </a:effectLst>
              </a:rPr>
              <a:t>Overview of Wellness Policy Requirements</a:t>
            </a:r>
            <a:endParaRPr lang="en-US" sz="1600" b="0" cap="none" spc="0" dirty="0">
              <a:ln w="0"/>
              <a:solidFill>
                <a:schemeClr val="accent4"/>
              </a:solidFill>
              <a:effectLst>
                <a:outerShdw blurRad="38100" dist="25400" dir="5400000" algn="ctr" rotWithShape="0">
                  <a:srgbClr val="6E747A">
                    <a:alpha val="43000"/>
                  </a:srgbClr>
                </a:outerShdw>
              </a:effectLst>
            </a:endParaRPr>
          </a:p>
        </p:txBody>
      </p:sp>
      <p:sp>
        <p:nvSpPr>
          <p:cNvPr id="8" name="TextBox 7"/>
          <p:cNvSpPr txBox="1"/>
          <p:nvPr/>
        </p:nvSpPr>
        <p:spPr>
          <a:xfrm>
            <a:off x="409074" y="618066"/>
            <a:ext cx="7098631" cy="7109639"/>
          </a:xfrm>
          <a:prstGeom prst="rect">
            <a:avLst/>
          </a:prstGeom>
          <a:noFill/>
        </p:spPr>
        <p:txBody>
          <a:bodyPr wrap="square" rtlCol="0">
            <a:spAutoFit/>
          </a:bodyPr>
          <a:lstStyle/>
          <a:p>
            <a:pPr fontAlgn="base"/>
            <a:r>
              <a:rPr lang="en-US" sz="1200" dirty="0" smtClean="0"/>
              <a:t>As of School Year 2006-2007, all districts were required to establish a local school wellness policy.</a:t>
            </a:r>
            <a:endParaRPr lang="en-US" sz="1200" dirty="0" smtClean="0">
              <a:effectLst/>
            </a:endParaRPr>
          </a:p>
          <a:p>
            <a:r>
              <a:rPr lang="en-US" sz="1200" dirty="0" smtClean="0"/>
              <a:t>The USDA Final Rule requires districts to develop and adopt a revised local school wellness policy during School Year 2016-2017. Districts must fully comply with the requirements of the final rule by June 30, 2017. This includes, but is not limited to: </a:t>
            </a:r>
          </a:p>
          <a:p>
            <a:endParaRPr lang="en-US" sz="1200" dirty="0" smtClean="0"/>
          </a:p>
          <a:p>
            <a:pPr fontAlgn="base"/>
            <a:r>
              <a:rPr lang="en-US" sz="1200" dirty="0" smtClean="0"/>
              <a:t>Permitting parents, students, representatives of the school food authority, teachers of physical education, school health professionals, the school board, school administrators, and the general public to participate in the development, implementation, review, and update of the local wellness policy.</a:t>
            </a:r>
          </a:p>
          <a:p>
            <a:pPr fontAlgn="base"/>
            <a:endParaRPr lang="en-US" sz="1200" dirty="0" smtClean="0">
              <a:effectLst/>
            </a:endParaRPr>
          </a:p>
          <a:p>
            <a:pPr fontAlgn="base"/>
            <a:r>
              <a:rPr lang="en-US" sz="1200" dirty="0" smtClean="0"/>
              <a:t>Identifying wellness policy leadership of one or more district and/or school official(s) who have the authority and responsibility to ensure each school complies with the policy.</a:t>
            </a:r>
          </a:p>
          <a:p>
            <a:pPr fontAlgn="base"/>
            <a:endParaRPr lang="en-US" sz="1200" dirty="0" smtClean="0">
              <a:effectLst/>
            </a:endParaRPr>
          </a:p>
          <a:p>
            <a:pPr fontAlgn="base"/>
            <a:r>
              <a:rPr lang="en-US" sz="1200" dirty="0" smtClean="0"/>
              <a:t>Informing and updating the public (including parents, students, and others in the community) about the content and implementation of the local wellness policy.</a:t>
            </a:r>
          </a:p>
          <a:p>
            <a:pPr fontAlgn="base"/>
            <a:endParaRPr lang="en-US" sz="1200" dirty="0" smtClean="0">
              <a:effectLst/>
            </a:endParaRPr>
          </a:p>
          <a:p>
            <a:pPr fontAlgn="base"/>
            <a:r>
              <a:rPr lang="en-US" sz="1200" dirty="0" smtClean="0"/>
              <a:t>Ensuring the wellness policy includes all of the required components: </a:t>
            </a:r>
          </a:p>
          <a:p>
            <a:pPr fontAlgn="base"/>
            <a:endParaRPr lang="en-US" sz="1200" dirty="0" smtClean="0">
              <a:effectLst/>
            </a:endParaRPr>
          </a:p>
          <a:p>
            <a:pPr marL="171450" indent="-171450" fontAlgn="base">
              <a:buFont typeface="Arial" panose="020B0604020202020204" pitchFamily="34" charset="0"/>
              <a:buChar char="•"/>
            </a:pPr>
            <a:r>
              <a:rPr lang="en-US" sz="1200" b="1" dirty="0" smtClean="0">
                <a:solidFill>
                  <a:schemeClr val="accent5"/>
                </a:solidFill>
              </a:rPr>
              <a:t>Specific goals </a:t>
            </a:r>
            <a:r>
              <a:rPr lang="en-US" sz="1200" dirty="0" smtClean="0"/>
              <a:t>for nutrition promotion and education, physical activity, and other school-based activities that promote student wellness. Districts are required to review and consider evidence-based strategies in determining these goals.</a:t>
            </a:r>
          </a:p>
          <a:p>
            <a:pPr fontAlgn="base"/>
            <a:endParaRPr lang="en-US" sz="1200" dirty="0" smtClean="0">
              <a:effectLst/>
            </a:endParaRPr>
          </a:p>
          <a:p>
            <a:pPr marL="171450" indent="-171450" fontAlgn="base">
              <a:buFont typeface="Arial" panose="020B0604020202020204" pitchFamily="34" charset="0"/>
              <a:buChar char="•"/>
            </a:pPr>
            <a:r>
              <a:rPr lang="en-US" sz="1200" b="1" dirty="0" smtClean="0">
                <a:solidFill>
                  <a:schemeClr val="accent5"/>
                </a:solidFill>
              </a:rPr>
              <a:t>Nutrition guidelines </a:t>
            </a:r>
            <a:r>
              <a:rPr lang="en-US" sz="1200" dirty="0" smtClean="0"/>
              <a:t>for all foods and beverages available or for sale on the school campus during the school day that are consistent with Federal regulations for: </a:t>
            </a:r>
            <a:endParaRPr lang="en-US" sz="1200" dirty="0" smtClean="0">
              <a:effectLst/>
            </a:endParaRPr>
          </a:p>
          <a:p>
            <a:pPr marL="628650" lvl="1" indent="-171450" fontAlgn="base">
              <a:buFont typeface="Arial" panose="020B0604020202020204" pitchFamily="34" charset="0"/>
              <a:buChar char="•"/>
            </a:pPr>
            <a:r>
              <a:rPr lang="en-US" sz="1200" dirty="0" smtClean="0"/>
              <a:t>School meal nutrition standards,</a:t>
            </a:r>
            <a:endParaRPr lang="en-US" sz="1200" dirty="0" smtClean="0">
              <a:effectLst/>
            </a:endParaRPr>
          </a:p>
          <a:p>
            <a:pPr marL="628650" lvl="1" indent="-171450" fontAlgn="base">
              <a:buFont typeface="Arial" panose="020B0604020202020204" pitchFamily="34" charset="0"/>
              <a:buChar char="•"/>
            </a:pPr>
            <a:r>
              <a:rPr lang="en-US" sz="1200" dirty="0" smtClean="0"/>
              <a:t>Smart Snacks in School nutrition standards; and</a:t>
            </a:r>
            <a:endParaRPr lang="en-US" sz="1200" dirty="0" smtClean="0">
              <a:effectLst/>
            </a:endParaRPr>
          </a:p>
          <a:p>
            <a:pPr marL="628650" lvl="1" indent="-171450" fontAlgn="base">
              <a:buFont typeface="Arial" panose="020B0604020202020204" pitchFamily="34" charset="0"/>
              <a:buChar char="•"/>
            </a:pPr>
            <a:r>
              <a:rPr lang="en-US" sz="1200" dirty="0" smtClean="0"/>
              <a:t>Arkansas Nutrition Standards</a:t>
            </a:r>
          </a:p>
          <a:p>
            <a:pPr lvl="1" fontAlgn="base"/>
            <a:endParaRPr lang="en-US" sz="1200" dirty="0" smtClean="0">
              <a:effectLst/>
            </a:endParaRPr>
          </a:p>
          <a:p>
            <a:pPr marL="171450" indent="-171450" fontAlgn="base">
              <a:buFont typeface="Arial" panose="020B0604020202020204" pitchFamily="34" charset="0"/>
              <a:buChar char="•"/>
            </a:pPr>
            <a:r>
              <a:rPr lang="en-US" sz="1200" dirty="0" smtClean="0"/>
              <a:t>Policies for </a:t>
            </a:r>
            <a:r>
              <a:rPr lang="en-US" sz="1200" b="1" dirty="0" smtClean="0">
                <a:solidFill>
                  <a:schemeClr val="accent5"/>
                </a:solidFill>
              </a:rPr>
              <a:t>other foods and beverages </a:t>
            </a:r>
            <a:r>
              <a:rPr lang="en-US" sz="1200" dirty="0" smtClean="0"/>
              <a:t>available on the school campus during the school day (e.g., in classroom parties, classroom snacks brought by parents, or other foods given as incentives).</a:t>
            </a:r>
          </a:p>
          <a:p>
            <a:pPr fontAlgn="base"/>
            <a:endParaRPr lang="en-US" sz="1200" dirty="0" smtClean="0">
              <a:effectLst/>
            </a:endParaRPr>
          </a:p>
          <a:p>
            <a:pPr marL="171450" indent="-171450" fontAlgn="base">
              <a:buFont typeface="Arial" panose="020B0604020202020204" pitchFamily="34" charset="0"/>
              <a:buChar char="•"/>
            </a:pPr>
            <a:r>
              <a:rPr lang="en-US" sz="1200" dirty="0" smtClean="0"/>
              <a:t>Policies for </a:t>
            </a:r>
            <a:r>
              <a:rPr lang="en-US" sz="1200" b="1" dirty="0" smtClean="0">
                <a:solidFill>
                  <a:schemeClr val="accent5"/>
                </a:solidFill>
              </a:rPr>
              <a:t>food and beverage marketing </a:t>
            </a:r>
            <a:r>
              <a:rPr lang="en-US" sz="1200" dirty="0" smtClean="0"/>
              <a:t>that allow marketing and advertising of only those foods and beverages that meet the Smart Snacks in School nutrition standards.</a:t>
            </a:r>
          </a:p>
          <a:p>
            <a:pPr fontAlgn="base"/>
            <a:endParaRPr lang="en-US" sz="1200" dirty="0" smtClean="0">
              <a:effectLst/>
            </a:endParaRPr>
          </a:p>
          <a:p>
            <a:pPr marL="171450" indent="-171450" fontAlgn="base">
              <a:buFont typeface="Arial" panose="020B0604020202020204" pitchFamily="34" charset="0"/>
              <a:buChar char="•"/>
            </a:pPr>
            <a:r>
              <a:rPr lang="en-US" sz="1200" dirty="0" smtClean="0"/>
              <a:t>Description of </a:t>
            </a:r>
            <a:r>
              <a:rPr lang="en-US" sz="1200" b="1" dirty="0" smtClean="0">
                <a:solidFill>
                  <a:schemeClr val="accent5"/>
                </a:solidFill>
              </a:rPr>
              <a:t>public involvement, public updates, policy leadership, and evaluation plan</a:t>
            </a:r>
            <a:r>
              <a:rPr lang="en-US" sz="1200" dirty="0" smtClean="0"/>
              <a:t>.</a:t>
            </a:r>
          </a:p>
          <a:p>
            <a:pPr marL="171450" indent="-171450" fontAlgn="base">
              <a:buFont typeface="Arial" panose="020B0604020202020204" pitchFamily="34" charset="0"/>
              <a:buChar char="•"/>
            </a:pPr>
            <a:endParaRPr lang="en-US" sz="1200" dirty="0"/>
          </a:p>
          <a:p>
            <a:pPr fontAlgn="base"/>
            <a:r>
              <a:rPr lang="en-US" sz="1200" dirty="0" smtClean="0"/>
              <a:t>The content of wellness policies will be reviewed during Child Nutrition Administrative Reviews conducted in the district every three years, and superintendents and Child Nutrition directors will </a:t>
            </a:r>
            <a:r>
              <a:rPr lang="en-US" sz="1200" b="1" dirty="0" smtClean="0">
                <a:solidFill>
                  <a:schemeClr val="accent5"/>
                </a:solidFill>
              </a:rPr>
              <a:t>attest to the compliance </a:t>
            </a:r>
            <a:r>
              <a:rPr lang="en-US" sz="1200" dirty="0" smtClean="0"/>
              <a:t>of the district’s wellness policy in the Child Nutrition Agreement.</a:t>
            </a:r>
          </a:p>
        </p:txBody>
      </p:sp>
      <p:sp>
        <p:nvSpPr>
          <p:cNvPr id="9" name="Rounded Rectangle 8"/>
          <p:cNvSpPr/>
          <p:nvPr/>
        </p:nvSpPr>
        <p:spPr>
          <a:xfrm>
            <a:off x="517359" y="7775832"/>
            <a:ext cx="6990346" cy="2053968"/>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9943" y="7795113"/>
            <a:ext cx="3747837" cy="2123658"/>
          </a:xfrm>
          <a:prstGeom prst="rect">
            <a:avLst/>
          </a:prstGeom>
          <a:noFill/>
        </p:spPr>
        <p:txBody>
          <a:bodyPr wrap="square" rtlCol="0">
            <a:spAutoFit/>
          </a:bodyPr>
          <a:lstStyle/>
          <a:p>
            <a:pPr algn="ctr"/>
            <a:r>
              <a:rPr lang="en-US" sz="1200" b="1" dirty="0" smtClean="0">
                <a:solidFill>
                  <a:schemeClr val="accent5"/>
                </a:solidFill>
              </a:rPr>
              <a:t>Resources</a:t>
            </a:r>
          </a:p>
          <a:p>
            <a:r>
              <a:rPr lang="en-US" sz="1200" dirty="0" smtClean="0"/>
              <a:t>School Health Index</a:t>
            </a:r>
          </a:p>
          <a:p>
            <a:r>
              <a:rPr lang="en-US" sz="1200" dirty="0">
                <a:hlinkClick r:id="rId2"/>
              </a:rPr>
              <a:t>https://</a:t>
            </a:r>
            <a:r>
              <a:rPr lang="en-US" sz="1200" dirty="0" smtClean="0">
                <a:hlinkClick r:id="rId2"/>
              </a:rPr>
              <a:t>nccd.cdc.gov/DASH_SHI/Default/Login.aspx</a:t>
            </a:r>
            <a:endParaRPr lang="en-US" sz="1200" dirty="0" smtClean="0"/>
          </a:p>
          <a:p>
            <a:endParaRPr lang="en-US" sz="1200" dirty="0" smtClean="0"/>
          </a:p>
          <a:p>
            <a:r>
              <a:rPr lang="en-US" sz="1200" dirty="0" smtClean="0"/>
              <a:t>Arkansas Body Mass Index Data</a:t>
            </a:r>
          </a:p>
          <a:p>
            <a:r>
              <a:rPr lang="en-US" sz="1200" dirty="0">
                <a:hlinkClick r:id="rId3"/>
              </a:rPr>
              <a:t>http://</a:t>
            </a:r>
            <a:r>
              <a:rPr lang="en-US" sz="1200" dirty="0" smtClean="0">
                <a:hlinkClick r:id="rId3"/>
              </a:rPr>
              <a:t>www.achi.net/Pages/SchoolPersonnel/BMIProgram.aspx</a:t>
            </a:r>
            <a:endParaRPr lang="en-US" sz="1200" dirty="0" smtClean="0"/>
          </a:p>
          <a:p>
            <a:endParaRPr lang="en-US" sz="1200" dirty="0" smtClean="0"/>
          </a:p>
          <a:p>
            <a:r>
              <a:rPr lang="en-US" sz="1200" dirty="0" smtClean="0"/>
              <a:t>Arkansas Consolidated School Improvement Plans (ACSIP)</a:t>
            </a:r>
          </a:p>
          <a:p>
            <a:r>
              <a:rPr lang="en-US" sz="1200" dirty="0">
                <a:hlinkClick r:id="rId4"/>
              </a:rPr>
              <a:t>http://acsip.state.ar.us</a:t>
            </a:r>
            <a:r>
              <a:rPr lang="en-US" sz="1200" dirty="0" smtClean="0">
                <a:hlinkClick r:id="rId4"/>
              </a:rPr>
              <a:t>/</a:t>
            </a:r>
            <a:endParaRPr lang="en-US" sz="1200" dirty="0"/>
          </a:p>
          <a:p>
            <a:endParaRPr lang="en-US" sz="1200" dirty="0" smtClean="0"/>
          </a:p>
        </p:txBody>
      </p:sp>
      <p:sp>
        <p:nvSpPr>
          <p:cNvPr id="2" name="Cloud Callout 1"/>
          <p:cNvSpPr/>
          <p:nvPr/>
        </p:nvSpPr>
        <p:spPr>
          <a:xfrm>
            <a:off x="4343550" y="7844918"/>
            <a:ext cx="2923523" cy="1708155"/>
          </a:xfrm>
          <a:prstGeom prst="cloudCallou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40517" y="8131848"/>
            <a:ext cx="2346083" cy="1169551"/>
          </a:xfrm>
          <a:prstGeom prst="rect">
            <a:avLst/>
          </a:prstGeom>
          <a:noFill/>
        </p:spPr>
        <p:txBody>
          <a:bodyPr wrap="square" rtlCol="0">
            <a:spAutoFit/>
          </a:bodyPr>
          <a:lstStyle/>
          <a:p>
            <a:r>
              <a:rPr lang="en-US" sz="1000" dirty="0" smtClean="0"/>
              <a:t>Visit the websites of these state agencies for more information and tools on wellness policies:</a:t>
            </a:r>
          </a:p>
          <a:p>
            <a:endParaRPr lang="en-US" sz="1000" dirty="0" smtClean="0"/>
          </a:p>
          <a:p>
            <a:r>
              <a:rPr lang="en-US" sz="1000" dirty="0" smtClean="0"/>
              <a:t>Arkansas Child Nutrition Unit</a:t>
            </a:r>
          </a:p>
          <a:p>
            <a:r>
              <a:rPr lang="en-US" sz="1000" dirty="0" smtClean="0"/>
              <a:t>Arkansas Coordinated School Health</a:t>
            </a:r>
          </a:p>
          <a:p>
            <a:r>
              <a:rPr lang="en-US" sz="1000" dirty="0" smtClean="0"/>
              <a:t>Arkansas Health Department</a:t>
            </a:r>
            <a:endParaRPr lang="en-US" sz="1000" dirty="0"/>
          </a:p>
        </p:txBody>
      </p:sp>
      <p:sp>
        <p:nvSpPr>
          <p:cNvPr id="4" name="Slide Number Placeholder 3"/>
          <p:cNvSpPr>
            <a:spLocks noGrp="1"/>
          </p:cNvSpPr>
          <p:nvPr>
            <p:ph type="sldNum" sz="quarter" idx="12"/>
          </p:nvPr>
        </p:nvSpPr>
        <p:spPr/>
        <p:txBody>
          <a:bodyPr/>
          <a:lstStyle/>
          <a:p>
            <a:fld id="{702C820B-19F1-4FFD-8959-26C8B7FC7F4C}" type="slidenum">
              <a:rPr lang="en-US" smtClean="0"/>
              <a:t>16</a:t>
            </a:fld>
            <a:endParaRPr lang="en-US"/>
          </a:p>
        </p:txBody>
      </p:sp>
    </p:spTree>
    <p:extLst>
      <p:ext uri="{BB962C8B-B14F-4D97-AF65-F5344CB8AC3E}">
        <p14:creationId xmlns:p14="http://schemas.microsoft.com/office/powerpoint/2010/main" val="213641124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5252" y="212104"/>
            <a:ext cx="3244222" cy="338554"/>
          </a:xfrm>
          <a:prstGeom prst="rect">
            <a:avLst/>
          </a:prstGeom>
          <a:noFill/>
        </p:spPr>
        <p:txBody>
          <a:bodyPr wrap="none" lIns="91440" tIns="45720" rIns="91440" bIns="45720">
            <a:spAutoFit/>
          </a:bodyPr>
          <a:lstStyle/>
          <a:p>
            <a:pPr algn="ctr"/>
            <a:r>
              <a:rPr lang="en-US" sz="1600" dirty="0" smtClean="0">
                <a:ln w="0"/>
                <a:solidFill>
                  <a:schemeClr val="accent4"/>
                </a:solidFill>
                <a:effectLst>
                  <a:outerShdw blurRad="38100" dist="19050" dir="2700000" algn="tl" rotWithShape="0">
                    <a:schemeClr val="dk1">
                      <a:alpha val="40000"/>
                    </a:schemeClr>
                  </a:outerShdw>
                </a:effectLst>
              </a:rPr>
              <a:t>Wellness Policy Triennial Assessment</a:t>
            </a:r>
            <a:endParaRPr lang="en-US" sz="1600" b="0" cap="none" spc="0" dirty="0">
              <a:ln w="0"/>
              <a:solidFill>
                <a:schemeClr val="accent4"/>
              </a:solidFill>
              <a:effectLst>
                <a:outerShdw blurRad="38100" dist="25400" dir="5400000" algn="ctr" rotWithShape="0">
                  <a:srgbClr val="6E747A">
                    <a:alpha val="43000"/>
                  </a:srgbClr>
                </a:outerShdw>
              </a:effectLst>
            </a:endParaRPr>
          </a:p>
        </p:txBody>
      </p:sp>
      <p:sp>
        <p:nvSpPr>
          <p:cNvPr id="8" name="TextBox 7"/>
          <p:cNvSpPr txBox="1"/>
          <p:nvPr/>
        </p:nvSpPr>
        <p:spPr>
          <a:xfrm>
            <a:off x="388047" y="550658"/>
            <a:ext cx="7098631" cy="8586966"/>
          </a:xfrm>
          <a:prstGeom prst="rect">
            <a:avLst/>
          </a:prstGeom>
          <a:noFill/>
        </p:spPr>
        <p:txBody>
          <a:bodyPr wrap="square" rtlCol="0">
            <a:spAutoFit/>
          </a:bodyPr>
          <a:lstStyle/>
          <a:p>
            <a:r>
              <a:rPr lang="en-US" sz="1200" dirty="0"/>
              <a:t> </a:t>
            </a:r>
            <a:endParaRPr lang="en-US" sz="1200" dirty="0" smtClean="0"/>
          </a:p>
          <a:p>
            <a:r>
              <a:rPr lang="en-US" sz="1200" dirty="0"/>
              <a:t>As part of the Wellness Policy’s evaluation plan, the </a:t>
            </a:r>
            <a:r>
              <a:rPr lang="en-US" sz="1200" dirty="0" smtClean="0"/>
              <a:t>USDA Final </a:t>
            </a:r>
            <a:r>
              <a:rPr lang="en-US" sz="1200" dirty="0"/>
              <a:t>Rule requires districts to conduct a </a:t>
            </a:r>
            <a:r>
              <a:rPr lang="en-US" sz="1200" b="1" dirty="0">
                <a:solidFill>
                  <a:schemeClr val="accent5"/>
                </a:solidFill>
              </a:rPr>
              <a:t>Triennial Assessment </a:t>
            </a:r>
            <a:r>
              <a:rPr lang="en-US" sz="1200" dirty="0"/>
              <a:t>of the Wellness Policy every three years, at a minimum, to determine:</a:t>
            </a:r>
            <a:endParaRPr lang="en-US" sz="1200" dirty="0" smtClean="0"/>
          </a:p>
          <a:p>
            <a:pPr marL="171450" indent="-171450">
              <a:buFont typeface="Arial" panose="020B0604020202020204" pitchFamily="34" charset="0"/>
              <a:buChar char="•"/>
            </a:pPr>
            <a:r>
              <a:rPr lang="en-US" sz="1200" dirty="0" smtClean="0"/>
              <a:t>compliance </a:t>
            </a:r>
            <a:r>
              <a:rPr lang="en-US" sz="1200" dirty="0"/>
              <a:t>with the wellness policy</a:t>
            </a:r>
            <a:endParaRPr lang="en-US" sz="1200" dirty="0" smtClean="0"/>
          </a:p>
          <a:p>
            <a:pPr marL="171450" indent="-171450">
              <a:buFont typeface="Arial" panose="020B0604020202020204" pitchFamily="34" charset="0"/>
              <a:buChar char="•"/>
            </a:pPr>
            <a:r>
              <a:rPr lang="en-US" sz="1200" dirty="0" smtClean="0"/>
              <a:t>how </a:t>
            </a:r>
            <a:r>
              <a:rPr lang="en-US" sz="1200" dirty="0"/>
              <a:t>the wellness policy compares to model wellness policies, </a:t>
            </a:r>
            <a:endParaRPr lang="en-US" sz="1200" dirty="0" smtClean="0"/>
          </a:p>
          <a:p>
            <a:pPr marL="171450" indent="-171450">
              <a:buFont typeface="Arial" panose="020B0604020202020204" pitchFamily="34" charset="0"/>
              <a:buChar char="•"/>
            </a:pPr>
            <a:r>
              <a:rPr lang="en-US" sz="1200" dirty="0" smtClean="0"/>
              <a:t>and </a:t>
            </a:r>
            <a:r>
              <a:rPr lang="en-US" sz="1200" dirty="0"/>
              <a:t>progress made in attaining the goals of the wellness policy</a:t>
            </a:r>
            <a:r>
              <a:rPr lang="en-US" sz="1200" dirty="0" smtClean="0"/>
              <a:t>.</a:t>
            </a:r>
          </a:p>
          <a:p>
            <a:endParaRPr lang="en-US" sz="1200" dirty="0" smtClean="0"/>
          </a:p>
          <a:p>
            <a:r>
              <a:rPr lang="en-US" sz="1200" dirty="0"/>
              <a:t>Arkansas has incorporated many pieces of the Triennial Assessment since the passing of Act 1220 in 2003 and the approval of the Arkansas Rules Governing Nutrition, Physical Activity and BMI.  Therefore, some pieces of the Triennial Assessment will be required to be completed on an annual basis to meet the stricter Arkansas regulations.</a:t>
            </a:r>
            <a:endParaRPr lang="en-US" sz="1200" dirty="0" smtClean="0"/>
          </a:p>
          <a:p>
            <a:r>
              <a:rPr lang="en-US" sz="1200" dirty="0"/>
              <a:t> </a:t>
            </a:r>
            <a:endParaRPr lang="en-US" sz="1200" dirty="0" smtClean="0"/>
          </a:p>
          <a:p>
            <a:r>
              <a:rPr lang="en-US" sz="1200" dirty="0"/>
              <a:t>The best practice will be for districts to complete each of the three components of the Triennial Assessment on an annual basis.</a:t>
            </a:r>
            <a:endParaRPr lang="en-US" sz="1200" dirty="0" smtClean="0"/>
          </a:p>
          <a:p>
            <a:r>
              <a:rPr lang="en-US" sz="1200" b="1" dirty="0">
                <a:solidFill>
                  <a:schemeClr val="accent5"/>
                </a:solidFill>
              </a:rPr>
              <a:t> </a:t>
            </a:r>
            <a:endParaRPr lang="en-US" sz="1200" b="1" dirty="0" smtClean="0">
              <a:solidFill>
                <a:schemeClr val="accent5"/>
              </a:solidFill>
            </a:endParaRPr>
          </a:p>
          <a:p>
            <a:r>
              <a:rPr lang="en-US" sz="1200" b="1" dirty="0">
                <a:solidFill>
                  <a:schemeClr val="accent5"/>
                </a:solidFill>
              </a:rPr>
              <a:t>Step 1 of the Triennial Assessment:  Wellness Committee Checklist Part 1</a:t>
            </a:r>
            <a:endParaRPr lang="en-US" sz="1200" b="1" dirty="0" smtClean="0">
              <a:solidFill>
                <a:schemeClr val="accent5"/>
              </a:solidFill>
            </a:endParaRPr>
          </a:p>
          <a:p>
            <a:r>
              <a:rPr lang="en-US" sz="1200" b="1" dirty="0"/>
              <a:t> </a:t>
            </a:r>
            <a:endParaRPr lang="en-US" sz="1200" dirty="0" smtClean="0"/>
          </a:p>
          <a:p>
            <a:r>
              <a:rPr lang="en-US" sz="1200" dirty="0"/>
              <a:t>The Triennial Assessment requires districts to assess their compliance with the Wellness Policy.  In order to meet this mandate, districts are required to complete the Wellness Committee </a:t>
            </a:r>
            <a:r>
              <a:rPr lang="en-US" sz="1200" dirty="0" smtClean="0"/>
              <a:t>Checklist to </a:t>
            </a:r>
            <a:r>
              <a:rPr lang="en-US" sz="1200" dirty="0"/>
              <a:t>assess implementation and compliance on an annual basis.  Completing the form has been a best practice in Arkansas for many years; however, the Wellness Committee Checklist is now a required form.</a:t>
            </a:r>
            <a:endParaRPr lang="en-US" sz="1200" dirty="0" smtClean="0"/>
          </a:p>
          <a:p>
            <a:r>
              <a:rPr lang="en-US" sz="1200" dirty="0"/>
              <a:t> </a:t>
            </a:r>
            <a:endParaRPr lang="en-US" sz="1200" dirty="0" smtClean="0"/>
          </a:p>
          <a:p>
            <a:r>
              <a:rPr lang="en-US" sz="1200" b="1" dirty="0">
                <a:solidFill>
                  <a:schemeClr val="accent5"/>
                </a:solidFill>
              </a:rPr>
              <a:t>Step 2 of the Triennial Assessment:  Wellness Committee Checklist Part 2</a:t>
            </a:r>
            <a:endParaRPr lang="en-US" sz="1200" b="1" dirty="0" smtClean="0">
              <a:solidFill>
                <a:schemeClr val="accent5"/>
              </a:solidFill>
            </a:endParaRPr>
          </a:p>
          <a:p>
            <a:r>
              <a:rPr lang="en-US" sz="1200" b="1" dirty="0">
                <a:solidFill>
                  <a:schemeClr val="accent5"/>
                </a:solidFill>
              </a:rPr>
              <a:t> </a:t>
            </a:r>
            <a:endParaRPr lang="en-US" sz="1200" b="1" dirty="0" smtClean="0">
              <a:solidFill>
                <a:schemeClr val="accent5"/>
              </a:solidFill>
            </a:endParaRPr>
          </a:p>
          <a:p>
            <a:r>
              <a:rPr lang="en-US" sz="1200" dirty="0"/>
              <a:t>Secondly, the Triennial Assessment requires districts to compare their wellness policy to model wellness policies.  Many sample policies are available through non-profit and professional organizations.  These sample policies can help with language selection when schools are developing or expanding their own policies.  However, in order to document compliance with this area of the Triennial Assessment, districts are required to complete the Wellness Committee Checklist “Included in Policy?” Section (last column to the right on the form) and update the Wellness Policy as needed.  The checklist includes federal requirements (in gray) and state requirements that will be the outline to all Arkansas Wellness Policies.</a:t>
            </a:r>
            <a:endParaRPr lang="en-US" sz="1200" dirty="0" smtClean="0"/>
          </a:p>
          <a:p>
            <a:r>
              <a:rPr lang="en-US" sz="1200" b="1" dirty="0"/>
              <a:t> </a:t>
            </a:r>
            <a:endParaRPr lang="en-US" sz="1200" dirty="0" smtClean="0"/>
          </a:p>
          <a:p>
            <a:r>
              <a:rPr lang="en-US" sz="1200" b="1" dirty="0">
                <a:solidFill>
                  <a:schemeClr val="accent5"/>
                </a:solidFill>
              </a:rPr>
              <a:t>Step 3 of the Triennial Assessment:  ACSIP / SHI / BMI</a:t>
            </a:r>
            <a:endParaRPr lang="en-US" sz="1200" dirty="0" smtClean="0">
              <a:solidFill>
                <a:schemeClr val="accent5"/>
              </a:solidFill>
            </a:endParaRPr>
          </a:p>
          <a:p>
            <a:r>
              <a:rPr lang="en-US" sz="1200" dirty="0"/>
              <a:t> </a:t>
            </a:r>
            <a:endParaRPr lang="en-US" sz="1200" dirty="0" smtClean="0"/>
          </a:p>
          <a:p>
            <a:r>
              <a:rPr lang="en-US" sz="1200" dirty="0"/>
              <a:t>Finally, the Triennial Assessment requires districts to document progress made in attaining the goals of the Wellness Policy.  Arkansas schools will continue to meet these requirements by completing the Health and Wellness Priority in the Arkansas Consolidated School Improvement Plans (ACSIP) in </a:t>
            </a:r>
            <a:r>
              <a:rPr lang="en-US" sz="1200" dirty="0" err="1"/>
              <a:t>Indistar</a:t>
            </a:r>
            <a:r>
              <a:rPr lang="en-US" sz="1200" dirty="0"/>
              <a:t> and including BMI Data and required modules of the School Health Index in the plans annually.  The Arkansas Department of Education School Health Services will continue to review and make suggestions on the Wellness Priorities of ACSIP for all schools and districts, with input from the Child Nutrition Unit and the Arkansas Health Department.</a:t>
            </a:r>
            <a:endParaRPr lang="en-US" sz="1200" dirty="0" smtClean="0"/>
          </a:p>
          <a:p>
            <a:r>
              <a:rPr lang="en-US" sz="1200" dirty="0"/>
              <a:t> </a:t>
            </a:r>
            <a:endParaRPr lang="en-US" sz="1200" dirty="0" smtClean="0"/>
          </a:p>
          <a:p>
            <a:r>
              <a:rPr lang="en-US" sz="1200" b="1" dirty="0">
                <a:solidFill>
                  <a:schemeClr val="accent5"/>
                </a:solidFill>
              </a:rPr>
              <a:t>Public Updates:</a:t>
            </a:r>
            <a:endParaRPr lang="en-US" sz="1200" b="1" dirty="0" smtClean="0">
              <a:solidFill>
                <a:schemeClr val="accent5"/>
              </a:solidFill>
            </a:endParaRPr>
          </a:p>
          <a:p>
            <a:r>
              <a:rPr lang="en-US" sz="1200" dirty="0"/>
              <a:t> </a:t>
            </a:r>
            <a:endParaRPr lang="en-US" sz="1200" dirty="0" smtClean="0"/>
          </a:p>
          <a:p>
            <a:r>
              <a:rPr lang="en-US" sz="1200" dirty="0"/>
              <a:t>Districts are required to make the Triennial Assessment, including progress toward meeting the goals of the policy, available to the public</a:t>
            </a:r>
            <a:r>
              <a:rPr lang="en-US" sz="1200" dirty="0" smtClean="0"/>
              <a:t>.</a:t>
            </a:r>
          </a:p>
        </p:txBody>
      </p:sp>
      <p:sp>
        <p:nvSpPr>
          <p:cNvPr id="11" name="Rounded Rectangle 10"/>
          <p:cNvSpPr/>
          <p:nvPr/>
        </p:nvSpPr>
        <p:spPr>
          <a:xfrm>
            <a:off x="517359" y="9161688"/>
            <a:ext cx="6833936" cy="50189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7595" y="9245345"/>
            <a:ext cx="6653464" cy="461665"/>
          </a:xfrm>
          <a:prstGeom prst="rect">
            <a:avLst/>
          </a:prstGeom>
          <a:noFill/>
        </p:spPr>
        <p:txBody>
          <a:bodyPr wrap="square" rtlCol="0">
            <a:spAutoFit/>
          </a:bodyPr>
          <a:lstStyle/>
          <a:p>
            <a:pPr algn="ctr"/>
            <a:r>
              <a:rPr lang="en-US" sz="1200" dirty="0" smtClean="0">
                <a:solidFill>
                  <a:schemeClr val="accent6"/>
                </a:solidFill>
              </a:rPr>
              <a:t>Find a copy of the Wellness Committee Checklist on the Child Nutrition Unit Webpage under “Wellness.”</a:t>
            </a:r>
          </a:p>
          <a:p>
            <a:endParaRPr lang="en-US" sz="1200" dirty="0">
              <a:solidFill>
                <a:schemeClr val="accent6"/>
              </a:solidFill>
            </a:endParaRPr>
          </a:p>
        </p:txBody>
      </p:sp>
      <p:sp>
        <p:nvSpPr>
          <p:cNvPr id="2" name="Slide Number Placeholder 1"/>
          <p:cNvSpPr>
            <a:spLocks noGrp="1"/>
          </p:cNvSpPr>
          <p:nvPr>
            <p:ph type="sldNum" sz="quarter" idx="12"/>
          </p:nvPr>
        </p:nvSpPr>
        <p:spPr/>
        <p:txBody>
          <a:bodyPr/>
          <a:lstStyle/>
          <a:p>
            <a:fld id="{702C820B-19F1-4FFD-8959-26C8B7FC7F4C}" type="slidenum">
              <a:rPr lang="en-US" smtClean="0"/>
              <a:t>17</a:t>
            </a:fld>
            <a:endParaRPr lang="en-US"/>
          </a:p>
        </p:txBody>
      </p:sp>
    </p:spTree>
    <p:extLst>
      <p:ext uri="{BB962C8B-B14F-4D97-AF65-F5344CB8AC3E}">
        <p14:creationId xmlns:p14="http://schemas.microsoft.com/office/powerpoint/2010/main" val="1707746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7239" y="212104"/>
            <a:ext cx="7300204"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State Nutrition Standards</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sp>
        <p:nvSpPr>
          <p:cNvPr id="9" name="Rounded Rectangle 8"/>
          <p:cNvSpPr/>
          <p:nvPr/>
        </p:nvSpPr>
        <p:spPr>
          <a:xfrm>
            <a:off x="539917" y="8173933"/>
            <a:ext cx="3741821" cy="1499456"/>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7303" y="8231163"/>
            <a:ext cx="3594435" cy="1384995"/>
          </a:xfrm>
          <a:prstGeom prst="rect">
            <a:avLst/>
          </a:prstGeom>
          <a:noFill/>
        </p:spPr>
        <p:txBody>
          <a:bodyPr wrap="square" rtlCol="0">
            <a:spAutoFit/>
          </a:bodyPr>
          <a:lstStyle/>
          <a:p>
            <a:r>
              <a:rPr lang="en-US" sz="1200" dirty="0" smtClean="0">
                <a:solidFill>
                  <a:srgbClr val="FF0000"/>
                </a:solidFill>
              </a:rPr>
              <a:t>Q: </a:t>
            </a:r>
            <a:r>
              <a:rPr lang="en-US" sz="1200" i="1" dirty="0" smtClean="0"/>
              <a:t>My school does not serve food and beverages on nine different party days.  Will </a:t>
            </a:r>
            <a:r>
              <a:rPr lang="en-US" sz="1200" i="1" dirty="0" err="1" smtClean="0"/>
              <a:t>eSchool</a:t>
            </a:r>
            <a:r>
              <a:rPr lang="en-US" sz="1200" i="1" dirty="0" smtClean="0"/>
              <a:t> allow us to enter only four or five “Nine Special Event Days?”</a:t>
            </a:r>
            <a:endParaRPr lang="en-US" sz="1200" dirty="0" smtClean="0"/>
          </a:p>
          <a:p>
            <a:r>
              <a:rPr lang="en-US" sz="1200" dirty="0" smtClean="0">
                <a:solidFill>
                  <a:srgbClr val="FF0000"/>
                </a:solidFill>
              </a:rPr>
              <a:t>A:  </a:t>
            </a:r>
            <a:r>
              <a:rPr lang="en-US" sz="1200" dirty="0" smtClean="0"/>
              <a:t>Yes.  Arkansas rules allow for up to nine special event days.  For those days to be official, they must be recorded in the school calendar in </a:t>
            </a:r>
            <a:r>
              <a:rPr lang="en-US" sz="1200" dirty="0" err="1" smtClean="0"/>
              <a:t>eSchool</a:t>
            </a:r>
            <a:r>
              <a:rPr lang="en-US" sz="1200" dirty="0" smtClean="0"/>
              <a:t>.  Using fewer than nine days is allowable.  </a:t>
            </a:r>
            <a:endParaRPr lang="en-US" sz="1200" dirty="0"/>
          </a:p>
        </p:txBody>
      </p:sp>
      <p:sp>
        <p:nvSpPr>
          <p:cNvPr id="2" name="TextBox 1"/>
          <p:cNvSpPr txBox="1"/>
          <p:nvPr/>
        </p:nvSpPr>
        <p:spPr>
          <a:xfrm>
            <a:off x="539917" y="3097424"/>
            <a:ext cx="6677526" cy="5262979"/>
          </a:xfrm>
          <a:prstGeom prst="rect">
            <a:avLst/>
          </a:prstGeom>
          <a:noFill/>
        </p:spPr>
        <p:txBody>
          <a:bodyPr wrap="square" rtlCol="0">
            <a:spAutoFit/>
          </a:bodyPr>
          <a:lstStyle/>
          <a:p>
            <a:pPr lvl="0"/>
            <a:r>
              <a:rPr lang="en-US" sz="1200" b="1" dirty="0" smtClean="0">
                <a:solidFill>
                  <a:schemeClr val="accent5"/>
                </a:solidFill>
              </a:rPr>
              <a:t>The </a:t>
            </a:r>
            <a:r>
              <a:rPr lang="en-US" sz="1200" b="1" dirty="0">
                <a:solidFill>
                  <a:schemeClr val="accent5"/>
                </a:solidFill>
              </a:rPr>
              <a:t>Wellness Committee will ensure that each school campus meets the standards outlined in the ADE Rules Governing Nutrition, Physical Activity, and BMI, including the </a:t>
            </a:r>
            <a:r>
              <a:rPr lang="en-US" sz="1200" b="1" dirty="0" smtClean="0">
                <a:solidFill>
                  <a:schemeClr val="accent5"/>
                </a:solidFill>
              </a:rPr>
              <a:t>Federal </a:t>
            </a:r>
            <a:r>
              <a:rPr lang="en-US" sz="1200" b="1" dirty="0">
                <a:solidFill>
                  <a:schemeClr val="accent5"/>
                </a:solidFill>
              </a:rPr>
              <a:t>Smart Snacks regulations. </a:t>
            </a:r>
            <a:endParaRPr lang="en-US" sz="1200" b="1" dirty="0" smtClean="0">
              <a:solidFill>
                <a:schemeClr val="accent5"/>
              </a:solidFill>
            </a:endParaRPr>
          </a:p>
          <a:p>
            <a:pPr lvl="0"/>
            <a:endParaRPr lang="en-US" sz="1200" dirty="0" smtClean="0"/>
          </a:p>
          <a:p>
            <a:pPr marL="171450" lvl="0" indent="-171450">
              <a:buFont typeface="Arial" panose="020B0604020202020204" pitchFamily="34" charset="0"/>
              <a:buChar char="•"/>
            </a:pPr>
            <a:r>
              <a:rPr lang="en-US" sz="1200" dirty="0" smtClean="0"/>
              <a:t>The Wellness Leadership, that consists of one or more district and/or school official(s), has the authority and responsibility to ensure each school complies with these and other standards.</a:t>
            </a:r>
          </a:p>
          <a:p>
            <a:pPr lvl="0"/>
            <a:endParaRPr lang="en-US" sz="1200" dirty="0" smtClean="0"/>
          </a:p>
          <a:p>
            <a:pPr marL="171450" lvl="0" indent="-171450">
              <a:buFont typeface="Arial" panose="020B0604020202020204" pitchFamily="34" charset="0"/>
              <a:buChar char="•"/>
            </a:pPr>
            <a:r>
              <a:rPr lang="en-US" sz="1200" dirty="0" smtClean="0"/>
              <a:t>Districts and schools are tasked with determining the appropriate number of Wellness Leadership staff to adequately and effectively monitor all schools.  For example, one district level staff to train and monitor 17 schools may not be effective.  </a:t>
            </a:r>
          </a:p>
          <a:p>
            <a:pPr lvl="0"/>
            <a:endParaRPr lang="en-US" sz="1200" dirty="0" smtClean="0"/>
          </a:p>
          <a:p>
            <a:pPr marL="171450" lvl="0" indent="-171450">
              <a:buFont typeface="Arial" panose="020B0604020202020204" pitchFamily="34" charset="0"/>
              <a:buChar char="•"/>
            </a:pPr>
            <a:r>
              <a:rPr lang="en-US" sz="1200" dirty="0" smtClean="0"/>
              <a:t>Several tools have been created to assist schools in understanding and complying with the Arkansas Nutrition Standards and Federal Smart Snacks Requirements:</a:t>
            </a:r>
          </a:p>
          <a:p>
            <a:pPr marL="628650" lvl="1" indent="-171450">
              <a:buFont typeface="Arial" panose="020B0604020202020204" pitchFamily="34" charset="0"/>
              <a:buChar char="•"/>
            </a:pPr>
            <a:r>
              <a:rPr lang="en-US" sz="1200" dirty="0" smtClean="0"/>
              <a:t>USDA Smart Snacks Summary</a:t>
            </a:r>
          </a:p>
          <a:p>
            <a:pPr marL="628650" lvl="1" indent="-171450">
              <a:buFont typeface="Arial" panose="020B0604020202020204" pitchFamily="34" charset="0"/>
              <a:buChar char="•"/>
            </a:pPr>
            <a:r>
              <a:rPr lang="en-US" sz="1200" dirty="0" smtClean="0"/>
              <a:t>Smart Snacks and Arkansas Nutrition Standards Cheat Sheet</a:t>
            </a:r>
          </a:p>
          <a:p>
            <a:pPr marL="628650" lvl="1" indent="-171450">
              <a:buFont typeface="Arial" panose="020B0604020202020204" pitchFamily="34" charset="0"/>
              <a:buChar char="•"/>
            </a:pPr>
            <a:r>
              <a:rPr lang="en-US" sz="1200" dirty="0" smtClean="0"/>
              <a:t>Smart Snacks and Arkansas Nutrition Standards Q and A</a:t>
            </a:r>
          </a:p>
          <a:p>
            <a:pPr marL="628650" lvl="1" indent="-171450">
              <a:buFont typeface="Arial" panose="020B0604020202020204" pitchFamily="34" charset="0"/>
              <a:buChar char="•"/>
            </a:pPr>
            <a:r>
              <a:rPr lang="en-US" sz="1200" dirty="0" smtClean="0"/>
              <a:t>All are located under the Wellness tab on the Arkansas Department of Education Child Nutrition Website</a:t>
            </a:r>
          </a:p>
          <a:p>
            <a:pPr marL="628650" lvl="1"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The ADE Rules Governing Nutrition, Physical Activity and BMI are also located in the appendix</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sz="1200" dirty="0" smtClean="0"/>
              <a:t>Federal Smart Snacks regulations and tools may be found at</a:t>
            </a:r>
            <a:r>
              <a:rPr lang="en-US" sz="1200" dirty="0"/>
              <a:t>:  </a:t>
            </a:r>
            <a:r>
              <a:rPr lang="en-US" sz="1200" dirty="0">
                <a:hlinkClick r:id="rId2"/>
              </a:rPr>
              <a:t>https://</a:t>
            </a:r>
            <a:r>
              <a:rPr lang="en-US" sz="1200" dirty="0" smtClean="0">
                <a:hlinkClick r:id="rId2"/>
              </a:rPr>
              <a:t>www.fns.usda.gov/healthierschoolday/tools-schools-focusing-smart-snacks</a:t>
            </a:r>
            <a:endParaRPr lang="en-US" sz="1200" dirty="0" smtClean="0"/>
          </a:p>
          <a:p>
            <a:pPr marL="171450" indent="-171450">
              <a:buFont typeface="Arial" panose="020B0604020202020204" pitchFamily="34" charset="0"/>
              <a:buChar char="•"/>
            </a:pPr>
            <a:endParaRPr lang="en-US" sz="1200" dirty="0"/>
          </a:p>
          <a:p>
            <a:pPr lvl="0"/>
            <a:r>
              <a:rPr lang="en-US" sz="1200" b="1" dirty="0">
                <a:solidFill>
                  <a:schemeClr val="accent5"/>
                </a:solidFill>
              </a:rPr>
              <a:t>Each school’s “Nine Special Event Days” must be recorded in the </a:t>
            </a:r>
            <a:r>
              <a:rPr lang="en-US" sz="1200" b="1" dirty="0" err="1">
                <a:solidFill>
                  <a:schemeClr val="accent5"/>
                </a:solidFill>
              </a:rPr>
              <a:t>eSchool</a:t>
            </a:r>
            <a:r>
              <a:rPr lang="en-US" sz="1200" b="1" dirty="0">
                <a:solidFill>
                  <a:schemeClr val="accent5"/>
                </a:solidFill>
              </a:rPr>
              <a:t> </a:t>
            </a:r>
            <a:r>
              <a:rPr lang="en-US" sz="1200" b="1" dirty="0" smtClean="0">
                <a:solidFill>
                  <a:schemeClr val="accent5"/>
                </a:solidFill>
              </a:rPr>
              <a:t>Calendar</a:t>
            </a:r>
          </a:p>
          <a:p>
            <a:pPr lvl="0"/>
            <a:endParaRPr lang="en-US" sz="1200" b="1" dirty="0">
              <a:solidFill>
                <a:schemeClr val="accent5"/>
              </a:solidFill>
            </a:endParaRPr>
          </a:p>
          <a:p>
            <a:pPr marL="171450" lvl="0" indent="-171450">
              <a:buFont typeface="Arial" panose="020B0604020202020204" pitchFamily="34" charset="0"/>
              <a:buChar char="•"/>
            </a:pPr>
            <a:r>
              <a:rPr lang="en-US" sz="1200" dirty="0"/>
              <a:t>The code for this event is 9DY</a:t>
            </a:r>
          </a:p>
          <a:p>
            <a:pPr marL="171450" lvl="0" indent="-171450">
              <a:buFont typeface="Arial" panose="020B0604020202020204" pitchFamily="34" charset="0"/>
              <a:buChar char="•"/>
            </a:pPr>
            <a:r>
              <a:rPr lang="en-US" sz="1200" dirty="0"/>
              <a:t>See Commissioner’s Memo CNU-16-044.</a:t>
            </a:r>
          </a:p>
          <a:p>
            <a:endParaRPr lang="en-US" sz="1200" dirty="0" smtClean="0"/>
          </a:p>
        </p:txBody>
      </p:sp>
      <p:sp>
        <p:nvSpPr>
          <p:cNvPr id="12" name="Rounded Rectangle 11"/>
          <p:cNvSpPr/>
          <p:nvPr/>
        </p:nvSpPr>
        <p:spPr>
          <a:xfrm>
            <a:off x="342900" y="1195626"/>
            <a:ext cx="7119684" cy="1783534"/>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934" r="13012"/>
          <a:stretch/>
        </p:blipFill>
        <p:spPr>
          <a:xfrm>
            <a:off x="4787064" y="7656048"/>
            <a:ext cx="2395787" cy="2186291"/>
          </a:xfrm>
          <a:prstGeom prst="rect">
            <a:avLst/>
          </a:prstGeom>
        </p:spPr>
      </p:pic>
      <p:sp>
        <p:nvSpPr>
          <p:cNvPr id="3" name="TextBox 2"/>
          <p:cNvSpPr txBox="1"/>
          <p:nvPr/>
        </p:nvSpPr>
        <p:spPr>
          <a:xfrm>
            <a:off x="505325" y="1272634"/>
            <a:ext cx="6677526" cy="1569660"/>
          </a:xfrm>
          <a:prstGeom prst="rect">
            <a:avLst/>
          </a:prstGeom>
          <a:noFill/>
        </p:spPr>
        <p:txBody>
          <a:bodyPr wrap="square" rtlCol="0">
            <a:spAutoFit/>
          </a:bodyPr>
          <a:lstStyle/>
          <a:p>
            <a:r>
              <a:rPr lang="en-US" sz="1600" dirty="0" smtClean="0"/>
              <a:t>School parties are a time to celebrate, but many schools across the state are focusing on the celebration and not on the food.  Halloween parties that include spider rings, pencils, and stickers are a hit.  Valentine’s Day parties are spent making fruit kabobs, and Christmas parties involve making holiday cards and playing holiday games from around the world.  Some schools have added food-free celebrations to their wellness policies.  </a:t>
            </a:r>
            <a:endParaRPr lang="en-US" sz="1600" dirty="0"/>
          </a:p>
        </p:txBody>
      </p:sp>
      <p:sp>
        <p:nvSpPr>
          <p:cNvPr id="4" name="Slide Number Placeholder 3"/>
          <p:cNvSpPr>
            <a:spLocks noGrp="1"/>
          </p:cNvSpPr>
          <p:nvPr>
            <p:ph type="sldNum" sz="quarter" idx="12"/>
          </p:nvPr>
        </p:nvSpPr>
        <p:spPr/>
        <p:txBody>
          <a:bodyPr/>
          <a:lstStyle/>
          <a:p>
            <a:fld id="{702C820B-19F1-4FFD-8959-26C8B7FC7F4C}" type="slidenum">
              <a:rPr lang="en-US" smtClean="0"/>
              <a:t>18</a:t>
            </a:fld>
            <a:endParaRPr lang="en-US"/>
          </a:p>
        </p:txBody>
      </p:sp>
    </p:spTree>
    <p:extLst>
      <p:ext uri="{BB962C8B-B14F-4D97-AF65-F5344CB8AC3E}">
        <p14:creationId xmlns:p14="http://schemas.microsoft.com/office/powerpoint/2010/main" val="18983971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1342" y="720593"/>
            <a:ext cx="6851984" cy="2990562"/>
          </a:xfrm>
          <a:prstGeom prst="rect">
            <a:avLst/>
          </a:prstGeom>
        </p:spPr>
        <p:txBody>
          <a:bodyPr wrap="square">
            <a:spAutoFit/>
          </a:bodyPr>
          <a:lstStyle/>
          <a:p>
            <a:pPr>
              <a:spcAft>
                <a:spcPts val="1000"/>
              </a:spcAft>
            </a:pPr>
            <a:r>
              <a:rPr lang="en-US" sz="1200" b="1" dirty="0">
                <a:latin typeface="Arial" panose="020B0604020202020204" pitchFamily="34" charset="0"/>
              </a:rPr>
              <a:t>Procedures for Providing Smart Snacks</a:t>
            </a:r>
            <a:endParaRPr lang="en-US" sz="1200" dirty="0"/>
          </a:p>
          <a:p>
            <a:pPr marL="457200" marR="0" indent="-228600">
              <a:spcBef>
                <a:spcPts val="0"/>
              </a:spcBef>
              <a:spcAft>
                <a:spcPts val="0"/>
              </a:spcAft>
            </a:pPr>
            <a:r>
              <a:rPr lang="en-US" sz="1200" dirty="0" smtClean="0">
                <a:latin typeface="Symbol" panose="05050102010706020507" pitchFamily="18" charset="2"/>
              </a:rPr>
              <a:t>·    </a:t>
            </a:r>
            <a:r>
              <a:rPr lang="en-US" sz="1200" dirty="0" smtClean="0">
                <a:latin typeface="Arial" panose="020B0604020202020204" pitchFamily="34" charset="0"/>
              </a:rPr>
              <a:t>Snacks </a:t>
            </a:r>
            <a:r>
              <a:rPr lang="en-US" sz="1200" dirty="0">
                <a:latin typeface="Arial" panose="020B0604020202020204" pitchFamily="34" charset="0"/>
              </a:rPr>
              <a:t>are not reimbursable through any Child Nutrition Program.  Snacks must be </a:t>
            </a:r>
            <a:r>
              <a:rPr lang="en-US" sz="1200" dirty="0" smtClean="0">
                <a:latin typeface="Arial" panose="020B0604020202020204" pitchFamily="34" charset="0"/>
              </a:rPr>
              <a:t>funded </a:t>
            </a:r>
            <a:r>
              <a:rPr lang="en-US" sz="1200" dirty="0">
                <a:latin typeface="Arial" panose="020B0604020202020204" pitchFamily="34" charset="0"/>
              </a:rPr>
              <a:t>by non-federal funds.</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Snacks </a:t>
            </a:r>
            <a:r>
              <a:rPr lang="en-US" sz="1200" dirty="0">
                <a:latin typeface="Arial" panose="020B0604020202020204" pitchFamily="34" charset="0"/>
              </a:rPr>
              <a:t>may be provided to any school during any part of the school day.</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Each </a:t>
            </a:r>
            <a:r>
              <a:rPr lang="en-US" sz="1200" dirty="0">
                <a:latin typeface="Arial" panose="020B0604020202020204" pitchFamily="34" charset="0"/>
              </a:rPr>
              <a:t>student may not receive more than one snack per day.</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Provided </a:t>
            </a:r>
            <a:r>
              <a:rPr lang="en-US" sz="1200" dirty="0">
                <a:latin typeface="Arial" panose="020B0604020202020204" pitchFamily="34" charset="0"/>
              </a:rPr>
              <a:t>snacks must meet Smart Snacks guidelines (based on school level:  elementary, middle, and high school) by entering into the online Alliance for a Healthier Generation Calculator found </a:t>
            </a:r>
            <a:r>
              <a:rPr lang="en-US" sz="1200" dirty="0" smtClean="0">
                <a:latin typeface="Arial" panose="020B0604020202020204" pitchFamily="34" charset="0"/>
              </a:rPr>
              <a:t>at </a:t>
            </a:r>
            <a:r>
              <a:rPr lang="en-US" sz="1200" dirty="0" smtClean="0">
                <a:latin typeface="Arial" panose="020B0604020202020204" pitchFamily="34" charset="0"/>
                <a:hlinkClick r:id="rId2"/>
              </a:rPr>
              <a:t>https</a:t>
            </a:r>
            <a:r>
              <a:rPr lang="en-US" sz="1200" dirty="0">
                <a:latin typeface="Arial" panose="020B0604020202020204" pitchFamily="34" charset="0"/>
                <a:hlinkClick r:id="rId2"/>
              </a:rPr>
              <a:t>://foodplanner.healthiergeneration.org/calculator</a:t>
            </a:r>
            <a:r>
              <a:rPr lang="en-US" sz="1200" dirty="0" smtClean="0">
                <a:latin typeface="Arial" panose="020B0604020202020204" pitchFamily="34" charset="0"/>
                <a:hlinkClick r:id="rId2"/>
              </a:rPr>
              <a:t>/</a:t>
            </a:r>
            <a:endParaRPr lang="en-US" sz="1200" dirty="0" smtClean="0">
              <a:latin typeface="Arial" panose="020B0604020202020204" pitchFamily="34" charset="0"/>
            </a:endParaRPr>
          </a:p>
          <a:p>
            <a:pPr marL="457200" marR="0" indent="-228600">
              <a:spcBef>
                <a:spcPts val="0"/>
              </a:spcBef>
              <a:spcAft>
                <a:spcPts val="0"/>
              </a:spcAft>
            </a:pPr>
            <a:r>
              <a:rPr lang="en-US" sz="1200" dirty="0" smtClean="0">
                <a:latin typeface="Symbol" panose="05050102010706020507" pitchFamily="18" charset="2"/>
              </a:rPr>
              <a:t>·</a:t>
            </a:r>
            <a:r>
              <a:rPr lang="en-US" sz="1200" dirty="0">
                <a:latin typeface="Symbol" panose="05050102010706020507" pitchFamily="18" charset="2"/>
              </a:rPr>
              <a:t>    </a:t>
            </a:r>
            <a:r>
              <a:rPr lang="en-US" sz="1200" dirty="0" smtClean="0">
                <a:latin typeface="Arial" panose="020B0604020202020204" pitchFamily="34" charset="0"/>
              </a:rPr>
              <a:t>Schools </a:t>
            </a:r>
            <a:r>
              <a:rPr lang="en-US" sz="1200" dirty="0">
                <a:latin typeface="Arial" panose="020B0604020202020204" pitchFamily="34" charset="0"/>
              </a:rPr>
              <a:t>must keep documentation, including the nutrient fact label and the calculator printout showing the product is compliant.</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Carbonated </a:t>
            </a:r>
            <a:r>
              <a:rPr lang="en-US" sz="1200" dirty="0">
                <a:latin typeface="Arial" panose="020B0604020202020204" pitchFamily="34" charset="0"/>
              </a:rPr>
              <a:t>and sweetened non-carbonated beverages are limited to 12 </a:t>
            </a:r>
            <a:r>
              <a:rPr lang="en-US" sz="1200" dirty="0" err="1">
                <a:latin typeface="Arial" panose="020B0604020202020204" pitchFamily="34" charset="0"/>
              </a:rPr>
              <a:t>oz</a:t>
            </a:r>
            <a:r>
              <a:rPr lang="en-US" sz="1200" dirty="0">
                <a:latin typeface="Arial" panose="020B0604020202020204" pitchFamily="34" charset="0"/>
              </a:rPr>
              <a:t> or less per container and 55 mg of caffeine per serving, in addition to meeting the Smart Snacks requirements based on school level.</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These </a:t>
            </a:r>
            <a:r>
              <a:rPr lang="en-US" sz="1200" dirty="0">
                <a:latin typeface="Arial" panose="020B0604020202020204" pitchFamily="34" charset="0"/>
              </a:rPr>
              <a:t>procedures also apply to the 30 minutes after the last school bell of the day.</a:t>
            </a:r>
            <a:endParaRPr lang="en-US" sz="1200" dirty="0"/>
          </a:p>
          <a:p>
            <a:pPr marL="457200" marR="0" indent="-228600">
              <a:spcBef>
                <a:spcPts val="0"/>
              </a:spcBef>
              <a:spcAft>
                <a:spcPts val="1000"/>
              </a:spcAft>
            </a:pPr>
            <a:r>
              <a:rPr lang="en-US" sz="1200" dirty="0">
                <a:latin typeface="Symbol" panose="05050102010706020507" pitchFamily="18" charset="2"/>
              </a:rPr>
              <a:t>·    </a:t>
            </a:r>
            <a:r>
              <a:rPr lang="en-US" sz="1200" dirty="0" smtClean="0">
                <a:latin typeface="Arial" panose="020B0604020202020204" pitchFamily="34" charset="0"/>
              </a:rPr>
              <a:t>Snacks </a:t>
            </a:r>
            <a:r>
              <a:rPr lang="en-US" sz="1200" dirty="0">
                <a:latin typeface="Arial" panose="020B0604020202020204" pitchFamily="34" charset="0"/>
              </a:rPr>
              <a:t>may not be provided in food service areas during meal service.</a:t>
            </a:r>
            <a:endParaRPr lang="en-US" sz="1200" dirty="0">
              <a:effectLst/>
            </a:endParaRPr>
          </a:p>
        </p:txBody>
      </p:sp>
      <p:sp>
        <p:nvSpPr>
          <p:cNvPr id="3" name="Rectangle 2"/>
          <p:cNvSpPr/>
          <p:nvPr/>
        </p:nvSpPr>
        <p:spPr>
          <a:xfrm>
            <a:off x="511342" y="5187741"/>
            <a:ext cx="6851984" cy="4837222"/>
          </a:xfrm>
          <a:prstGeom prst="rect">
            <a:avLst/>
          </a:prstGeom>
        </p:spPr>
        <p:txBody>
          <a:bodyPr wrap="square">
            <a:spAutoFit/>
          </a:bodyPr>
          <a:lstStyle/>
          <a:p>
            <a:pPr>
              <a:spcAft>
                <a:spcPts val="1000"/>
              </a:spcAft>
            </a:pPr>
            <a:r>
              <a:rPr lang="en-US" sz="1200" b="1" dirty="0">
                <a:latin typeface="Arial" panose="020B0604020202020204" pitchFamily="34" charset="0"/>
              </a:rPr>
              <a:t>Procedures for Selling Smart Snacks</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Snacks </a:t>
            </a:r>
            <a:r>
              <a:rPr lang="en-US" sz="1200" dirty="0">
                <a:latin typeface="Arial" panose="020B0604020202020204" pitchFamily="34" charset="0"/>
              </a:rPr>
              <a:t>may be sold prior to the start of the 1</a:t>
            </a:r>
            <a:r>
              <a:rPr lang="en-US" sz="1200" baseline="30000" dirty="0">
                <a:latin typeface="Arial" panose="020B0604020202020204" pitchFamily="34" charset="0"/>
              </a:rPr>
              <a:t>st</a:t>
            </a:r>
            <a:r>
              <a:rPr lang="en-US" sz="1200" dirty="0">
                <a:latin typeface="Arial" panose="020B0604020202020204" pitchFamily="34" charset="0"/>
              </a:rPr>
              <a:t> classes of the school day and/or 30 minutes after the last lunch period has ended in any school.</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These </a:t>
            </a:r>
            <a:r>
              <a:rPr lang="en-US" sz="1200" dirty="0">
                <a:latin typeface="Arial" panose="020B0604020202020204" pitchFamily="34" charset="0"/>
              </a:rPr>
              <a:t>procedures also apply to the 30 minutes after the last school bell of the day.</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Vending </a:t>
            </a:r>
            <a:r>
              <a:rPr lang="en-US" sz="1200" dirty="0">
                <a:latin typeface="Arial" panose="020B0604020202020204" pitchFamily="34" charset="0"/>
              </a:rPr>
              <a:t>machines are not allowed at Elementary Schools.</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Sold </a:t>
            </a:r>
            <a:r>
              <a:rPr lang="en-US" sz="1200" dirty="0">
                <a:latin typeface="Arial" panose="020B0604020202020204" pitchFamily="34" charset="0"/>
              </a:rPr>
              <a:t>snacks must meet Smart Snacks guidelines (based on school level:  elementary, middle, and high school) by entering into the online Alliance for a Healthier Generation Calculator found </a:t>
            </a:r>
            <a:r>
              <a:rPr lang="en-US" sz="1200" dirty="0" smtClean="0">
                <a:latin typeface="Arial" panose="020B0604020202020204" pitchFamily="34" charset="0"/>
              </a:rPr>
              <a:t>at </a:t>
            </a:r>
            <a:r>
              <a:rPr lang="en-US" sz="1200" dirty="0" smtClean="0">
                <a:latin typeface="Arial" panose="020B0604020202020204" pitchFamily="34" charset="0"/>
                <a:hlinkClick r:id="rId2"/>
              </a:rPr>
              <a:t>https</a:t>
            </a:r>
            <a:r>
              <a:rPr lang="en-US" sz="1200" dirty="0">
                <a:latin typeface="Arial" panose="020B0604020202020204" pitchFamily="34" charset="0"/>
                <a:hlinkClick r:id="rId2"/>
              </a:rPr>
              <a:t>://foodplanner.healthiergeneration.org/calculator</a:t>
            </a:r>
            <a:r>
              <a:rPr lang="en-US" sz="1200" dirty="0" smtClean="0">
                <a:latin typeface="Arial" panose="020B0604020202020204" pitchFamily="34" charset="0"/>
                <a:hlinkClick r:id="rId2"/>
              </a:rPr>
              <a:t>/</a:t>
            </a:r>
            <a:endParaRPr lang="en-US" sz="1200" dirty="0" smtClean="0">
              <a:latin typeface="Arial" panose="020B0604020202020204" pitchFamily="34" charset="0"/>
            </a:endParaRPr>
          </a:p>
          <a:p>
            <a:pPr marL="457200" marR="0" indent="-228600">
              <a:spcBef>
                <a:spcPts val="0"/>
              </a:spcBef>
              <a:spcAft>
                <a:spcPts val="0"/>
              </a:spcAft>
            </a:pPr>
            <a:r>
              <a:rPr lang="en-US" sz="1200" dirty="0" smtClean="0">
                <a:latin typeface="Symbol" panose="05050102010706020507" pitchFamily="18" charset="2"/>
              </a:rPr>
              <a:t>·</a:t>
            </a:r>
            <a:r>
              <a:rPr lang="en-US" sz="1200" dirty="0">
                <a:latin typeface="Symbol" panose="05050102010706020507" pitchFamily="18" charset="2"/>
              </a:rPr>
              <a:t>    </a:t>
            </a:r>
            <a:r>
              <a:rPr lang="en-US" sz="1200" dirty="0" smtClean="0">
                <a:latin typeface="Arial" panose="020B0604020202020204" pitchFamily="34" charset="0"/>
              </a:rPr>
              <a:t>Schools </a:t>
            </a:r>
            <a:r>
              <a:rPr lang="en-US" sz="1200" dirty="0">
                <a:latin typeface="Arial" panose="020B0604020202020204" pitchFamily="34" charset="0"/>
              </a:rPr>
              <a:t>must keep documentation, including the nutrient fact label and the calculator printout showing the product is compliant.</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Carbonated </a:t>
            </a:r>
            <a:r>
              <a:rPr lang="en-US" sz="1200" dirty="0">
                <a:latin typeface="Arial" panose="020B0604020202020204" pitchFamily="34" charset="0"/>
              </a:rPr>
              <a:t>and sweetened non-carbonated beverages are limited to 12 </a:t>
            </a:r>
            <a:r>
              <a:rPr lang="en-US" sz="1200" dirty="0" err="1">
                <a:latin typeface="Arial" panose="020B0604020202020204" pitchFamily="34" charset="0"/>
              </a:rPr>
              <a:t>oz</a:t>
            </a:r>
            <a:r>
              <a:rPr lang="en-US" sz="1200" dirty="0">
                <a:latin typeface="Arial" panose="020B0604020202020204" pitchFamily="34" charset="0"/>
              </a:rPr>
              <a:t> or less per container and 55 mg of caffeine per serving, in addition to meeting the Smart Snacks requirements based on school level.</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Two </a:t>
            </a:r>
            <a:r>
              <a:rPr lang="en-US" sz="1200" dirty="0">
                <a:latin typeface="Arial" panose="020B0604020202020204" pitchFamily="34" charset="0"/>
              </a:rPr>
              <a:t>fruits and/or 100% fruit juices must be offered for sale at the same time and place as competitive foods.</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At </a:t>
            </a:r>
            <a:r>
              <a:rPr lang="en-US" sz="1200" dirty="0">
                <a:latin typeface="Arial" panose="020B0604020202020204" pitchFamily="34" charset="0"/>
              </a:rPr>
              <a:t>least 50% of beverages for sale shall be 100% fruit juice, low-fat/fat-free milk, and unflavored unsweetened water.</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Fundraisers </a:t>
            </a:r>
            <a:r>
              <a:rPr lang="en-US" sz="1200" dirty="0">
                <a:latin typeface="Arial" panose="020B0604020202020204" pitchFamily="34" charset="0"/>
              </a:rPr>
              <a:t>must be approved by district administration.</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These </a:t>
            </a:r>
            <a:r>
              <a:rPr lang="en-US" sz="1200" dirty="0">
                <a:latin typeface="Arial" panose="020B0604020202020204" pitchFamily="34" charset="0"/>
              </a:rPr>
              <a:t>rules apply to </a:t>
            </a:r>
            <a:r>
              <a:rPr lang="en-US" sz="1200" dirty="0" smtClean="0">
                <a:latin typeface="Arial" panose="020B0604020202020204" pitchFamily="34" charset="0"/>
              </a:rPr>
              <a:t>à la carte, </a:t>
            </a:r>
            <a:r>
              <a:rPr lang="en-US" sz="1200" dirty="0">
                <a:latin typeface="Arial" panose="020B0604020202020204" pitchFamily="34" charset="0"/>
              </a:rPr>
              <a:t>entrees, side dishes, second trays and all competitive foods in the cafeteria, as well.</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These </a:t>
            </a:r>
            <a:r>
              <a:rPr lang="en-US" sz="1200" dirty="0">
                <a:latin typeface="Arial" panose="020B0604020202020204" pitchFamily="34" charset="0"/>
              </a:rPr>
              <a:t>rules apply to student managed entrepreneurial enterprises (coffee shops, smoothie bars, etc.) that sell foods and beverages.</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Foods </a:t>
            </a:r>
            <a:r>
              <a:rPr lang="en-US" sz="1200" dirty="0">
                <a:latin typeface="Arial" panose="020B0604020202020204" pitchFamily="34" charset="0"/>
              </a:rPr>
              <a:t>and beverages sold outside of the non-profit food service may not be provided in food service areas during meal service.</a:t>
            </a:r>
            <a:endParaRPr lang="en-US" sz="1200" dirty="0">
              <a:effectLst/>
            </a:endParaRPr>
          </a:p>
        </p:txBody>
      </p:sp>
      <p:sp>
        <p:nvSpPr>
          <p:cNvPr id="6" name="Rectangle 5"/>
          <p:cNvSpPr/>
          <p:nvPr/>
        </p:nvSpPr>
        <p:spPr>
          <a:xfrm>
            <a:off x="1922037" y="212104"/>
            <a:ext cx="4030655" cy="338554"/>
          </a:xfrm>
          <a:prstGeom prst="rect">
            <a:avLst/>
          </a:prstGeom>
          <a:noFill/>
        </p:spPr>
        <p:txBody>
          <a:bodyPr wrap="none" lIns="91440" tIns="45720" rIns="91440" bIns="45720">
            <a:spAutoFit/>
          </a:bodyPr>
          <a:lstStyle/>
          <a:p>
            <a:pPr algn="ctr"/>
            <a:r>
              <a:rPr lang="en-US" sz="1600" dirty="0" smtClean="0">
                <a:ln w="0"/>
                <a:solidFill>
                  <a:schemeClr val="accent4"/>
                </a:solidFill>
                <a:effectLst>
                  <a:outerShdw blurRad="38100" dist="19050" dir="2700000" algn="tl" rotWithShape="0">
                    <a:schemeClr val="dk1">
                      <a:alpha val="40000"/>
                    </a:schemeClr>
                  </a:outerShdw>
                </a:effectLst>
              </a:rPr>
              <a:t>Providing, Selling, and Nine Special Event Days</a:t>
            </a:r>
            <a:endParaRPr lang="en-US" sz="1600" b="0" cap="none" spc="0" dirty="0">
              <a:ln w="0"/>
              <a:solidFill>
                <a:schemeClr val="accent4"/>
              </a:solidFill>
              <a:effectLst>
                <a:outerShdw blurRad="38100" dist="25400" dir="5400000" algn="ctr" rotWithShape="0">
                  <a:srgbClr val="6E747A">
                    <a:alpha val="43000"/>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84" y="3863174"/>
            <a:ext cx="1654342" cy="12269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867" y="3773559"/>
            <a:ext cx="1300265" cy="1287262"/>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34323"/>
          <a:stretch/>
        </p:blipFill>
        <p:spPr>
          <a:xfrm>
            <a:off x="4752474" y="3617998"/>
            <a:ext cx="2610852" cy="1505227"/>
          </a:xfrm>
          <a:prstGeom prst="rect">
            <a:avLst/>
          </a:prstGeom>
        </p:spPr>
      </p:pic>
      <p:sp>
        <p:nvSpPr>
          <p:cNvPr id="10" name="TextBox 9"/>
          <p:cNvSpPr txBox="1"/>
          <p:nvPr/>
        </p:nvSpPr>
        <p:spPr>
          <a:xfrm>
            <a:off x="2407712" y="4417190"/>
            <a:ext cx="448393" cy="369332"/>
          </a:xfrm>
          <a:prstGeom prst="rect">
            <a:avLst/>
          </a:prstGeom>
          <a:noFill/>
        </p:spPr>
        <p:txBody>
          <a:bodyPr wrap="square" rtlCol="0">
            <a:spAutoFit/>
          </a:bodyPr>
          <a:lstStyle/>
          <a:p>
            <a:r>
              <a:rPr lang="en-US" b="1" dirty="0" smtClean="0"/>
              <a:t>VS</a:t>
            </a:r>
            <a:r>
              <a:rPr lang="en-US" b="1" dirty="0"/>
              <a:t> </a:t>
            </a:r>
          </a:p>
        </p:txBody>
      </p:sp>
      <p:sp>
        <p:nvSpPr>
          <p:cNvPr id="11" name="TextBox 10"/>
          <p:cNvSpPr txBox="1"/>
          <p:nvPr/>
        </p:nvSpPr>
        <p:spPr>
          <a:xfrm>
            <a:off x="4259606" y="4417190"/>
            <a:ext cx="448393" cy="369332"/>
          </a:xfrm>
          <a:prstGeom prst="rect">
            <a:avLst/>
          </a:prstGeom>
          <a:noFill/>
        </p:spPr>
        <p:txBody>
          <a:bodyPr wrap="square" rtlCol="0">
            <a:spAutoFit/>
          </a:bodyPr>
          <a:lstStyle/>
          <a:p>
            <a:r>
              <a:rPr lang="en-US" b="1" dirty="0" smtClean="0"/>
              <a:t>VS</a:t>
            </a:r>
            <a:r>
              <a:rPr lang="en-US" b="1" dirty="0"/>
              <a:t> </a:t>
            </a:r>
          </a:p>
        </p:txBody>
      </p:sp>
      <p:sp>
        <p:nvSpPr>
          <p:cNvPr id="4" name="Slide Number Placeholder 3"/>
          <p:cNvSpPr>
            <a:spLocks noGrp="1"/>
          </p:cNvSpPr>
          <p:nvPr>
            <p:ph type="sldNum" sz="quarter" idx="12"/>
          </p:nvPr>
        </p:nvSpPr>
        <p:spPr/>
        <p:txBody>
          <a:bodyPr/>
          <a:lstStyle/>
          <a:p>
            <a:fld id="{702C820B-19F1-4FFD-8959-26C8B7FC7F4C}" type="slidenum">
              <a:rPr lang="en-US" smtClean="0"/>
              <a:t>19</a:t>
            </a:fld>
            <a:endParaRPr lang="en-US"/>
          </a:p>
        </p:txBody>
      </p:sp>
    </p:spTree>
    <p:extLst>
      <p:ext uri="{BB962C8B-B14F-4D97-AF65-F5344CB8AC3E}">
        <p14:creationId xmlns:p14="http://schemas.microsoft.com/office/powerpoint/2010/main" val="12590547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514" y="1245339"/>
            <a:ext cx="6665497" cy="6186309"/>
          </a:xfrm>
          <a:prstGeom prst="rect">
            <a:avLst/>
          </a:prstGeom>
        </p:spPr>
        <p:txBody>
          <a:bodyPr wrap="square">
            <a:spAutoFit/>
          </a:bodyPr>
          <a:lstStyle/>
          <a:p>
            <a:r>
              <a:rPr lang="en-US" b="1" dirty="0" smtClean="0"/>
              <a:t>USDA Nondiscrimination Statement</a:t>
            </a:r>
          </a:p>
          <a:p>
            <a:endParaRPr lang="en-US" sz="1200" dirty="0"/>
          </a:p>
          <a:p>
            <a:r>
              <a:rPr lang="en-US" sz="1200" dirty="0" smtClean="0"/>
              <a:t>Nondiscrimination </a:t>
            </a:r>
            <a:r>
              <a:rPr lang="en-US" sz="1200" dirty="0"/>
              <a:t>Statement for Arkansas Child Nutrition Programs: </a:t>
            </a:r>
          </a:p>
          <a:p>
            <a:r>
              <a:rPr lang="en-US" sz="1200" dirty="0"/>
              <a:t> </a:t>
            </a:r>
          </a:p>
          <a:p>
            <a:r>
              <a:rPr lang="en-US" sz="1200" dirty="0"/>
              <a:t>In accordance with Federal civil rights law and United States Department of Agriculture (USDA) civil rights regulations and policies, the USDA, its Agencies, offices, and employees, and institutions participating in or administering USDA programs are prohibited from discriminating based on race, color, national origin, sex, disability, age, or reprisal or retaliation for prior civil rights activity in any program or activity conducted or funded by USDA.   </a:t>
            </a:r>
          </a:p>
          <a:p>
            <a:r>
              <a:rPr lang="en-US" sz="1200" dirty="0"/>
              <a:t> </a:t>
            </a:r>
          </a:p>
          <a:p>
            <a:r>
              <a:rPr lang="en-US" sz="12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(800) 877-8339.  Additionally, program information may be made available in languages other than English. </a:t>
            </a:r>
          </a:p>
          <a:p>
            <a:r>
              <a:rPr lang="en-US" sz="1200" dirty="0"/>
              <a:t> </a:t>
            </a:r>
          </a:p>
          <a:p>
            <a:r>
              <a:rPr lang="en-US" sz="1200" dirty="0"/>
              <a:t>To file a program complaint of discrimination, complete the USDA Program Discrimination Complaint Form, (AD-3027) found online at: http://www.ascr.usda.gov/complaint_filing_cust.html, and at any USDA office, or write a letter addressed to USDA and provide in the letter all of the information requested in the form. To request a copy of the complaint form, call (866) 632-9992. Submit your completed form or letter to USDA by:  </a:t>
            </a:r>
          </a:p>
          <a:p>
            <a:r>
              <a:rPr lang="en-US" sz="1200" dirty="0"/>
              <a:t> </a:t>
            </a:r>
          </a:p>
          <a:p>
            <a:r>
              <a:rPr lang="en-US" sz="1200" dirty="0"/>
              <a:t>(1) mail:   U.S. Department of Agriculture  Office of the Assistant Secretary for Civil Rights  1400 Independence Avenue, SW  Washington, D.C. 20250-9410;  </a:t>
            </a:r>
          </a:p>
          <a:p>
            <a:r>
              <a:rPr lang="en-US" sz="1200" dirty="0"/>
              <a:t> </a:t>
            </a:r>
          </a:p>
          <a:p>
            <a:r>
              <a:rPr lang="en-US" sz="1200" dirty="0"/>
              <a:t>(2)  fax:   202-690-7442; or  </a:t>
            </a:r>
          </a:p>
          <a:p>
            <a:r>
              <a:rPr lang="en-US" sz="1200" dirty="0"/>
              <a:t> </a:t>
            </a:r>
          </a:p>
          <a:p>
            <a:r>
              <a:rPr lang="en-US" sz="1200" dirty="0"/>
              <a:t>(3)  email:   program.intake@usda.gov  </a:t>
            </a:r>
          </a:p>
          <a:p>
            <a:r>
              <a:rPr lang="en-US" sz="1200" dirty="0"/>
              <a:t> </a:t>
            </a:r>
          </a:p>
          <a:p>
            <a:r>
              <a:rPr lang="en-US" sz="1200" dirty="0"/>
              <a:t> </a:t>
            </a:r>
          </a:p>
          <a:p>
            <a:r>
              <a:rPr lang="en-US" sz="1200" dirty="0"/>
              <a:t>This institution is an equal opportunity provider. </a:t>
            </a:r>
          </a:p>
          <a:p>
            <a:r>
              <a:rPr lang="en-US" dirty="0"/>
              <a:t> </a:t>
            </a:r>
          </a:p>
        </p:txBody>
      </p:sp>
      <p:sp>
        <p:nvSpPr>
          <p:cNvPr id="3" name="Slide Number Placeholder 2"/>
          <p:cNvSpPr>
            <a:spLocks noGrp="1"/>
          </p:cNvSpPr>
          <p:nvPr>
            <p:ph type="sldNum" sz="quarter" idx="12"/>
          </p:nvPr>
        </p:nvSpPr>
        <p:spPr/>
        <p:txBody>
          <a:bodyPr/>
          <a:lstStyle/>
          <a:p>
            <a:fld id="{702C820B-19F1-4FFD-8959-26C8B7FC7F4C}" type="slidenum">
              <a:rPr lang="en-US" smtClean="0"/>
              <a:t>2</a:t>
            </a:fld>
            <a:endParaRPr lang="en-US"/>
          </a:p>
        </p:txBody>
      </p:sp>
    </p:spTree>
    <p:extLst>
      <p:ext uri="{BB962C8B-B14F-4D97-AF65-F5344CB8AC3E}">
        <p14:creationId xmlns:p14="http://schemas.microsoft.com/office/powerpoint/2010/main" val="2972690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22037" y="212104"/>
            <a:ext cx="4030655" cy="338554"/>
          </a:xfrm>
          <a:prstGeom prst="rect">
            <a:avLst/>
          </a:prstGeom>
          <a:noFill/>
        </p:spPr>
        <p:txBody>
          <a:bodyPr wrap="none" lIns="91440" tIns="45720" rIns="91440" bIns="45720">
            <a:spAutoFit/>
          </a:bodyPr>
          <a:lstStyle/>
          <a:p>
            <a:pPr algn="ctr"/>
            <a:r>
              <a:rPr lang="en-US" sz="1600" dirty="0" smtClean="0">
                <a:ln w="0"/>
                <a:solidFill>
                  <a:schemeClr val="accent4"/>
                </a:solidFill>
                <a:effectLst>
                  <a:outerShdw blurRad="38100" dist="19050" dir="2700000" algn="tl" rotWithShape="0">
                    <a:schemeClr val="dk1">
                      <a:alpha val="40000"/>
                    </a:schemeClr>
                  </a:outerShdw>
                </a:effectLst>
              </a:rPr>
              <a:t>Providing, Selling, and Nine Special Event Days</a:t>
            </a:r>
            <a:endParaRPr lang="en-US" sz="1600" b="0" cap="none" spc="0" dirty="0">
              <a:ln w="0"/>
              <a:solidFill>
                <a:schemeClr val="accent4"/>
              </a:solidFill>
              <a:effectLst>
                <a:outerShdw blurRad="38100" dist="25400" dir="5400000" algn="ctr" rotWithShape="0">
                  <a:srgbClr val="6E747A">
                    <a:alpha val="43000"/>
                  </a:srgbClr>
                </a:outerShdw>
              </a:effectLst>
            </a:endParaRPr>
          </a:p>
        </p:txBody>
      </p:sp>
      <p:sp>
        <p:nvSpPr>
          <p:cNvPr id="7" name="Rectangle 6"/>
          <p:cNvSpPr/>
          <p:nvPr/>
        </p:nvSpPr>
        <p:spPr>
          <a:xfrm>
            <a:off x="511342" y="720593"/>
            <a:ext cx="6851984" cy="1015663"/>
          </a:xfrm>
          <a:prstGeom prst="rect">
            <a:avLst/>
          </a:prstGeom>
        </p:spPr>
        <p:txBody>
          <a:bodyPr wrap="square">
            <a:spAutoFit/>
          </a:bodyPr>
          <a:lstStyle/>
          <a:p>
            <a:pPr>
              <a:spcAft>
                <a:spcPts val="1000"/>
              </a:spcAft>
            </a:pPr>
            <a:r>
              <a:rPr lang="en-US" sz="1200" b="1" dirty="0">
                <a:solidFill>
                  <a:schemeClr val="accent5"/>
                </a:solidFill>
              </a:rPr>
              <a:t>Exceptions to these rules include:</a:t>
            </a:r>
            <a:r>
              <a:rPr lang="en-US" sz="1200" dirty="0">
                <a:solidFill>
                  <a:schemeClr val="accent5"/>
                </a:solidFill>
              </a:rPr>
              <a:t>  </a:t>
            </a:r>
            <a:r>
              <a:rPr lang="en-US" sz="1200" dirty="0"/>
              <a:t>Parents’ Rights, School Nurses, Special Needs Students, School Events, Food for Instructional Purposes, USDA Fresh Fruit and Vegetable Program, Self-Sustaining Fresh Fruit and Vegetable Program, and School Testing Days.  For more information, please refer to the </a:t>
            </a:r>
            <a:r>
              <a:rPr lang="en-US" sz="1200" i="1" dirty="0"/>
              <a:t>ADE Rules Governing Nutrition and Physical Activity Standards and Body Mass Index for Age Assessment Protocols in Arkansas Public Schools (May 2016).</a:t>
            </a:r>
            <a:endParaRPr lang="en-US" sz="1200" dirty="0">
              <a:effectLst/>
            </a:endParaRPr>
          </a:p>
        </p:txBody>
      </p:sp>
      <p:sp>
        <p:nvSpPr>
          <p:cNvPr id="8" name="Rectangle 7"/>
          <p:cNvSpPr/>
          <p:nvPr/>
        </p:nvSpPr>
        <p:spPr>
          <a:xfrm>
            <a:off x="511342" y="1906191"/>
            <a:ext cx="6851984" cy="3303468"/>
          </a:xfrm>
          <a:prstGeom prst="rect">
            <a:avLst/>
          </a:prstGeom>
        </p:spPr>
        <p:txBody>
          <a:bodyPr wrap="square">
            <a:spAutoFit/>
          </a:bodyPr>
          <a:lstStyle/>
          <a:p>
            <a:pPr>
              <a:spcAft>
                <a:spcPts val="1000"/>
              </a:spcAft>
            </a:pPr>
            <a:r>
              <a:rPr lang="en-US" sz="1200" b="1" dirty="0">
                <a:solidFill>
                  <a:schemeClr val="accent5"/>
                </a:solidFill>
                <a:latin typeface="Arial" panose="020B0604020202020204" pitchFamily="34" charset="0"/>
              </a:rPr>
              <a:t>Procedures for School Events or “9 Special Event Days”</a:t>
            </a:r>
            <a:endParaRPr lang="en-US" sz="1200" dirty="0">
              <a:solidFill>
                <a:schemeClr val="accent5"/>
              </a:solidFill>
            </a:endParaRPr>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Schools </a:t>
            </a:r>
            <a:r>
              <a:rPr lang="en-US" sz="1200" dirty="0">
                <a:latin typeface="Arial" panose="020B0604020202020204" pitchFamily="34" charset="0"/>
              </a:rPr>
              <a:t>may provide any snack or beverage deemed appropriate by school officials on </a:t>
            </a:r>
            <a:r>
              <a:rPr lang="en-US" sz="1200" b="1" dirty="0">
                <a:solidFill>
                  <a:schemeClr val="accent5"/>
                </a:solidFill>
                <a:latin typeface="Arial" panose="020B0604020202020204" pitchFamily="34" charset="0"/>
              </a:rPr>
              <a:t>nine (9) days</a:t>
            </a:r>
            <a:r>
              <a:rPr lang="en-US" sz="1200" dirty="0">
                <a:latin typeface="Arial" panose="020B0604020202020204" pitchFamily="34" charset="0"/>
              </a:rPr>
              <a:t> during the school year.</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The </a:t>
            </a:r>
            <a:r>
              <a:rPr lang="en-US" sz="1200" dirty="0">
                <a:latin typeface="Arial" panose="020B0604020202020204" pitchFamily="34" charset="0"/>
              </a:rPr>
              <a:t>nine (9) days apply to the entire school (LEA/Building) and not to individual classrooms.</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The </a:t>
            </a:r>
            <a:r>
              <a:rPr lang="en-US" sz="1200" dirty="0">
                <a:latin typeface="Arial" panose="020B0604020202020204" pitchFamily="34" charset="0"/>
              </a:rPr>
              <a:t>“Special Event Days” should be planned in advance.  If a “Special Event Day” is likely to impact the number of students eating breakfast or lunch, notify the school’s cafeteria manager so the number of meals produced may be </a:t>
            </a:r>
            <a:r>
              <a:rPr lang="en-US" sz="1200" dirty="0" smtClean="0">
                <a:latin typeface="Arial" panose="020B0604020202020204" pitchFamily="34" charset="0"/>
              </a:rPr>
              <a:t>adjusted, reducing plate waste and protecting Child Nutrition Federal dollars.</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Enter </a:t>
            </a:r>
            <a:r>
              <a:rPr lang="en-US" sz="1200" dirty="0">
                <a:latin typeface="Arial" panose="020B0604020202020204" pitchFamily="34" charset="0"/>
              </a:rPr>
              <a:t>the “Event Day” into the </a:t>
            </a:r>
            <a:r>
              <a:rPr lang="en-US" sz="1200" b="1" dirty="0" err="1">
                <a:solidFill>
                  <a:schemeClr val="accent5"/>
                </a:solidFill>
                <a:latin typeface="Arial" panose="020B0604020202020204" pitchFamily="34" charset="0"/>
              </a:rPr>
              <a:t>eSchool</a:t>
            </a:r>
            <a:r>
              <a:rPr lang="en-US" sz="1200" b="1" dirty="0">
                <a:solidFill>
                  <a:schemeClr val="accent5"/>
                </a:solidFill>
                <a:latin typeface="Arial" panose="020B0604020202020204" pitchFamily="34" charset="0"/>
              </a:rPr>
              <a:t> Calendar</a:t>
            </a:r>
            <a:r>
              <a:rPr lang="en-US" sz="1200" dirty="0">
                <a:latin typeface="Arial" panose="020B0604020202020204" pitchFamily="34" charset="0"/>
              </a:rPr>
              <a:t>.  The description is “Act1220 Exempt Event Days”, and the code is “9DY.”</a:t>
            </a:r>
            <a:endParaRPr lang="en-US" sz="1200" dirty="0"/>
          </a:p>
          <a:p>
            <a:pPr marL="457200" marR="0" indent="-228600">
              <a:spcBef>
                <a:spcPts val="0"/>
              </a:spcBef>
              <a:spcAft>
                <a:spcPts val="0"/>
              </a:spcAft>
            </a:pPr>
            <a:r>
              <a:rPr lang="en-US" sz="1200" dirty="0">
                <a:latin typeface="Symbol" panose="05050102010706020507" pitchFamily="18" charset="2"/>
              </a:rPr>
              <a:t>·    </a:t>
            </a:r>
            <a:r>
              <a:rPr lang="en-US" sz="1200" dirty="0" smtClean="0">
                <a:latin typeface="Arial" panose="020B0604020202020204" pitchFamily="34" charset="0"/>
              </a:rPr>
              <a:t>Per </a:t>
            </a:r>
            <a:r>
              <a:rPr lang="en-US" sz="1200" dirty="0">
                <a:latin typeface="Arial" panose="020B0604020202020204" pitchFamily="34" charset="0"/>
              </a:rPr>
              <a:t>Arkansas Food Code, items brought from home must be commercially prepared and packaged.</a:t>
            </a:r>
            <a:endParaRPr lang="en-US" sz="1200" dirty="0"/>
          </a:p>
          <a:p>
            <a:pPr marL="457200" marR="0" indent="-228600">
              <a:spcBef>
                <a:spcPts val="0"/>
              </a:spcBef>
              <a:spcAft>
                <a:spcPts val="1000"/>
              </a:spcAft>
            </a:pPr>
            <a:r>
              <a:rPr lang="en-US" sz="1200" dirty="0">
                <a:latin typeface="Symbol" panose="05050102010706020507" pitchFamily="18" charset="2"/>
              </a:rPr>
              <a:t>·    </a:t>
            </a:r>
            <a:r>
              <a:rPr lang="en-US" sz="1200" dirty="0" smtClean="0">
                <a:latin typeface="Arial" panose="020B0604020202020204" pitchFamily="34" charset="0"/>
              </a:rPr>
              <a:t>These </a:t>
            </a:r>
            <a:r>
              <a:rPr lang="en-US" sz="1200" dirty="0">
                <a:latin typeface="Arial" panose="020B0604020202020204" pitchFamily="34" charset="0"/>
              </a:rPr>
              <a:t>items may not be given in the food service areas during meal service.</a:t>
            </a:r>
            <a:endParaRPr lang="en-US" sz="1200" dirty="0"/>
          </a:p>
          <a:p>
            <a:pPr>
              <a:spcAft>
                <a:spcPts val="1000"/>
              </a:spcAft>
            </a:pPr>
            <a:r>
              <a:rPr lang="en-US" sz="1200" dirty="0">
                <a:latin typeface="Arial" panose="020B0604020202020204" pitchFamily="34" charset="0"/>
              </a:rPr>
              <a:t>Nothing in these rules shall be construed to prohibit or limit the sale or distribution of any food or beverage item through fundraisers by students, teachers, or other groups when the items are sold off the school campus</a:t>
            </a:r>
            <a:r>
              <a:rPr lang="en-US" sz="1200" dirty="0" smtClean="0">
                <a:latin typeface="Arial" panose="020B0604020202020204" pitchFamily="34" charset="0"/>
              </a:rPr>
              <a:t>.</a:t>
            </a:r>
            <a:endParaRPr lang="en-US" sz="1200" dirty="0"/>
          </a:p>
        </p:txBody>
      </p:sp>
      <p:sp>
        <p:nvSpPr>
          <p:cNvPr id="9" name="Rounded Rectangle 8"/>
          <p:cNvSpPr/>
          <p:nvPr/>
        </p:nvSpPr>
        <p:spPr>
          <a:xfrm>
            <a:off x="397041" y="5197713"/>
            <a:ext cx="7062537" cy="4223012"/>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0020" y="5293282"/>
            <a:ext cx="6689558" cy="4031873"/>
          </a:xfrm>
          <a:prstGeom prst="rect">
            <a:avLst/>
          </a:prstGeom>
          <a:noFill/>
        </p:spPr>
        <p:txBody>
          <a:bodyPr wrap="square" rtlCol="0">
            <a:spAutoFit/>
          </a:bodyPr>
          <a:lstStyle/>
          <a:p>
            <a:r>
              <a:rPr lang="en-US" sz="1400" b="1" dirty="0" smtClean="0">
                <a:solidFill>
                  <a:schemeClr val="accent5"/>
                </a:solidFill>
              </a:rPr>
              <a:t>Self-Sustaining Fresh Fruit and Vegetable Program</a:t>
            </a:r>
          </a:p>
          <a:p>
            <a:endParaRPr lang="en-US" sz="1400" b="1" dirty="0" smtClean="0"/>
          </a:p>
          <a:p>
            <a:r>
              <a:rPr lang="en-US" sz="1200" dirty="0" smtClean="0"/>
              <a:t>Schools </a:t>
            </a:r>
            <a:r>
              <a:rPr lang="en-US" sz="1200" dirty="0"/>
              <a:t>who have applied but have not been awarded a USDA FFVP grant, schools who have been FFVP schools in the past but are no longer eligible per USDA’s criteria, schools who have never applied for a FFVP grant, and schools of ANY grade combination (including high schools) are allowed to start a “Self-Sustaining” FFVP</a:t>
            </a:r>
            <a:r>
              <a:rPr lang="en-US" sz="1200" dirty="0" smtClean="0"/>
              <a:t>.</a:t>
            </a:r>
          </a:p>
          <a:p>
            <a:endParaRPr lang="en-US" sz="1200" dirty="0"/>
          </a:p>
          <a:p>
            <a:r>
              <a:rPr lang="en-US" sz="1200" dirty="0"/>
              <a:t>A “Self-Sustaining” FFVP will not receive </a:t>
            </a:r>
            <a:r>
              <a:rPr lang="en-US" sz="1200" dirty="0" smtClean="0"/>
              <a:t>Child Nutrition reimbursement </a:t>
            </a:r>
            <a:r>
              <a:rPr lang="en-US" sz="1200" dirty="0"/>
              <a:t>for items used in this program. </a:t>
            </a:r>
            <a:endParaRPr lang="en-US" sz="1200" dirty="0" smtClean="0"/>
          </a:p>
          <a:p>
            <a:endParaRPr lang="en-US" sz="1200" dirty="0"/>
          </a:p>
          <a:p>
            <a:r>
              <a:rPr lang="en-US" sz="1200" dirty="0"/>
              <a:t>Schools will choose one or more of the following sources of funds for the “Self-Sustaining” FFVP</a:t>
            </a:r>
            <a:r>
              <a:rPr lang="en-US" sz="1200" dirty="0" smtClean="0"/>
              <a:t>:</a:t>
            </a:r>
          </a:p>
          <a:p>
            <a:pPr marL="171450" indent="-171450">
              <a:buFont typeface="Arial" panose="020B0604020202020204" pitchFamily="34" charset="0"/>
              <a:buChar char="•"/>
            </a:pPr>
            <a:r>
              <a:rPr lang="en-US" sz="1200" dirty="0" smtClean="0"/>
              <a:t>The </a:t>
            </a:r>
            <a:r>
              <a:rPr lang="en-US" sz="1200" dirty="0"/>
              <a:t>School Food Authority has in excess of a three-month operating balance</a:t>
            </a:r>
            <a:r>
              <a:rPr lang="en-US" sz="1200" b="1" dirty="0"/>
              <a:t>.  </a:t>
            </a:r>
            <a:endParaRPr lang="en-US" sz="1200" b="1" dirty="0" smtClean="0"/>
          </a:p>
          <a:p>
            <a:pPr marL="171450" indent="-171450">
              <a:buFont typeface="Arial" panose="020B0604020202020204" pitchFamily="34" charset="0"/>
              <a:buChar char="•"/>
            </a:pPr>
            <a:r>
              <a:rPr lang="en-US" sz="1200" dirty="0" smtClean="0"/>
              <a:t>Other </a:t>
            </a:r>
            <a:r>
              <a:rPr lang="en-US" sz="1200" dirty="0"/>
              <a:t>local district (non-federal) funds will be used to operate the self-sustaining FFVP.</a:t>
            </a:r>
          </a:p>
          <a:p>
            <a:pPr marL="171450" indent="-171450">
              <a:buFont typeface="Arial" panose="020B0604020202020204" pitchFamily="34" charset="0"/>
              <a:buChar char="•"/>
            </a:pPr>
            <a:r>
              <a:rPr lang="en-US" sz="1200" dirty="0"/>
              <a:t>A school-based organization or group will provide funds to operate the self-sustaining FFVP (Parent/Teacher Organization, local School Nutrition Association Chapter, student organization, etc.)</a:t>
            </a:r>
          </a:p>
          <a:p>
            <a:pPr marL="171450" indent="-171450">
              <a:buFont typeface="Arial" panose="020B0604020202020204" pitchFamily="34" charset="0"/>
              <a:buChar char="•"/>
            </a:pPr>
            <a:r>
              <a:rPr lang="en-US" sz="1200" dirty="0"/>
              <a:t>A community-based organization or group will provide funds to operate the self-sustaining FFVP (civic organization, non-profit, church, etc.)</a:t>
            </a:r>
          </a:p>
          <a:p>
            <a:pPr marL="171450" indent="-171450">
              <a:buFont typeface="Arial" panose="020B0604020202020204" pitchFamily="34" charset="0"/>
              <a:buChar char="•"/>
            </a:pPr>
            <a:r>
              <a:rPr lang="en-US" sz="1200" dirty="0"/>
              <a:t>A private business or individual will provide funds to operate the self-sustaining FFVP (local business, individual, or group</a:t>
            </a:r>
            <a:r>
              <a:rPr lang="en-US" sz="1200" dirty="0" smtClean="0"/>
              <a:t>)</a:t>
            </a:r>
          </a:p>
          <a:p>
            <a:endParaRPr lang="en-US" sz="1200" dirty="0"/>
          </a:p>
          <a:p>
            <a:r>
              <a:rPr lang="en-US" sz="1200" dirty="0"/>
              <a:t>Schools who decide to implement “Self-Sustaining” FFVP must agree to follow the intent and design of the USDA FFVP by completing </a:t>
            </a:r>
            <a:r>
              <a:rPr lang="en-US" sz="1200" dirty="0" smtClean="0"/>
              <a:t>an </a:t>
            </a:r>
            <a:r>
              <a:rPr lang="en-US" sz="1200" i="1" dirty="0" smtClean="0"/>
              <a:t>Attestation </a:t>
            </a:r>
            <a:r>
              <a:rPr lang="en-US" sz="1200" i="1" dirty="0"/>
              <a:t>for Self-Sustaining Fresh Fruit and Vegetable Program</a:t>
            </a:r>
            <a:r>
              <a:rPr lang="en-US" sz="1200" dirty="0"/>
              <a:t>. </a:t>
            </a:r>
            <a:endParaRPr lang="en-US" sz="1200" dirty="0">
              <a:effectLst/>
            </a:endParaRPr>
          </a:p>
        </p:txBody>
      </p:sp>
      <p:sp>
        <p:nvSpPr>
          <p:cNvPr id="2" name="Slide Number Placeholder 1"/>
          <p:cNvSpPr>
            <a:spLocks noGrp="1"/>
          </p:cNvSpPr>
          <p:nvPr>
            <p:ph type="sldNum" sz="quarter" idx="12"/>
          </p:nvPr>
        </p:nvSpPr>
        <p:spPr>
          <a:xfrm>
            <a:off x="5489258" y="9322649"/>
            <a:ext cx="1748790" cy="535517"/>
          </a:xfrm>
        </p:spPr>
        <p:txBody>
          <a:bodyPr/>
          <a:lstStyle/>
          <a:p>
            <a:fld id="{702C820B-19F1-4FFD-8959-26C8B7FC7F4C}" type="slidenum">
              <a:rPr lang="en-US" smtClean="0"/>
              <a:t>20</a:t>
            </a:fld>
            <a:endParaRPr lang="en-US" dirty="0"/>
          </a:p>
        </p:txBody>
      </p:sp>
    </p:spTree>
    <p:extLst>
      <p:ext uri="{BB962C8B-B14F-4D97-AF65-F5344CB8AC3E}">
        <p14:creationId xmlns:p14="http://schemas.microsoft.com/office/powerpoint/2010/main" val="16088405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010" y="1913039"/>
            <a:ext cx="7002379" cy="5431552"/>
          </a:xfrm>
          <a:prstGeom prst="rect">
            <a:avLst/>
          </a:prstGeom>
        </p:spPr>
        <p:txBody>
          <a:bodyPr wrap="square">
            <a:spAutoFit/>
          </a:bodyPr>
          <a:lstStyle/>
          <a:p>
            <a:pPr marR="0" lvl="0">
              <a:lnSpc>
                <a:spcPct val="107000"/>
              </a:lnSpc>
              <a:spcBef>
                <a:spcPts val="0"/>
              </a:spcBef>
              <a:spcAft>
                <a:spcPts val="800"/>
              </a:spcAft>
            </a:pPr>
            <a:r>
              <a:rPr lang="en-US" sz="1600" dirty="0" smtClean="0">
                <a:latin typeface="Arial" panose="020B0604020202020204" pitchFamily="34" charset="0"/>
                <a:ea typeface="Calibri" panose="020F0502020204030204" pitchFamily="34" charset="0"/>
                <a:cs typeface="Times New Roman" panose="02020603050405020304" pitchFamily="18" charset="0"/>
              </a:rPr>
              <a:t>The </a:t>
            </a:r>
            <a:r>
              <a:rPr lang="en-US" sz="1600" dirty="0">
                <a:latin typeface="Arial" panose="020B0604020202020204" pitchFamily="34" charset="0"/>
                <a:ea typeface="Calibri" panose="020F0502020204030204" pitchFamily="34" charset="0"/>
                <a:cs typeface="Times New Roman" panose="02020603050405020304" pitchFamily="18" charset="0"/>
              </a:rPr>
              <a:t>Wellness Committee will ensure that each school campus meets the standards outlined in the ADE Rules Governing Nutrition, Physical Activity, and BMI.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b="1" dirty="0" smtClean="0"/>
          </a:p>
          <a:p>
            <a:r>
              <a:rPr lang="en-US" b="1" dirty="0" smtClean="0"/>
              <a:t>What </a:t>
            </a:r>
            <a:r>
              <a:rPr lang="en-US" b="1" dirty="0"/>
              <a:t>are the time requirements for PE for different grades?</a:t>
            </a:r>
            <a:endParaRPr lang="en-US" dirty="0"/>
          </a:p>
          <a:p>
            <a:endParaRPr lang="en-US" sz="900" b="1" u="sng" dirty="0" smtClean="0"/>
          </a:p>
          <a:p>
            <a:r>
              <a:rPr lang="en-US" sz="1600" b="1" u="sng" dirty="0" smtClean="0"/>
              <a:t>ELEMENTARY: </a:t>
            </a:r>
            <a:r>
              <a:rPr lang="en-US" sz="1600" dirty="0" smtClean="0"/>
              <a:t>Students </a:t>
            </a:r>
            <a:r>
              <a:rPr lang="en-US" sz="1600" dirty="0"/>
              <a:t>in grades K-6 require 40 minutes per week of physical education training.  They also require an additional 90 minutes of physical activity (such as recess) each week. </a:t>
            </a:r>
            <a:endParaRPr lang="en-US" sz="1600" dirty="0" smtClean="0"/>
          </a:p>
          <a:p>
            <a:endParaRPr lang="en-US" sz="1600" dirty="0" smtClean="0"/>
          </a:p>
          <a:p>
            <a:r>
              <a:rPr lang="en-US" sz="1600" b="1" u="sng" dirty="0" smtClean="0"/>
              <a:t>MIDDLE SCHOOL: </a:t>
            </a:r>
            <a:r>
              <a:rPr lang="en-US" sz="1600" dirty="0" smtClean="0"/>
              <a:t>Students </a:t>
            </a:r>
            <a:r>
              <a:rPr lang="en-US" sz="1600" dirty="0"/>
              <a:t>in grades 5-8 at a school that includes any combination of grades 5-8 (in other words, a middle school rather than an elementary school), require the equivalent of 40 minutes of physical education training each week, with no additional requirement for physical </a:t>
            </a:r>
            <a:r>
              <a:rPr lang="en-US" sz="1600" dirty="0" smtClean="0"/>
              <a:t>activity.</a:t>
            </a:r>
            <a:endParaRPr lang="en-US" sz="1600" dirty="0"/>
          </a:p>
          <a:p>
            <a:endParaRPr lang="en-US" sz="1600" dirty="0" smtClean="0"/>
          </a:p>
          <a:p>
            <a:r>
              <a:rPr lang="en-US" sz="1600" b="1" u="sng" dirty="0" smtClean="0"/>
              <a:t>HIGH SCHOOL: </a:t>
            </a:r>
            <a:r>
              <a:rPr lang="en-US" sz="1600" dirty="0" smtClean="0"/>
              <a:t>Students </a:t>
            </a:r>
            <a:r>
              <a:rPr lang="en-US" sz="1600" dirty="0"/>
              <a:t>in grades 9-12 must receive one half unit of physical education at some point from 9</a:t>
            </a:r>
            <a:r>
              <a:rPr lang="en-US" sz="1600" baseline="30000" dirty="0"/>
              <a:t>th</a:t>
            </a:r>
            <a:r>
              <a:rPr lang="en-US" sz="1600" dirty="0"/>
              <a:t> through 12</a:t>
            </a:r>
            <a:r>
              <a:rPr lang="en-US" sz="1600" baseline="30000" dirty="0"/>
              <a:t>th</a:t>
            </a:r>
            <a:r>
              <a:rPr lang="en-US" sz="1600" dirty="0"/>
              <a:t> grade, with no additional requirement for physical activity</a:t>
            </a:r>
            <a:r>
              <a:rPr lang="en-US" sz="1600" dirty="0" smtClean="0"/>
              <a:t>.</a:t>
            </a:r>
          </a:p>
          <a:p>
            <a:endParaRPr lang="en-US" sz="1600" b="1" dirty="0" smtClean="0"/>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0" y="212104"/>
            <a:ext cx="7772400" cy="1323439"/>
          </a:xfrm>
          <a:prstGeom prst="rect">
            <a:avLst/>
          </a:prstGeom>
          <a:noFill/>
        </p:spPr>
        <p:txBody>
          <a:bodyPr wrap="square" lIns="91440" tIns="45720" rIns="91440" bIns="45720">
            <a:spAutoFit/>
          </a:bodyPr>
          <a:lstStyle/>
          <a:p>
            <a:pPr algn="ctr"/>
            <a:r>
              <a:rPr lang="en-US" sz="4000" dirty="0" smtClean="0">
                <a:ln w="0"/>
                <a:solidFill>
                  <a:schemeClr val="accent4"/>
                </a:solidFill>
                <a:effectLst>
                  <a:outerShdw blurRad="38100" dist="19050" dir="2700000" algn="tl" rotWithShape="0">
                    <a:schemeClr val="dk1">
                      <a:alpha val="40000"/>
                    </a:schemeClr>
                  </a:outerShdw>
                </a:effectLst>
              </a:rPr>
              <a:t>State Physical Activity &amp; </a:t>
            </a:r>
          </a:p>
          <a:p>
            <a:pPr algn="ctr"/>
            <a:r>
              <a:rPr lang="en-US" sz="4000" dirty="0" smtClean="0">
                <a:ln w="0"/>
                <a:solidFill>
                  <a:schemeClr val="accent4"/>
                </a:solidFill>
                <a:effectLst>
                  <a:outerShdw blurRad="38100" dist="19050" dir="2700000" algn="tl" rotWithShape="0">
                    <a:schemeClr val="dk1">
                      <a:alpha val="40000"/>
                    </a:schemeClr>
                  </a:outerShdw>
                </a:effectLst>
              </a:rPr>
              <a:t>Physical Education Standards</a:t>
            </a:r>
            <a:endParaRPr lang="en-US" sz="4000" b="0" cap="none" spc="0" dirty="0">
              <a:ln w="0"/>
              <a:solidFill>
                <a:schemeClr val="accent4"/>
              </a:solidFill>
              <a:effectLst>
                <a:outerShdw blurRad="38100" dist="25400" dir="5400000" algn="ctr" rotWithShape="0">
                  <a:srgbClr val="6E747A">
                    <a:alpha val="43000"/>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297" y="7340600"/>
            <a:ext cx="2164904" cy="1480640"/>
          </a:xfrm>
          <a:prstGeom prst="rect">
            <a:avLst/>
          </a:prstGeom>
        </p:spPr>
      </p:pic>
      <p:sp>
        <p:nvSpPr>
          <p:cNvPr id="5" name="Slide Number Placeholder 4"/>
          <p:cNvSpPr>
            <a:spLocks noGrp="1"/>
          </p:cNvSpPr>
          <p:nvPr>
            <p:ph type="sldNum" sz="quarter" idx="12"/>
          </p:nvPr>
        </p:nvSpPr>
        <p:spPr/>
        <p:txBody>
          <a:bodyPr/>
          <a:lstStyle/>
          <a:p>
            <a:fld id="{702C820B-19F1-4FFD-8959-26C8B7FC7F4C}" type="slidenum">
              <a:rPr lang="en-US" smtClean="0"/>
              <a:t>21</a:t>
            </a:fld>
            <a:endParaRPr lang="en-US"/>
          </a:p>
        </p:txBody>
      </p:sp>
      <p:sp>
        <p:nvSpPr>
          <p:cNvPr id="6" name="Rounded Rectangle 5"/>
          <p:cNvSpPr/>
          <p:nvPr/>
        </p:nvSpPr>
        <p:spPr>
          <a:xfrm>
            <a:off x="3119197" y="7340600"/>
            <a:ext cx="4319336" cy="1982049"/>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98572" y="7531405"/>
            <a:ext cx="4179801" cy="1600438"/>
          </a:xfrm>
          <a:prstGeom prst="rect">
            <a:avLst/>
          </a:prstGeom>
        </p:spPr>
        <p:txBody>
          <a:bodyPr wrap="square">
            <a:spAutoFit/>
          </a:bodyPr>
          <a:lstStyle/>
          <a:p>
            <a:pPr algn="ctr"/>
            <a:r>
              <a:rPr lang="en-US" sz="1400" b="1" dirty="0"/>
              <a:t>What is the student-to-teacher ratio for PE classes?</a:t>
            </a:r>
            <a:endParaRPr lang="en-US" sz="1400" dirty="0"/>
          </a:p>
          <a:p>
            <a:pPr algn="ctr"/>
            <a:r>
              <a:rPr lang="en-US" sz="1400" dirty="0"/>
              <a:t>For grades K-6, the student-to-teacher ratio is 30:1.  </a:t>
            </a:r>
            <a:r>
              <a:rPr lang="en-US" sz="1400" dirty="0" smtClean="0"/>
              <a:t>    A </a:t>
            </a:r>
            <a:r>
              <a:rPr lang="en-US" sz="1400" dirty="0"/>
              <a:t>licensed physical education teacher or licensed elementary teacher must be present and is responsible for delivering instruction.  Non-licensed personnel may assist in meeting the 30:1 ratio, at the discretion of district leadership.</a:t>
            </a:r>
          </a:p>
        </p:txBody>
      </p:sp>
    </p:spTree>
    <p:extLst>
      <p:ext uri="{BB962C8B-B14F-4D97-AF65-F5344CB8AC3E}">
        <p14:creationId xmlns:p14="http://schemas.microsoft.com/office/powerpoint/2010/main" val="7136100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2C820B-19F1-4FFD-8959-26C8B7FC7F4C}" type="slidenum">
              <a:rPr lang="en-US" smtClean="0"/>
              <a:t>22</a:t>
            </a:fld>
            <a:endParaRPr lang="en-US"/>
          </a:p>
        </p:txBody>
      </p:sp>
      <p:sp>
        <p:nvSpPr>
          <p:cNvPr id="3" name="Rectangle 2"/>
          <p:cNvSpPr/>
          <p:nvPr/>
        </p:nvSpPr>
        <p:spPr>
          <a:xfrm>
            <a:off x="1170472" y="212104"/>
            <a:ext cx="5533758" cy="1446550"/>
          </a:xfrm>
          <a:prstGeom prst="rect">
            <a:avLst/>
          </a:prstGeom>
          <a:noFill/>
        </p:spPr>
        <p:txBody>
          <a:bodyPr wrap="none" lIns="91440" tIns="45720" rIns="91440" bIns="45720">
            <a:spAutoFit/>
          </a:bodyPr>
          <a:lstStyle/>
          <a:p>
            <a:pPr algn="ctr"/>
            <a:r>
              <a:rPr lang="en-US" sz="4400" dirty="0" smtClean="0">
                <a:ln w="0"/>
                <a:solidFill>
                  <a:schemeClr val="accent4"/>
                </a:solidFill>
                <a:effectLst>
                  <a:outerShdw blurRad="38100" dist="19050" dir="2700000" algn="tl" rotWithShape="0">
                    <a:schemeClr val="dk1">
                      <a:alpha val="40000"/>
                    </a:schemeClr>
                  </a:outerShdw>
                </a:effectLst>
              </a:rPr>
              <a:t>Comprehensive School </a:t>
            </a:r>
          </a:p>
          <a:p>
            <a:pPr algn="ctr"/>
            <a:r>
              <a:rPr lang="en-US" sz="4400" dirty="0" smtClean="0">
                <a:ln w="0"/>
                <a:solidFill>
                  <a:schemeClr val="accent4"/>
                </a:solidFill>
                <a:effectLst>
                  <a:outerShdw blurRad="38100" dist="19050" dir="2700000" algn="tl" rotWithShape="0">
                    <a:schemeClr val="dk1">
                      <a:alpha val="40000"/>
                    </a:schemeClr>
                  </a:outerShdw>
                </a:effectLst>
              </a:rPr>
              <a:t>Physical Activity </a:t>
            </a:r>
            <a:endParaRPr lang="en-US" sz="4400" b="0" cap="none" spc="0" dirty="0">
              <a:ln w="0"/>
              <a:solidFill>
                <a:schemeClr val="accent4"/>
              </a:solidFill>
              <a:effectLst>
                <a:outerShdw blurRad="38100" dist="25400" dir="5400000" algn="ctr" rotWithShape="0">
                  <a:srgbClr val="6E747A">
                    <a:alpha val="43000"/>
                  </a:srgbClr>
                </a:outerShdw>
              </a:effectLst>
            </a:endParaRPr>
          </a:p>
        </p:txBody>
      </p:sp>
      <p:pic>
        <p:nvPicPr>
          <p:cNvPr id="1026" name="Picture 2" descr="Active School Environment Circle - The 5 components of a Comprehensive School Physical Activity Pr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2184178"/>
            <a:ext cx="4013200" cy="4298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2662" y="1825092"/>
            <a:ext cx="3640220" cy="5016758"/>
          </a:xfrm>
          <a:prstGeom prst="rect">
            <a:avLst/>
          </a:prstGeom>
        </p:spPr>
        <p:txBody>
          <a:bodyPr wrap="square">
            <a:spAutoFit/>
          </a:bodyPr>
          <a:lstStyle/>
          <a:p>
            <a:r>
              <a:rPr lang="en-US" sz="1600" dirty="0" smtClean="0">
                <a:solidFill>
                  <a:srgbClr val="000000"/>
                </a:solidFill>
              </a:rPr>
              <a:t>Schools </a:t>
            </a:r>
            <a:r>
              <a:rPr lang="en-US" sz="1600" dirty="0">
                <a:solidFill>
                  <a:srgbClr val="000000"/>
                </a:solidFill>
              </a:rPr>
              <a:t>are in a unique position to help students attain the nationally recommended 60 minutes of daily physical activity.</a:t>
            </a:r>
            <a:r>
              <a:rPr lang="en-US" sz="1600" baseline="30000" dirty="0">
                <a:solidFill>
                  <a:srgbClr val="000000"/>
                </a:solidFill>
              </a:rPr>
              <a:t>1</a:t>
            </a:r>
            <a:r>
              <a:rPr lang="en-US" sz="1600" dirty="0">
                <a:solidFill>
                  <a:srgbClr val="000000"/>
                </a:solidFill>
              </a:rPr>
              <a:t> Physical education and physical activity </a:t>
            </a:r>
            <a:r>
              <a:rPr lang="en-US" sz="1600" dirty="0" smtClean="0">
                <a:solidFill>
                  <a:srgbClr val="000000"/>
                </a:solidFill>
              </a:rPr>
              <a:t>are part of a multi-component </a:t>
            </a:r>
            <a:r>
              <a:rPr lang="en-US" sz="1600" dirty="0">
                <a:solidFill>
                  <a:srgbClr val="000000"/>
                </a:solidFill>
              </a:rPr>
              <a:t>approach </a:t>
            </a:r>
            <a:r>
              <a:rPr lang="en-US" sz="1600" dirty="0" smtClean="0">
                <a:solidFill>
                  <a:srgbClr val="000000"/>
                </a:solidFill>
              </a:rPr>
              <a:t>(also known as Comprehensive School Physical Activity) by </a:t>
            </a:r>
            <a:r>
              <a:rPr lang="en-US" sz="1600" dirty="0">
                <a:solidFill>
                  <a:srgbClr val="000000"/>
                </a:solidFill>
              </a:rPr>
              <a:t>which </a:t>
            </a:r>
            <a:r>
              <a:rPr lang="en-US" sz="1600" dirty="0" smtClean="0">
                <a:solidFill>
                  <a:srgbClr val="000000"/>
                </a:solidFill>
              </a:rPr>
              <a:t>schools can provide </a:t>
            </a:r>
            <a:r>
              <a:rPr lang="en-US" sz="1600" dirty="0">
                <a:solidFill>
                  <a:srgbClr val="000000"/>
                </a:solidFill>
              </a:rPr>
              <a:t>opportunities for students to be physically active, meet the nationally-recommended 60 minutes of physical activity each day, and develop the knowledge, skills, and confidence to be physically active for a lifetime.</a:t>
            </a:r>
            <a:r>
              <a:rPr lang="en-US" sz="1600" baseline="30000" dirty="0">
                <a:solidFill>
                  <a:srgbClr val="000000"/>
                </a:solidFill>
              </a:rPr>
              <a:t>3–4</a:t>
            </a:r>
            <a:r>
              <a:rPr lang="en-US" sz="1600" dirty="0">
                <a:solidFill>
                  <a:srgbClr val="000000"/>
                </a:solidFill>
              </a:rPr>
              <a:t> </a:t>
            </a:r>
            <a:endParaRPr lang="en-US" sz="1600" dirty="0" smtClean="0">
              <a:solidFill>
                <a:srgbClr val="000000"/>
              </a:solidFill>
            </a:endParaRPr>
          </a:p>
          <a:p>
            <a:endParaRPr lang="en-US" sz="1600" dirty="0">
              <a:solidFill>
                <a:srgbClr val="000000"/>
              </a:solidFill>
            </a:endParaRPr>
          </a:p>
          <a:p>
            <a:r>
              <a:rPr lang="en-US" sz="1600" dirty="0" smtClean="0">
                <a:solidFill>
                  <a:srgbClr val="000000"/>
                </a:solidFill>
              </a:rPr>
              <a:t>The </a:t>
            </a:r>
            <a:r>
              <a:rPr lang="en-US" sz="1600" dirty="0">
                <a:solidFill>
                  <a:srgbClr val="000000"/>
                </a:solidFill>
              </a:rPr>
              <a:t>goal of </a:t>
            </a:r>
            <a:r>
              <a:rPr lang="en-US" sz="1600" dirty="0" smtClean="0">
                <a:solidFill>
                  <a:srgbClr val="000000"/>
                </a:solidFill>
              </a:rPr>
              <a:t>Comprehensive School Physical Activity  </a:t>
            </a:r>
            <a:r>
              <a:rPr lang="en-US" sz="1600" dirty="0">
                <a:solidFill>
                  <a:srgbClr val="000000"/>
                </a:solidFill>
              </a:rPr>
              <a:t>is to increase physical activity opportunities before, during, and after school and increase students’ overall physical activity and health.</a:t>
            </a:r>
            <a:r>
              <a:rPr lang="en-US" sz="1600" baseline="30000" dirty="0">
                <a:solidFill>
                  <a:srgbClr val="000000"/>
                </a:solidFill>
              </a:rPr>
              <a:t>3–4</a:t>
            </a:r>
            <a:endParaRPr lang="en-US" sz="1600" b="0" i="0" dirty="0">
              <a:solidFill>
                <a:srgbClr val="000000"/>
              </a:solidFill>
              <a:effectLst/>
            </a:endParaRPr>
          </a:p>
        </p:txBody>
      </p:sp>
      <p:sp>
        <p:nvSpPr>
          <p:cNvPr id="7" name="Rectangle 6"/>
          <p:cNvSpPr/>
          <p:nvPr/>
        </p:nvSpPr>
        <p:spPr>
          <a:xfrm>
            <a:off x="192662" y="7050097"/>
            <a:ext cx="7971196" cy="2000548"/>
          </a:xfrm>
          <a:prstGeom prst="rect">
            <a:avLst/>
          </a:prstGeom>
        </p:spPr>
        <p:txBody>
          <a:bodyPr wrap="square">
            <a:spAutoFit/>
          </a:bodyPr>
          <a:lstStyle/>
          <a:p>
            <a:r>
              <a:rPr lang="en-US" sz="1600" b="1" dirty="0"/>
              <a:t>C</a:t>
            </a:r>
            <a:r>
              <a:rPr lang="en-US" sz="1600" b="1" dirty="0" smtClean="0"/>
              <a:t>omponents of a Comprehensive School Physical Activity Program: </a:t>
            </a:r>
          </a:p>
          <a:p>
            <a:pPr marL="342900" indent="-342900">
              <a:buAutoNum type="arabicParenR"/>
            </a:pPr>
            <a:r>
              <a:rPr lang="en-US" sz="1600" dirty="0" smtClean="0"/>
              <a:t>High quality physical education, i.e. adequate facilities, equipment, and curriculum</a:t>
            </a:r>
          </a:p>
          <a:p>
            <a:pPr marL="342900" indent="-342900">
              <a:buAutoNum type="arabicParenR"/>
            </a:pPr>
            <a:r>
              <a:rPr lang="en-US" sz="1600" dirty="0" smtClean="0"/>
              <a:t>Physical activity during school, i.e. brain breaks, action-based learning, and/or recess</a:t>
            </a:r>
          </a:p>
          <a:p>
            <a:pPr marL="342900" indent="-342900">
              <a:buAutoNum type="arabicParenR"/>
            </a:pPr>
            <a:r>
              <a:rPr lang="en-US" sz="1600" dirty="0" smtClean="0"/>
              <a:t>Physical activity before and afterschool, i.e. intramurals, afterschool programming</a:t>
            </a:r>
          </a:p>
          <a:p>
            <a:pPr marL="342900" indent="-342900">
              <a:buAutoNum type="arabicParenR"/>
            </a:pPr>
            <a:r>
              <a:rPr lang="en-US" sz="1600" dirty="0" smtClean="0"/>
              <a:t>Staff involvement, i.e. staff wellness programming, walking clubs for staff</a:t>
            </a:r>
          </a:p>
          <a:p>
            <a:pPr marL="342900" indent="-342900">
              <a:buAutoNum type="arabicParenR"/>
            </a:pPr>
            <a:r>
              <a:rPr lang="en-US" sz="1600" dirty="0" smtClean="0"/>
              <a:t>Family and community engagement, i.e. Family Fit Nights, joint use agreements</a:t>
            </a:r>
          </a:p>
          <a:p>
            <a:endParaRPr lang="en-US" sz="1400" dirty="0" smtClean="0"/>
          </a:p>
          <a:p>
            <a:endParaRPr lang="en-US" sz="1400" dirty="0"/>
          </a:p>
        </p:txBody>
      </p:sp>
      <p:sp>
        <p:nvSpPr>
          <p:cNvPr id="8" name="Rectangle 7"/>
          <p:cNvSpPr/>
          <p:nvPr/>
        </p:nvSpPr>
        <p:spPr>
          <a:xfrm>
            <a:off x="159929" y="9094652"/>
            <a:ext cx="6544301" cy="553998"/>
          </a:xfrm>
          <a:prstGeom prst="rect">
            <a:avLst/>
          </a:prstGeom>
        </p:spPr>
        <p:txBody>
          <a:bodyPr wrap="square">
            <a:spAutoFit/>
          </a:bodyPr>
          <a:lstStyle/>
          <a:p>
            <a:pPr indent="-457200">
              <a:buFont typeface="+mj-lt"/>
              <a:buAutoNum type="arabicPeriod"/>
            </a:pPr>
            <a:r>
              <a:rPr lang="en-US" sz="500" i="1" dirty="0">
                <a:solidFill>
                  <a:srgbClr val="000000"/>
                </a:solidFill>
                <a:latin typeface="+mj-lt"/>
              </a:rPr>
              <a:t>Physical Activity Guidelines for Americans Midcourse Report Subcommittee of the President’s Council on Fitness, Sports &amp; Nutrition. Physical Activity Guidelines for Americans Midcourse Report: Strategies to Increase Physical Activity </a:t>
            </a:r>
            <a:r>
              <a:rPr lang="en-US" sz="500" i="1" dirty="0" smtClean="0">
                <a:solidFill>
                  <a:srgbClr val="000000"/>
                </a:solidFill>
                <a:latin typeface="+mj-lt"/>
              </a:rPr>
              <a:t>	Among </a:t>
            </a:r>
            <a:r>
              <a:rPr lang="en-US" sz="500" i="1" dirty="0">
                <a:solidFill>
                  <a:srgbClr val="000000"/>
                </a:solidFill>
                <a:latin typeface="+mj-lt"/>
              </a:rPr>
              <a:t>Youth.</a:t>
            </a:r>
            <a:r>
              <a:rPr lang="en-US" sz="500" dirty="0">
                <a:solidFill>
                  <a:srgbClr val="000000"/>
                </a:solidFill>
                <a:latin typeface="+mj-lt"/>
              </a:rPr>
              <a:t> Washington, DC: US Department </a:t>
            </a:r>
            <a:r>
              <a:rPr lang="en-US" sz="500" dirty="0" smtClean="0">
                <a:solidFill>
                  <a:srgbClr val="000000"/>
                </a:solidFill>
                <a:latin typeface="+mj-lt"/>
              </a:rPr>
              <a:t>of </a:t>
            </a:r>
            <a:r>
              <a:rPr lang="en-US" sz="500" dirty="0">
                <a:solidFill>
                  <a:srgbClr val="000000"/>
                </a:solidFill>
                <a:latin typeface="+mj-lt"/>
              </a:rPr>
              <a:t>Health and Human Services, 2012.</a:t>
            </a:r>
          </a:p>
          <a:p>
            <a:pPr indent="-457200">
              <a:buFont typeface="+mj-lt"/>
              <a:buAutoNum type="arabicPeriod"/>
            </a:pPr>
            <a:r>
              <a:rPr lang="en-US" sz="500" dirty="0">
                <a:solidFill>
                  <a:srgbClr val="000000"/>
                </a:solidFill>
                <a:latin typeface="+mj-lt"/>
              </a:rPr>
              <a:t>Association for Supervision and Curriculum Development (ASCD), Centers for Disease Control and Prevention. Whole School, Whole Child, Whole Community: A Collaborative Approach to Learning and Health 2014. Available </a:t>
            </a:r>
            <a:r>
              <a:rPr lang="en-US" sz="500" dirty="0" smtClean="0">
                <a:solidFill>
                  <a:srgbClr val="000000"/>
                </a:solidFill>
                <a:latin typeface="+mj-lt"/>
              </a:rPr>
              <a:t>	at</a:t>
            </a:r>
            <a:r>
              <a:rPr lang="en-US" sz="500" dirty="0">
                <a:solidFill>
                  <a:srgbClr val="000000"/>
                </a:solidFill>
                <a:latin typeface="+mj-lt"/>
              </a:rPr>
              <a:t>: </a:t>
            </a:r>
            <a:r>
              <a:rPr lang="en-US" sz="500" u="sng" dirty="0">
                <a:solidFill>
                  <a:srgbClr val="075290"/>
                </a:solidFill>
                <a:latin typeface="+mj-lt"/>
                <a:hlinkClick r:id="rId3"/>
              </a:rPr>
              <a:t>http://www.ascd.org/ASCD/pdf/siteASCD/publications/wholechild/wscc-a-collaborative-approach.pdf</a:t>
            </a:r>
            <a:r>
              <a:rPr lang="en-US" sz="500" u="sng" dirty="0">
                <a:solidFill>
                  <a:srgbClr val="404040"/>
                </a:solidFill>
                <a:latin typeface="+mj-lt"/>
                <a:hlinkClick r:id="rId3"/>
              </a:rPr>
              <a:t>[PDF – 2.24 MB]</a:t>
            </a:r>
            <a:r>
              <a:rPr lang="en-US" sz="500" dirty="0">
                <a:solidFill>
                  <a:srgbClr val="000000"/>
                </a:solidFill>
                <a:latin typeface="+mj-lt"/>
              </a:rPr>
              <a:t>.</a:t>
            </a:r>
          </a:p>
          <a:p>
            <a:pPr indent="-457200">
              <a:buFont typeface="+mj-lt"/>
              <a:buAutoNum type="arabicPeriod"/>
            </a:pPr>
            <a:r>
              <a:rPr lang="en-US" sz="500" dirty="0">
                <a:solidFill>
                  <a:srgbClr val="000000"/>
                </a:solidFill>
                <a:latin typeface="+mj-lt"/>
              </a:rPr>
              <a:t>Centers for Disease Control and Prevention. School health guidelines to promote healthy eating and physical activity. </a:t>
            </a:r>
            <a:r>
              <a:rPr lang="en-US" sz="500" i="1" dirty="0">
                <a:solidFill>
                  <a:srgbClr val="000000"/>
                </a:solidFill>
                <a:latin typeface="+mj-lt"/>
              </a:rPr>
              <a:t>MMWR.</a:t>
            </a:r>
            <a:r>
              <a:rPr lang="en-US" sz="500" dirty="0">
                <a:solidFill>
                  <a:srgbClr val="000000"/>
                </a:solidFill>
                <a:latin typeface="+mj-lt"/>
              </a:rPr>
              <a:t> 2011;60(No. RR-5):28–33.</a:t>
            </a:r>
          </a:p>
          <a:p>
            <a:pPr indent="-457200">
              <a:buFont typeface="+mj-lt"/>
              <a:buAutoNum type="arabicPeriod"/>
            </a:pPr>
            <a:r>
              <a:rPr lang="en-US" sz="500" dirty="0">
                <a:solidFill>
                  <a:srgbClr val="000000"/>
                </a:solidFill>
                <a:latin typeface="+mj-lt"/>
              </a:rPr>
              <a:t>Centers for Disease Control and Prevention. </a:t>
            </a:r>
            <a:r>
              <a:rPr lang="en-US" sz="500" i="1" dirty="0">
                <a:solidFill>
                  <a:srgbClr val="000000"/>
                </a:solidFill>
                <a:latin typeface="+mj-lt"/>
              </a:rPr>
              <a:t>A Guide for Developing Comprehensive School Physical Activity Programs</a:t>
            </a:r>
            <a:r>
              <a:rPr lang="en-US" sz="500" dirty="0">
                <a:solidFill>
                  <a:srgbClr val="000000"/>
                </a:solidFill>
                <a:latin typeface="+mj-lt"/>
              </a:rPr>
              <a:t>. Atlanta, GA: US Department of Health and Human Services; 2013.</a:t>
            </a:r>
          </a:p>
        </p:txBody>
      </p:sp>
    </p:spTree>
    <p:extLst>
      <p:ext uri="{BB962C8B-B14F-4D97-AF65-F5344CB8AC3E}">
        <p14:creationId xmlns:p14="http://schemas.microsoft.com/office/powerpoint/2010/main" val="105260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50" y="1102150"/>
            <a:ext cx="7098631" cy="6254726"/>
          </a:xfrm>
          <a:prstGeom prst="rect">
            <a:avLst/>
          </a:prstGeom>
        </p:spPr>
        <p:txBody>
          <a:bodyPr wrap="square">
            <a:spAutoFit/>
          </a:bodyPr>
          <a:lstStyle/>
          <a:p>
            <a:pPr marR="0" lvl="0">
              <a:lnSpc>
                <a:spcPct val="107000"/>
              </a:lnSpc>
              <a:spcBef>
                <a:spcPts val="0"/>
              </a:spcBef>
              <a:spcAft>
                <a:spcPts val="0"/>
              </a:spcAft>
            </a:pPr>
            <a:r>
              <a:rPr lang="en-US" sz="1600" b="1"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The </a:t>
            </a:r>
            <a:r>
              <a:rPr lang="en-US" sz="16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district and/or school will maintain records including</a:t>
            </a:r>
            <a:r>
              <a:rPr lang="en-US" sz="1600" b="1"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anose="05000000000000000000" pitchFamily="2" charset="2"/>
              <a:buChar char="ü"/>
            </a:pPr>
            <a:r>
              <a:rPr lang="en-US" sz="1600" dirty="0">
                <a:latin typeface="Arial" panose="020B0604020202020204" pitchFamily="34" charset="0"/>
                <a:ea typeface="Calibri" panose="020F0502020204030204" pitchFamily="34" charset="0"/>
                <a:cs typeface="Times New Roman" panose="02020603050405020304" pitchFamily="18" charset="0"/>
              </a:rPr>
              <a:t>a copy of the current wellness policy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600" dirty="0">
                <a:latin typeface="Arial" panose="020B0604020202020204" pitchFamily="34" charset="0"/>
                <a:ea typeface="Calibri" panose="020F0502020204030204" pitchFamily="34" charset="0"/>
                <a:cs typeface="Times New Roman" panose="02020603050405020304" pitchFamily="18" charset="0"/>
              </a:rPr>
              <a:t>documentation on how the policy and assessments are made available to the public</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600" dirty="0">
                <a:latin typeface="Arial" panose="020B0604020202020204" pitchFamily="34" charset="0"/>
                <a:ea typeface="Calibri" panose="020F0502020204030204" pitchFamily="34" charset="0"/>
                <a:cs typeface="Times New Roman" panose="02020603050405020304" pitchFamily="18" charset="0"/>
              </a:rPr>
              <a:t>the most recent assessment of implementation of the policy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600" dirty="0">
                <a:latin typeface="Arial" panose="020B0604020202020204" pitchFamily="34" charset="0"/>
                <a:ea typeface="Calibri" panose="020F0502020204030204" pitchFamily="34" charset="0"/>
                <a:cs typeface="Times New Roman" panose="02020603050405020304" pitchFamily="18" charset="0"/>
              </a:rPr>
              <a:t>documentation of the efforts to review and update the policy (annual SHI and ACSIP), including who was involved in the process (Wellness Committee Members district report in ACSIP) and how stakeholders were made aware of their ability to participate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600" dirty="0">
                <a:latin typeface="Arial" panose="020B0604020202020204" pitchFamily="34" charset="0"/>
                <a:ea typeface="Calibri" panose="020F0502020204030204" pitchFamily="34" charset="0"/>
                <a:cs typeface="Times New Roman" panose="02020603050405020304" pitchFamily="18" charset="0"/>
              </a:rPr>
              <a:t>Documentation of Arkansas Wellness Committee requirements, including a record of activities and meetings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600" dirty="0">
                <a:latin typeface="Arial" panose="020B0604020202020204" pitchFamily="34" charset="0"/>
                <a:ea typeface="Calibri" panose="020F0502020204030204" pitchFamily="34" charset="0"/>
                <a:cs typeface="Times New Roman" panose="02020603050405020304" pitchFamily="18" charset="0"/>
              </a:rPr>
              <a:t>Documentation of compliance with Arkansas Nutrition and Physical Activity Standards. </a:t>
            </a:r>
            <a:endParaRPr lang="en-US" sz="1600" dirty="0" smtClean="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ü"/>
            </a:pPr>
            <a:r>
              <a:rPr lang="en-US" sz="1600" dirty="0" smtClean="0">
                <a:latin typeface="Arial" panose="020B0604020202020204" pitchFamily="34" charset="0"/>
                <a:ea typeface="Calibri" panose="020F0502020204030204" pitchFamily="34" charset="0"/>
                <a:cs typeface="Times New Roman" panose="02020603050405020304" pitchFamily="18" charset="0"/>
              </a:rPr>
              <a:t>Documentation </a:t>
            </a:r>
            <a:r>
              <a:rPr lang="en-US" sz="1600" dirty="0">
                <a:latin typeface="Arial" panose="020B0604020202020204" pitchFamily="34" charset="0"/>
                <a:ea typeface="Calibri" panose="020F0502020204030204" pitchFamily="34" charset="0"/>
                <a:cs typeface="Times New Roman" panose="02020603050405020304" pitchFamily="18" charset="0"/>
              </a:rPr>
              <a:t>of quarterly menu reviews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ü"/>
            </a:pPr>
            <a:r>
              <a:rPr lang="en-US" sz="1600" dirty="0">
                <a:latin typeface="Arial" panose="020B0604020202020204" pitchFamily="34" charset="0"/>
                <a:ea typeface="Calibri" panose="020F0502020204030204" pitchFamily="34" charset="0"/>
                <a:cs typeface="Times New Roman" panose="02020603050405020304" pitchFamily="18" charset="0"/>
              </a:rPr>
              <a:t>Documentation of 9 Special Event Days in </a:t>
            </a:r>
            <a:r>
              <a:rPr lang="en-US" sz="1600" dirty="0" err="1" smtClean="0">
                <a:latin typeface="Arial" panose="020B0604020202020204" pitchFamily="34" charset="0"/>
                <a:ea typeface="Calibri" panose="020F0502020204030204" pitchFamily="34" charset="0"/>
                <a:cs typeface="Times New Roman" panose="02020603050405020304" pitchFamily="18" charset="0"/>
              </a:rPr>
              <a:t>eSchool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These </a:t>
            </a:r>
            <a:r>
              <a:rPr lang="en-US" sz="16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records</a:t>
            </a:r>
            <a:r>
              <a:rPr lang="en-US" sz="1600"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must be available during a </a:t>
            </a:r>
            <a:r>
              <a:rPr lang="en-US" sz="16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Child Nutrition Administrative Review</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The Wellness Committee, as a </a:t>
            </a:r>
            <a:r>
              <a:rPr lang="en-US" sz="16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team</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is responsible for completing the required activities and maintaining adequate documentation.  The </a:t>
            </a:r>
            <a:r>
              <a:rPr lang="en-US" sz="16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Child Nutrition Director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will be responsible for gathering information and answering questions related to wellness during a review conducted by an Arkansas Department of Education, Child Nutrition Unit </a:t>
            </a:r>
            <a:r>
              <a:rPr lang="en-US" sz="1600" b="1" dirty="0" smtClean="0">
                <a:solidFill>
                  <a:schemeClr val="accent5"/>
                </a:solidFill>
                <a:effectLst/>
                <a:latin typeface="Calibri" panose="020F0502020204030204" pitchFamily="34" charset="0"/>
                <a:ea typeface="Calibri" panose="020F0502020204030204" pitchFamily="34" charset="0"/>
                <a:cs typeface="Times New Roman" panose="02020603050405020304" pitchFamily="18" charset="0"/>
              </a:rPr>
              <a:t>Area Specialist</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Inadequate documentation of wellness activities may result in a review finding and require a corrective action plan.</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663255" y="212104"/>
            <a:ext cx="4548168"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Record Keeping</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12"/>
          </p:nvPr>
        </p:nvSpPr>
        <p:spPr/>
        <p:txBody>
          <a:bodyPr/>
          <a:lstStyle/>
          <a:p>
            <a:fld id="{702C820B-19F1-4FFD-8959-26C8B7FC7F4C}" type="slidenum">
              <a:rPr lang="en-US" smtClean="0"/>
              <a:t>23</a:t>
            </a:fld>
            <a:endParaRPr lang="en-US"/>
          </a:p>
        </p:txBody>
      </p:sp>
      <p:sp>
        <p:nvSpPr>
          <p:cNvPr id="5" name="Rectangle 4"/>
          <p:cNvSpPr/>
          <p:nvPr/>
        </p:nvSpPr>
        <p:spPr>
          <a:xfrm>
            <a:off x="565484" y="7610006"/>
            <a:ext cx="6672564" cy="1384995"/>
          </a:xfrm>
          <a:prstGeom prst="rect">
            <a:avLst/>
          </a:prstGeom>
        </p:spPr>
        <p:txBody>
          <a:bodyPr wrap="square">
            <a:spAutoFit/>
          </a:bodyPr>
          <a:lstStyle/>
          <a:p>
            <a:r>
              <a:rPr lang="en-US" sz="1400" dirty="0" smtClean="0">
                <a:solidFill>
                  <a:schemeClr val="accent6"/>
                </a:solidFill>
                <a:latin typeface="Times New Roman" panose="02020603050405020304" pitchFamily="18" charset="0"/>
                <a:ea typeface="Calibri" panose="020F0502020204030204" pitchFamily="34" charset="0"/>
              </a:rPr>
              <a:t>“Wellness </a:t>
            </a:r>
            <a:r>
              <a:rPr lang="en-US" sz="1400" dirty="0">
                <a:solidFill>
                  <a:schemeClr val="accent6"/>
                </a:solidFill>
                <a:latin typeface="Times New Roman" panose="02020603050405020304" pitchFamily="18" charset="0"/>
                <a:ea typeface="Calibri" panose="020F0502020204030204" pitchFamily="34" charset="0"/>
              </a:rPr>
              <a:t>committee is the link!  The link to child nutrition, community, staff and students.  We are building bridges to fill gaps for our students well being</a:t>
            </a:r>
            <a:r>
              <a:rPr lang="en-US" sz="1400" dirty="0" smtClean="0">
                <a:solidFill>
                  <a:schemeClr val="accent6"/>
                </a:solidFill>
                <a:latin typeface="Times New Roman" panose="02020603050405020304" pitchFamily="18" charset="0"/>
                <a:ea typeface="Calibri" panose="020F0502020204030204" pitchFamily="34" charset="0"/>
              </a:rPr>
              <a:t>.”</a:t>
            </a:r>
          </a:p>
          <a:p>
            <a:endParaRPr lang="en-US" sz="1400" dirty="0" smtClean="0">
              <a:solidFill>
                <a:schemeClr val="accent6"/>
              </a:solidFill>
              <a:latin typeface="Times New Roman" panose="02020603050405020304" pitchFamily="18" charset="0"/>
              <a:ea typeface="Calibri" panose="020F0502020204030204" pitchFamily="34" charset="0"/>
            </a:endParaRPr>
          </a:p>
          <a:p>
            <a:r>
              <a:rPr lang="en-US" sz="1400" b="1" dirty="0" smtClean="0">
                <a:solidFill>
                  <a:schemeClr val="accent6"/>
                </a:solidFill>
                <a:effectLst/>
                <a:latin typeface="Times New Roman" panose="02020603050405020304" pitchFamily="18" charset="0"/>
                <a:ea typeface="Calibri" panose="020F0502020204030204" pitchFamily="34" charset="0"/>
              </a:rPr>
              <a:t>Dolores Sutterfield</a:t>
            </a:r>
          </a:p>
          <a:p>
            <a:r>
              <a:rPr lang="en-US" sz="1400" b="1" dirty="0" smtClean="0">
                <a:solidFill>
                  <a:schemeClr val="accent6"/>
                </a:solidFill>
                <a:latin typeface="Times New Roman" panose="02020603050405020304" pitchFamily="18" charset="0"/>
                <a:ea typeface="Calibri" panose="020F0502020204030204" pitchFamily="34" charset="0"/>
              </a:rPr>
              <a:t>Harrisburg School District</a:t>
            </a:r>
          </a:p>
          <a:p>
            <a:r>
              <a:rPr lang="en-US" sz="1400" b="1" dirty="0" smtClean="0">
                <a:solidFill>
                  <a:schemeClr val="accent6"/>
                </a:solidFill>
                <a:latin typeface="Times New Roman" panose="02020603050405020304" pitchFamily="18" charset="0"/>
                <a:ea typeface="Calibri" panose="020F0502020204030204" pitchFamily="34" charset="0"/>
              </a:rPr>
              <a:t>School Nutrition Association Representative on CHAC</a:t>
            </a:r>
            <a:endParaRPr lang="en-US" sz="1400" b="1" dirty="0">
              <a:solidFill>
                <a:schemeClr val="accent6"/>
              </a:solidFill>
              <a:effectLst/>
              <a:latin typeface="Times New Roman" panose="02020603050405020304" pitchFamily="18" charset="0"/>
              <a:ea typeface="Calibri" panose="020F0502020204030204" pitchFamily="34" charset="0"/>
            </a:endParaRPr>
          </a:p>
        </p:txBody>
      </p:sp>
      <p:sp>
        <p:nvSpPr>
          <p:cNvPr id="6" name="Rounded Rectangle 5"/>
          <p:cNvSpPr/>
          <p:nvPr/>
        </p:nvSpPr>
        <p:spPr>
          <a:xfrm>
            <a:off x="397041" y="7530425"/>
            <a:ext cx="7062537" cy="1464576"/>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6076" y="8432786"/>
            <a:ext cx="1828800" cy="1219200"/>
          </a:xfrm>
          <a:prstGeom prst="rect">
            <a:avLst/>
          </a:prstGeom>
        </p:spPr>
      </p:pic>
    </p:spTree>
    <p:extLst>
      <p:ext uri="{BB962C8B-B14F-4D97-AF65-F5344CB8AC3E}">
        <p14:creationId xmlns:p14="http://schemas.microsoft.com/office/powerpoint/2010/main" val="10243605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429482" y="6801772"/>
            <a:ext cx="6957262" cy="287678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06307" y="3613938"/>
            <a:ext cx="6862059" cy="2727029"/>
          </a:xfrm>
          <a:prstGeom prst="rect">
            <a:avLst/>
          </a:prstGeom>
        </p:spPr>
        <p:txBody>
          <a:bodyPr wrap="square">
            <a:spAutoFit/>
          </a:bodyPr>
          <a:lstStyle/>
          <a:p>
            <a:pPr marR="0" lvl="0">
              <a:lnSpc>
                <a:spcPct val="107000"/>
              </a:lnSpc>
              <a:spcBef>
                <a:spcPts val="0"/>
              </a:spcBef>
              <a:spcAft>
                <a:spcPts val="0"/>
              </a:spcAft>
            </a:pPr>
            <a:r>
              <a:rPr lang="en-US" sz="1600" b="1"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The school/district will </a:t>
            </a:r>
            <a:r>
              <a:rPr lang="en-US" sz="1600" b="1" dirty="0">
                <a:solidFill>
                  <a:schemeClr val="accent5"/>
                </a:solidFill>
                <a:latin typeface="Arial" panose="020B0604020202020204" pitchFamily="34" charset="0"/>
                <a:ea typeface="Calibri" panose="020F0502020204030204" pitchFamily="34" charset="0"/>
                <a:cs typeface="Times New Roman" panose="02020603050405020304" pitchFamily="18" charset="0"/>
              </a:rPr>
              <a:t>make available to the public</a:t>
            </a:r>
            <a:r>
              <a:rPr lang="en-US" sz="1600" b="1" dirty="0" smtClean="0">
                <a:solidFill>
                  <a:schemeClr val="accent5"/>
                </a:solidFill>
                <a:latin typeface="Arial" panose="020B0604020202020204" pitchFamily="34" charset="0"/>
                <a:ea typeface="Calibri" panose="020F0502020204030204" pitchFamily="34" charset="0"/>
                <a:cs typeface="Times New Roman" panose="02020603050405020304" pitchFamily="18" charset="0"/>
              </a:rPr>
              <a:t>…</a:t>
            </a:r>
          </a:p>
          <a:p>
            <a:pPr marR="0" lvl="0">
              <a:lnSpc>
                <a:spcPct val="107000"/>
              </a:lnSpc>
              <a:spcBef>
                <a:spcPts val="0"/>
              </a:spcBef>
              <a:spcAft>
                <a:spcPts val="0"/>
              </a:spcAft>
            </a:pPr>
            <a:endParaRPr lang="en-US" sz="1600" b="1"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Times New Roman" panose="02020603050405020304" pitchFamily="18" charset="0"/>
              </a:rPr>
              <a:t>The wellness policy, including any updates to and about the wellness policy, on an annual basis, at a </a:t>
            </a:r>
            <a:r>
              <a:rPr lang="en-US" sz="1600" dirty="0" smtClean="0">
                <a:latin typeface="Arial" panose="020B0604020202020204" pitchFamily="34" charset="0"/>
                <a:ea typeface="Calibri" panose="020F0502020204030204" pitchFamily="34" charset="0"/>
                <a:cs typeface="Times New Roman" panose="02020603050405020304" pitchFamily="18" charset="0"/>
              </a:rPr>
              <a:t>minimum;</a:t>
            </a: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Times New Roman" panose="02020603050405020304" pitchFamily="18" charset="0"/>
              </a:rPr>
              <a:t>The amount of funds received and expenditures made from competitive food and beverage contracts, </a:t>
            </a:r>
            <a:r>
              <a:rPr lang="en-US" sz="1600" dirty="0" smtClean="0">
                <a:latin typeface="Arial" panose="020B0604020202020204" pitchFamily="34" charset="0"/>
                <a:ea typeface="Calibri" panose="020F0502020204030204" pitchFamily="34" charset="0"/>
                <a:cs typeface="Times New Roman" panose="02020603050405020304" pitchFamily="18" charset="0"/>
              </a:rPr>
              <a:t>annually; and,</a:t>
            </a:r>
          </a:p>
          <a:p>
            <a:pPr marR="0" lvl="0">
              <a:lnSpc>
                <a:spcPct val="107000"/>
              </a:lnSpc>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Times New Roman" panose="02020603050405020304" pitchFamily="18" charset="0"/>
              </a:rPr>
              <a:t>The Triennial Assessment, including progress toward meeting the goals of the policy.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749591" y="212104"/>
            <a:ext cx="4375493"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Public Updates</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sp>
        <p:nvSpPr>
          <p:cNvPr id="4" name="Slide Number Placeholder 3"/>
          <p:cNvSpPr>
            <a:spLocks noGrp="1"/>
          </p:cNvSpPr>
          <p:nvPr>
            <p:ph type="sldNum" sz="quarter" idx="12"/>
          </p:nvPr>
        </p:nvSpPr>
        <p:spPr/>
        <p:txBody>
          <a:bodyPr/>
          <a:lstStyle/>
          <a:p>
            <a:fld id="{702C820B-19F1-4FFD-8959-26C8B7FC7F4C}" type="slidenum">
              <a:rPr lang="en-US" smtClean="0"/>
              <a:t>24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0562" y="8076758"/>
            <a:ext cx="1836346" cy="13227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07" y="1089093"/>
            <a:ext cx="2457450" cy="2057400"/>
          </a:xfrm>
          <a:prstGeom prst="rect">
            <a:avLst/>
          </a:prstGeom>
        </p:spPr>
      </p:pic>
      <p:sp>
        <p:nvSpPr>
          <p:cNvPr id="8" name="Rounded Rectangle 7"/>
          <p:cNvSpPr/>
          <p:nvPr/>
        </p:nvSpPr>
        <p:spPr>
          <a:xfrm>
            <a:off x="350472" y="3480555"/>
            <a:ext cx="7062537" cy="3063658"/>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8211" y="1135434"/>
            <a:ext cx="4240155" cy="2246769"/>
          </a:xfrm>
          <a:prstGeom prst="rect">
            <a:avLst/>
          </a:prstGeom>
          <a:noFill/>
        </p:spPr>
        <p:txBody>
          <a:bodyPr wrap="square" rtlCol="0">
            <a:spAutoFit/>
          </a:bodyPr>
          <a:lstStyle/>
          <a:p>
            <a:r>
              <a:rPr lang="en-US" sz="1400" dirty="0" smtClean="0"/>
              <a:t>In an effort to increase transparency, schools are required by Federal and State regulations to update the public on a variety of topics, including wellness.</a:t>
            </a:r>
          </a:p>
          <a:p>
            <a:endParaRPr lang="en-US" sz="1400" dirty="0" smtClean="0"/>
          </a:p>
          <a:p>
            <a:r>
              <a:rPr lang="en-US" sz="1400" dirty="0" smtClean="0"/>
              <a:t>Families and community members that are informed about wellness decisions made at the local schools are more supportive and understanding.  They see the school addressing all of the needs of the students, which builds better relationships and improved outcomes for all. </a:t>
            </a:r>
            <a:endParaRPr lang="en-US" sz="1400" dirty="0"/>
          </a:p>
        </p:txBody>
      </p:sp>
      <p:sp>
        <p:nvSpPr>
          <p:cNvPr id="10" name="TextBox 9"/>
          <p:cNvSpPr txBox="1"/>
          <p:nvPr/>
        </p:nvSpPr>
        <p:spPr>
          <a:xfrm>
            <a:off x="1748445" y="7128732"/>
            <a:ext cx="4319337" cy="2308324"/>
          </a:xfrm>
          <a:prstGeom prst="rect">
            <a:avLst/>
          </a:prstGeom>
          <a:noFill/>
        </p:spPr>
        <p:txBody>
          <a:bodyPr wrap="square" rtlCol="0">
            <a:spAutoFit/>
          </a:bodyPr>
          <a:lstStyle/>
          <a:p>
            <a:r>
              <a:rPr lang="en-US" b="1" dirty="0" smtClean="0"/>
              <a:t>For more information on any of the topics discussed in this workbook, please contact:</a:t>
            </a:r>
          </a:p>
          <a:p>
            <a:endParaRPr lang="en-US" b="1" dirty="0"/>
          </a:p>
          <a:p>
            <a:r>
              <a:rPr lang="en-US" b="1" dirty="0" smtClean="0"/>
              <a:t>ADE Child Nutrition Unit</a:t>
            </a:r>
          </a:p>
          <a:p>
            <a:r>
              <a:rPr lang="en-US" b="1" dirty="0" smtClean="0"/>
              <a:t>(501) 324-9502</a:t>
            </a:r>
          </a:p>
          <a:p>
            <a:endParaRPr lang="en-US" b="1" dirty="0"/>
          </a:p>
          <a:p>
            <a:r>
              <a:rPr lang="en-US" b="1" dirty="0" smtClean="0"/>
              <a:t>ADE School Health Services</a:t>
            </a:r>
          </a:p>
          <a:p>
            <a:r>
              <a:rPr lang="en-US" b="1" dirty="0" smtClean="0"/>
              <a:t>(501) </a:t>
            </a:r>
            <a:r>
              <a:rPr lang="en-US" b="1" dirty="0"/>
              <a:t>683-3604</a:t>
            </a:r>
          </a:p>
        </p:txBody>
      </p:sp>
    </p:spTree>
    <p:extLst>
      <p:ext uri="{BB962C8B-B14F-4D97-AF65-F5344CB8AC3E}">
        <p14:creationId xmlns:p14="http://schemas.microsoft.com/office/powerpoint/2010/main" val="35399462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2C820B-19F1-4FFD-8959-26C8B7FC7F4C}" type="slidenum">
              <a:rPr lang="en-US" smtClean="0"/>
              <a:t>25</a:t>
            </a:fld>
            <a:endParaRPr lang="en-US"/>
          </a:p>
        </p:txBody>
      </p:sp>
      <p:sp>
        <p:nvSpPr>
          <p:cNvPr id="3" name="TextBox 2"/>
          <p:cNvSpPr txBox="1"/>
          <p:nvPr/>
        </p:nvSpPr>
        <p:spPr>
          <a:xfrm>
            <a:off x="469232" y="457200"/>
            <a:ext cx="6894094" cy="5355312"/>
          </a:xfrm>
          <a:prstGeom prst="rect">
            <a:avLst/>
          </a:prstGeom>
          <a:noFill/>
        </p:spPr>
        <p:txBody>
          <a:bodyPr wrap="square" rtlCol="0">
            <a:spAutoFit/>
          </a:bodyPr>
          <a:lstStyle/>
          <a:p>
            <a:r>
              <a:rPr lang="en-US" b="1" dirty="0" smtClean="0"/>
              <a:t>Related Regulations</a:t>
            </a:r>
          </a:p>
          <a:p>
            <a:endParaRPr lang="en-US" dirty="0" smtClean="0"/>
          </a:p>
          <a:p>
            <a:r>
              <a:rPr lang="en-US" dirty="0" smtClean="0"/>
              <a:t>Richard B. Russell National School Lunch Act</a:t>
            </a:r>
          </a:p>
          <a:p>
            <a:endParaRPr lang="en-US" dirty="0" smtClean="0"/>
          </a:p>
          <a:p>
            <a:r>
              <a:rPr lang="en-US" dirty="0" smtClean="0"/>
              <a:t>Child Nutrition Act of 1966</a:t>
            </a:r>
          </a:p>
          <a:p>
            <a:endParaRPr lang="en-US" dirty="0" smtClean="0"/>
          </a:p>
          <a:p>
            <a:r>
              <a:rPr lang="en-US" dirty="0" smtClean="0"/>
              <a:t>PL 108-265 (Child Nutrition and WIC Reauthorization Act of 2004)</a:t>
            </a:r>
          </a:p>
          <a:p>
            <a:endParaRPr lang="en-US" dirty="0" smtClean="0"/>
          </a:p>
          <a:p>
            <a:r>
              <a:rPr lang="en-US" dirty="0" smtClean="0"/>
              <a:t>PL 111-296 (Healthy, Hunger-Free Kids Act of 2010)</a:t>
            </a:r>
          </a:p>
          <a:p>
            <a:pPr marL="742950" lvl="1" indent="-285750">
              <a:buFont typeface="Arial" panose="020B0604020202020204" pitchFamily="34" charset="0"/>
              <a:buChar char="•"/>
            </a:pPr>
            <a:r>
              <a:rPr lang="en-US" dirty="0" smtClean="0"/>
              <a:t>USDA FNS Final Rule for All Foods on Campus (Smart Snacks)</a:t>
            </a:r>
          </a:p>
          <a:p>
            <a:pPr marL="742950" lvl="1" indent="-285750">
              <a:buFont typeface="Arial" panose="020B0604020202020204" pitchFamily="34" charset="0"/>
              <a:buChar char="•"/>
            </a:pPr>
            <a:r>
              <a:rPr lang="en-US" dirty="0" smtClean="0"/>
              <a:t>USDA FNS Final Rule for Local School Wellness Policy Implementation</a:t>
            </a:r>
          </a:p>
          <a:p>
            <a:endParaRPr lang="en-US" dirty="0"/>
          </a:p>
          <a:p>
            <a:r>
              <a:rPr lang="en-US" dirty="0" smtClean="0"/>
              <a:t>Arkansas Act 1220 of 2003</a:t>
            </a:r>
          </a:p>
          <a:p>
            <a:endParaRPr lang="en-US" dirty="0"/>
          </a:p>
          <a:p>
            <a:r>
              <a:rPr lang="en-US" dirty="0"/>
              <a:t>Arkansas Act 2285 of 2005</a:t>
            </a:r>
          </a:p>
          <a:p>
            <a:pPr marL="742950" lvl="1" indent="-285750">
              <a:buFont typeface="Arial" panose="020B0604020202020204" pitchFamily="34" charset="0"/>
              <a:buChar char="•"/>
            </a:pPr>
            <a:r>
              <a:rPr lang="en-US" dirty="0" smtClean="0"/>
              <a:t>ADE Rules Governing Nutrition and Physical Activity Standards and Body Mass Index for Age Assessment Protocols in Arkansas Public Schools, May 2016</a:t>
            </a:r>
            <a:endParaRPr lang="en-US" dirty="0"/>
          </a:p>
        </p:txBody>
      </p:sp>
    </p:spTree>
    <p:extLst>
      <p:ext uri="{BB962C8B-B14F-4D97-AF65-F5344CB8AC3E}">
        <p14:creationId xmlns:p14="http://schemas.microsoft.com/office/powerpoint/2010/main" val="284560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9389" y="366351"/>
            <a:ext cx="6797842" cy="9725739"/>
          </a:xfrm>
          <a:prstGeom prst="rect">
            <a:avLst/>
          </a:prstGeom>
          <a:noFill/>
        </p:spPr>
        <p:txBody>
          <a:bodyPr wrap="square" rtlCol="0">
            <a:spAutoFit/>
          </a:bodyPr>
          <a:lstStyle/>
          <a:p>
            <a:r>
              <a:rPr lang="en-US" dirty="0" smtClean="0"/>
              <a:t>Developed By:</a:t>
            </a:r>
          </a:p>
          <a:p>
            <a:endParaRPr lang="en-US" dirty="0" smtClean="0"/>
          </a:p>
          <a:p>
            <a:r>
              <a:rPr lang="en-US" b="1" dirty="0" smtClean="0"/>
              <a:t>Stephanie Alsbrook, MS, RD, LD</a:t>
            </a:r>
            <a:r>
              <a:rPr lang="en-US" dirty="0" smtClean="0"/>
              <a:t/>
            </a:r>
            <a:br>
              <a:rPr lang="en-US" dirty="0" smtClean="0"/>
            </a:br>
            <a:r>
              <a:rPr lang="en-US" dirty="0" smtClean="0"/>
              <a:t>Assistant Director of Healthy Schools</a:t>
            </a:r>
          </a:p>
          <a:p>
            <a:r>
              <a:rPr lang="en-US" dirty="0" smtClean="0"/>
              <a:t>Child Nutrition Unit</a:t>
            </a:r>
          </a:p>
          <a:p>
            <a:r>
              <a:rPr lang="en-US" dirty="0" smtClean="0"/>
              <a:t>Arkansas Department of Education</a:t>
            </a:r>
          </a:p>
          <a:p>
            <a:endParaRPr lang="en-US" dirty="0" smtClean="0"/>
          </a:p>
          <a:p>
            <a:r>
              <a:rPr lang="en-US" b="1" dirty="0"/>
              <a:t>Audra Walters, MS</a:t>
            </a:r>
          </a:p>
          <a:p>
            <a:r>
              <a:rPr lang="en-US" dirty="0"/>
              <a:t>School Health Services</a:t>
            </a:r>
          </a:p>
          <a:p>
            <a:r>
              <a:rPr lang="en-US" dirty="0"/>
              <a:t>Arkansas Department of Education</a:t>
            </a:r>
          </a:p>
          <a:p>
            <a:endParaRPr lang="en-US" b="1" dirty="0" smtClean="0"/>
          </a:p>
          <a:p>
            <a:r>
              <a:rPr lang="en-US" b="1" dirty="0" smtClean="0"/>
              <a:t>Anna Haver</a:t>
            </a:r>
            <a:r>
              <a:rPr lang="en-US" dirty="0" smtClean="0"/>
              <a:t/>
            </a:r>
            <a:br>
              <a:rPr lang="en-US" dirty="0" smtClean="0"/>
            </a:br>
            <a:r>
              <a:rPr lang="en-US" dirty="0" smtClean="0"/>
              <a:t>Act 1220 Coordinator</a:t>
            </a:r>
          </a:p>
          <a:p>
            <a:r>
              <a:rPr lang="en-US" dirty="0" smtClean="0"/>
              <a:t>School Health Services </a:t>
            </a:r>
          </a:p>
          <a:p>
            <a:r>
              <a:rPr lang="en-US" dirty="0" smtClean="0"/>
              <a:t>Arkansas Department of Education</a:t>
            </a:r>
          </a:p>
          <a:p>
            <a:endParaRPr lang="en-US" dirty="0" smtClean="0"/>
          </a:p>
          <a:p>
            <a:r>
              <a:rPr lang="en-US" b="1" dirty="0" smtClean="0"/>
              <a:t>Racheal Odom</a:t>
            </a:r>
          </a:p>
          <a:p>
            <a:r>
              <a:rPr lang="en-US" dirty="0" smtClean="0"/>
              <a:t>Arkansas Department of Health</a:t>
            </a:r>
          </a:p>
          <a:p>
            <a:endParaRPr lang="en-US" dirty="0"/>
          </a:p>
          <a:p>
            <a:r>
              <a:rPr lang="en-US" dirty="0" smtClean="0"/>
              <a:t>Intended for instructional purposes only.</a:t>
            </a:r>
          </a:p>
          <a:p>
            <a:endParaRPr lang="en-US" dirty="0"/>
          </a:p>
          <a:p>
            <a:r>
              <a:rPr lang="en-US" dirty="0" smtClean="0"/>
              <a:t>Developed using United States Department of Agriculture Child Nutrition Federal Funds.</a:t>
            </a:r>
          </a:p>
          <a:p>
            <a:endParaRPr lang="en-US" dirty="0"/>
          </a:p>
          <a:p>
            <a:r>
              <a:rPr lang="en-US" sz="1600" dirty="0" smtClean="0"/>
              <a:t>This workbook is intended to be a guide for wellness </a:t>
            </a:r>
            <a:r>
              <a:rPr lang="en-US" sz="1600" dirty="0"/>
              <a:t>c</a:t>
            </a:r>
            <a:r>
              <a:rPr lang="en-US" sz="1600" dirty="0" smtClean="0"/>
              <a:t>ommittees and others as they partner to implement the Federal and State regulations regarding wellness in Arkansas schools and districts.  This workbook is not all inclusive, and individual schools may have circumstances that are addressed on a case-by-case basis.  This workbook should be used in combination with Arkansas Department of Education (ADE) Commissioner’s Memos; United States Department of Agriculture Food and Nutrition Services Memos; the Arkansas Rules Governing Nutrition, Physical Activity, and BMI; State and Federal Regulations; the ADE Child Nutrition Unit and School Health Services Unit Webpages; and guidance from Arkansas Health Department Community Health Nurse Specialists and Community Health Promotion Specialists.</a:t>
            </a:r>
            <a:endParaRPr lang="en-US" sz="1600" dirty="0"/>
          </a:p>
        </p:txBody>
      </p:sp>
      <p:sp>
        <p:nvSpPr>
          <p:cNvPr id="3" name="Slide Number Placeholder 2"/>
          <p:cNvSpPr>
            <a:spLocks noGrp="1"/>
          </p:cNvSpPr>
          <p:nvPr>
            <p:ph type="sldNum" sz="quarter" idx="12"/>
          </p:nvPr>
        </p:nvSpPr>
        <p:spPr/>
        <p:txBody>
          <a:bodyPr/>
          <a:lstStyle/>
          <a:p>
            <a:fld id="{702C820B-19F1-4FFD-8959-26C8B7FC7F4C}" type="slidenum">
              <a:rPr lang="en-US" smtClean="0"/>
              <a:t>3</a:t>
            </a:fld>
            <a:endParaRPr lang="en-US" dirty="0"/>
          </a:p>
        </p:txBody>
      </p:sp>
    </p:spTree>
    <p:extLst>
      <p:ext uri="{BB962C8B-B14F-4D97-AF65-F5344CB8AC3E}">
        <p14:creationId xmlns:p14="http://schemas.microsoft.com/office/powerpoint/2010/main" val="1217187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9627" y="1115836"/>
            <a:ext cx="6569242" cy="5262979"/>
          </a:xfrm>
          <a:prstGeom prst="rect">
            <a:avLst/>
          </a:prstGeom>
        </p:spPr>
        <p:txBody>
          <a:bodyPr wrap="square">
            <a:spAutoFit/>
          </a:bodyPr>
          <a:lstStyle/>
          <a:p>
            <a:r>
              <a:rPr lang="en-US" sz="1200" dirty="0" smtClean="0"/>
              <a:t>The </a:t>
            </a:r>
            <a:r>
              <a:rPr lang="en-US" sz="1200" dirty="0"/>
              <a:t>majority of a school wellness committee’s work is completed during meetings.  Therefore, it is essential that meetings are effective.  To ensure that meetings are well organized and goal-directed, the following factors should be given consideration</a:t>
            </a:r>
            <a:r>
              <a:rPr lang="en-US" sz="1200" dirty="0" smtClean="0"/>
              <a:t>.</a:t>
            </a:r>
          </a:p>
          <a:p>
            <a:endParaRPr lang="en-US" sz="1200" dirty="0"/>
          </a:p>
          <a:p>
            <a:r>
              <a:rPr lang="en-US" sz="1200" b="1" dirty="0">
                <a:solidFill>
                  <a:schemeClr val="accent5"/>
                </a:solidFill>
              </a:rPr>
              <a:t>Regular Meeting Schedule</a:t>
            </a:r>
            <a:r>
              <a:rPr lang="en-US" sz="1200" dirty="0">
                <a:solidFill>
                  <a:schemeClr val="accent5"/>
                </a:solidFill>
              </a:rPr>
              <a:t> </a:t>
            </a:r>
            <a:r>
              <a:rPr lang="en-US" sz="1200" dirty="0"/>
              <a:t>– Meetings should be planned and conducted at least quarterly.  Establishing an annual calendar of dates, times, and locations for regular meetings can be very helpful for members.  Some school wellness committees meet in the schools to help members become more familiar with the school environment.  Limit the duration of meetings to no more than 2 hours to optimize productivity.  At least 2/3 of the wellness committee must be present to conduct business</a:t>
            </a:r>
            <a:r>
              <a:rPr lang="en-US" sz="1200" dirty="0" smtClean="0"/>
              <a:t>.</a:t>
            </a:r>
          </a:p>
          <a:p>
            <a:endParaRPr lang="en-US" sz="1200" dirty="0"/>
          </a:p>
          <a:p>
            <a:r>
              <a:rPr lang="en-US" sz="1200" b="1" dirty="0">
                <a:solidFill>
                  <a:schemeClr val="accent5"/>
                </a:solidFill>
              </a:rPr>
              <a:t>Agenda</a:t>
            </a:r>
            <a:r>
              <a:rPr lang="en-US" sz="1200" dirty="0">
                <a:solidFill>
                  <a:schemeClr val="accent5"/>
                </a:solidFill>
              </a:rPr>
              <a:t> </a:t>
            </a:r>
            <a:r>
              <a:rPr lang="en-US" sz="1200" dirty="0"/>
              <a:t>– Members should receive a tentative agenda with a request for suggested agenda topics approximately one to two weeks before a meeting.  Suggestions for additional agenda items should be submitted one week in advance of the meeting to be incorporated into the agenda.  Members should easily understand the agenda, and action items should be designated separately from information items and discussion only items.  Minutes of the previous meeting should accompany the draft agenda.  Meeting agendas should allow time for new items to be introduced.   </a:t>
            </a:r>
            <a:endParaRPr lang="en-US" sz="1200" dirty="0" smtClean="0"/>
          </a:p>
          <a:p>
            <a:endParaRPr lang="en-US" sz="1200" dirty="0"/>
          </a:p>
          <a:p>
            <a:r>
              <a:rPr lang="en-US" sz="1200" b="1" dirty="0">
                <a:solidFill>
                  <a:schemeClr val="accent5"/>
                </a:solidFill>
              </a:rPr>
              <a:t>Minutes</a:t>
            </a:r>
            <a:r>
              <a:rPr lang="en-US" sz="1200" b="1" dirty="0"/>
              <a:t> </a:t>
            </a:r>
            <a:r>
              <a:rPr lang="en-US" sz="1200" dirty="0"/>
              <a:t>– Minutes should be kept by an assigned committee member and provided to members within three weeks</a:t>
            </a:r>
            <a:r>
              <a:rPr lang="en-US" sz="1200" dirty="0" smtClean="0"/>
              <a:t>.</a:t>
            </a:r>
          </a:p>
          <a:p>
            <a:endParaRPr lang="en-US" sz="1200" dirty="0"/>
          </a:p>
          <a:p>
            <a:r>
              <a:rPr lang="en-US" sz="1200" b="1" dirty="0">
                <a:solidFill>
                  <a:schemeClr val="accent5"/>
                </a:solidFill>
              </a:rPr>
              <a:t>Communication</a:t>
            </a:r>
            <a:r>
              <a:rPr lang="en-US" sz="1200" dirty="0">
                <a:solidFill>
                  <a:schemeClr val="accent5"/>
                </a:solidFill>
              </a:rPr>
              <a:t> </a:t>
            </a:r>
            <a:r>
              <a:rPr lang="en-US" sz="1200" dirty="0"/>
              <a:t>– In order to communicate regarding activities and for notification surrounding inclement weather and other emergencies, information could be placed on the district’s web page.  A wellness committee could also establish a phone tree or email distribution list for information sharing with members</a:t>
            </a:r>
            <a:r>
              <a:rPr lang="en-US" sz="1200" dirty="0" smtClean="0"/>
              <a:t>.</a:t>
            </a:r>
          </a:p>
          <a:p>
            <a:endParaRPr lang="en-US" sz="1200" dirty="0"/>
          </a:p>
          <a:p>
            <a:r>
              <a:rPr lang="en-US" sz="1200" b="1" dirty="0">
                <a:solidFill>
                  <a:schemeClr val="accent5"/>
                </a:solidFill>
              </a:rPr>
              <a:t>Punctuality</a:t>
            </a:r>
            <a:r>
              <a:rPr lang="en-US" sz="1200" dirty="0">
                <a:solidFill>
                  <a:schemeClr val="accent5"/>
                </a:solidFill>
              </a:rPr>
              <a:t> </a:t>
            </a:r>
            <a:r>
              <a:rPr lang="en-US" sz="1200" dirty="0"/>
              <a:t>– Meetings should start and end on time.  Waiting for others before starting a meeting or allowing discussion to drift past the allotted time will enable the continuation of these behaviors</a:t>
            </a:r>
            <a:r>
              <a:rPr lang="en-US" sz="1200" dirty="0" smtClean="0"/>
              <a:t>.</a:t>
            </a:r>
          </a:p>
          <a:p>
            <a:endParaRPr lang="en-US" sz="1200" dirty="0"/>
          </a:p>
        </p:txBody>
      </p:sp>
      <p:sp>
        <p:nvSpPr>
          <p:cNvPr id="5" name="Rectangle 4"/>
          <p:cNvSpPr/>
          <p:nvPr/>
        </p:nvSpPr>
        <p:spPr>
          <a:xfrm>
            <a:off x="1386733" y="212104"/>
            <a:ext cx="5101205"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Regular Meetings</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sp>
        <p:nvSpPr>
          <p:cNvPr id="6" name="Rounded Rectangle 5"/>
          <p:cNvSpPr/>
          <p:nvPr/>
        </p:nvSpPr>
        <p:spPr>
          <a:xfrm>
            <a:off x="409075" y="8169441"/>
            <a:ext cx="6990346" cy="1662571"/>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619626" y="8309406"/>
            <a:ext cx="6695573" cy="1384995"/>
          </a:xfrm>
          <a:prstGeom prst="rect">
            <a:avLst/>
          </a:prstGeom>
        </p:spPr>
        <p:txBody>
          <a:bodyPr wrap="square">
            <a:spAutoFit/>
          </a:bodyPr>
          <a:lstStyle/>
          <a:p>
            <a:r>
              <a:rPr lang="en-US" sz="1400" b="1" dirty="0">
                <a:solidFill>
                  <a:schemeClr val="accent6"/>
                </a:solidFill>
                <a:latin typeface="Calibri" panose="020F0502020204030204" pitchFamily="34" charset="0"/>
                <a:ea typeface="Calibri" panose="020F0502020204030204" pitchFamily="34" charset="0"/>
              </a:rPr>
              <a:t>Debbie McAdams, MSM, MT(ASCP)</a:t>
            </a:r>
            <a:endParaRPr lang="en-US" sz="1400" dirty="0">
              <a:solidFill>
                <a:schemeClr val="accent6"/>
              </a:solidFill>
              <a:latin typeface="Times New Roman" panose="02020603050405020304" pitchFamily="18" charset="0"/>
              <a:ea typeface="Calibri" panose="020F0502020204030204" pitchFamily="34" charset="0"/>
            </a:endParaRPr>
          </a:p>
          <a:p>
            <a:r>
              <a:rPr lang="en-US" sz="1400" b="1" dirty="0">
                <a:solidFill>
                  <a:schemeClr val="accent6"/>
                </a:solidFill>
                <a:latin typeface="Calibri" panose="020F0502020204030204" pitchFamily="34" charset="0"/>
                <a:ea typeface="Calibri" panose="020F0502020204030204" pitchFamily="34" charset="0"/>
              </a:rPr>
              <a:t>El Dorado School-based Health Center Coordinator </a:t>
            </a:r>
            <a:endParaRPr lang="en-US" sz="1400" dirty="0">
              <a:solidFill>
                <a:schemeClr val="accent6"/>
              </a:solidFill>
              <a:latin typeface="Times New Roman" panose="02020603050405020304" pitchFamily="18" charset="0"/>
              <a:ea typeface="Calibri" panose="020F0502020204030204" pitchFamily="34" charset="0"/>
            </a:endParaRPr>
          </a:p>
          <a:p>
            <a:r>
              <a:rPr lang="en-US" sz="1400" dirty="0">
                <a:solidFill>
                  <a:schemeClr val="accent6"/>
                </a:solidFill>
                <a:latin typeface="Calibri" panose="020F0502020204030204" pitchFamily="34" charset="0"/>
                <a:ea typeface="Calibri" panose="020F0502020204030204" pitchFamily="34" charset="0"/>
              </a:rPr>
              <a:t> </a:t>
            </a:r>
            <a:endParaRPr lang="en-US" sz="1400" dirty="0">
              <a:solidFill>
                <a:schemeClr val="accent6"/>
              </a:solidFill>
              <a:latin typeface="Times New Roman" panose="02020603050405020304" pitchFamily="18" charset="0"/>
              <a:ea typeface="Calibri" panose="020F0502020204030204" pitchFamily="34" charset="0"/>
            </a:endParaRPr>
          </a:p>
          <a:p>
            <a:r>
              <a:rPr lang="en-US" sz="1400" dirty="0" smtClean="0">
                <a:solidFill>
                  <a:schemeClr val="accent6"/>
                </a:solidFill>
                <a:latin typeface="Georgia" panose="02040502050405020303" pitchFamily="18" charset="0"/>
                <a:ea typeface="Calibri" panose="020F0502020204030204" pitchFamily="34" charset="0"/>
              </a:rPr>
              <a:t>“Being </a:t>
            </a:r>
            <a:r>
              <a:rPr lang="en-US" sz="1400" dirty="0">
                <a:solidFill>
                  <a:schemeClr val="accent6"/>
                </a:solidFill>
                <a:latin typeface="Georgia" panose="02040502050405020303" pitchFamily="18" charset="0"/>
                <a:ea typeface="Calibri" panose="020F0502020204030204" pitchFamily="34" charset="0"/>
              </a:rPr>
              <a:t>a part of changing the culture </a:t>
            </a:r>
            <a:r>
              <a:rPr lang="en-US" sz="1400" dirty="0">
                <a:solidFill>
                  <a:schemeClr val="accent6"/>
                </a:solidFill>
                <a:latin typeface="Times New Roman" panose="02020603050405020304" pitchFamily="18" charset="0"/>
                <a:ea typeface="Calibri" panose="020F0502020204030204" pitchFamily="34" charset="0"/>
              </a:rPr>
              <a:t>​</a:t>
            </a:r>
            <a:r>
              <a:rPr lang="en-US" sz="1400" dirty="0">
                <a:solidFill>
                  <a:schemeClr val="accent6"/>
                </a:solidFill>
                <a:latin typeface="Georgia" panose="02040502050405020303" pitchFamily="18" charset="0"/>
                <a:ea typeface="Calibri" panose="020F0502020204030204" pitchFamily="34" charset="0"/>
              </a:rPr>
              <a:t>for kids to understand wellness and take ownership in their health and well being is truly my mission field.  Be a Champion and make a difference</a:t>
            </a:r>
            <a:r>
              <a:rPr lang="en-US" sz="1400" dirty="0" smtClean="0">
                <a:solidFill>
                  <a:schemeClr val="accent6"/>
                </a:solidFill>
                <a:latin typeface="Georgia" panose="02040502050405020303" pitchFamily="18" charset="0"/>
                <a:ea typeface="Calibri" panose="020F0502020204030204" pitchFamily="34" charset="0"/>
              </a:rPr>
              <a:t>.”</a:t>
            </a:r>
            <a:endParaRPr lang="en-US" sz="1400" dirty="0">
              <a:solidFill>
                <a:schemeClr val="accent6"/>
              </a:solidFill>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085" y="6155405"/>
            <a:ext cx="3238500" cy="1876425"/>
          </a:xfrm>
          <a:prstGeom prst="rect">
            <a:avLst/>
          </a:prstGeom>
        </p:spPr>
      </p:pic>
      <p:sp>
        <p:nvSpPr>
          <p:cNvPr id="8" name="Slide Number Placeholder 7"/>
          <p:cNvSpPr>
            <a:spLocks noGrp="1"/>
          </p:cNvSpPr>
          <p:nvPr>
            <p:ph type="sldNum" sz="quarter" idx="12"/>
          </p:nvPr>
        </p:nvSpPr>
        <p:spPr/>
        <p:txBody>
          <a:bodyPr/>
          <a:lstStyle/>
          <a:p>
            <a:fld id="{702C820B-19F1-4FFD-8959-26C8B7FC7F4C}" type="slidenum">
              <a:rPr lang="en-US" smtClean="0"/>
              <a:t>4</a:t>
            </a:fld>
            <a:endParaRPr lang="en-US"/>
          </a:p>
        </p:txBody>
      </p:sp>
    </p:spTree>
    <p:extLst>
      <p:ext uri="{BB962C8B-B14F-4D97-AF65-F5344CB8AC3E}">
        <p14:creationId xmlns:p14="http://schemas.microsoft.com/office/powerpoint/2010/main" val="1374025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199" y="653524"/>
            <a:ext cx="6942221" cy="3231654"/>
          </a:xfrm>
          <a:prstGeom prst="rect">
            <a:avLst/>
          </a:prstGeom>
        </p:spPr>
        <p:txBody>
          <a:bodyPr wrap="square">
            <a:spAutoFit/>
          </a:bodyPr>
          <a:lstStyle/>
          <a:p>
            <a:r>
              <a:rPr lang="en-US" sz="1200" b="1" dirty="0">
                <a:solidFill>
                  <a:schemeClr val="accent5"/>
                </a:solidFill>
              </a:rPr>
              <a:t>Environment and Atmosphere</a:t>
            </a:r>
            <a:r>
              <a:rPr lang="en-US" sz="1200" dirty="0">
                <a:solidFill>
                  <a:schemeClr val="accent5"/>
                </a:solidFill>
              </a:rPr>
              <a:t> </a:t>
            </a:r>
            <a:r>
              <a:rPr lang="en-US" sz="1200" dirty="0"/>
              <a:t>– Meetings should be held in a physically comfortable room with seating that allows members to easily see and hear each other. U-shaped or semi-circular seating arrangements work well.  All members should be involved in discussion and positively acknowledged for their contributions.  Periodically, discussion should be summarized for the group.  The member designated to take minutes should keep a written record of discussion topics, major ideas, and decisions.  Follow basic Parliamentary Procedures in handling committee business.  Robert’s Rules of Order may be used to govern the conduct of meetings.  More information can be found at:  </a:t>
            </a:r>
            <a:r>
              <a:rPr lang="en-US" sz="1200" u="sng" dirty="0">
                <a:hlinkClick r:id="rId2"/>
              </a:rPr>
              <a:t>http://www.robertsrules.org</a:t>
            </a:r>
            <a:r>
              <a:rPr lang="en-US" sz="1200" dirty="0"/>
              <a:t> </a:t>
            </a:r>
            <a:endParaRPr lang="en-US" sz="1200" dirty="0" smtClean="0"/>
          </a:p>
          <a:p>
            <a:endParaRPr lang="en-US" sz="1200" dirty="0"/>
          </a:p>
          <a:p>
            <a:r>
              <a:rPr lang="en-US" sz="1200" b="1" dirty="0">
                <a:solidFill>
                  <a:schemeClr val="accent5"/>
                </a:solidFill>
              </a:rPr>
              <a:t>Follow-up</a:t>
            </a:r>
            <a:r>
              <a:rPr lang="en-US" sz="1200" dirty="0"/>
              <a:t> – Members should have clearly defined roles and responsibilities. All tasks requiring follow-up or completion should be assigned to a committee member before moving on to a new topic. Time should be allocated at the end of the meeting to determine the tentative agenda for the next meeting</a:t>
            </a:r>
            <a:r>
              <a:rPr lang="en-US" sz="1200" dirty="0" smtClean="0"/>
              <a:t>.</a:t>
            </a:r>
          </a:p>
          <a:p>
            <a:endParaRPr lang="en-US" sz="1200" dirty="0"/>
          </a:p>
          <a:p>
            <a:r>
              <a:rPr lang="en-US" sz="1200" b="1" dirty="0">
                <a:solidFill>
                  <a:schemeClr val="accent5"/>
                </a:solidFill>
              </a:rPr>
              <a:t>Documentation</a:t>
            </a:r>
            <a:r>
              <a:rPr lang="en-US" sz="1200" dirty="0"/>
              <a:t> – Wellness committee meetings must be documented with sign-in sheets, agendas, and minutes of each meeting.  Wellness committees should review menus for the National School Lunch Program and other food sold in the school cafeteria on a quarterly basis.  The Wellness Committee should provide written recommendations to the Child Nutrition Director concerning the menus and other foods sold in the school cafeteria.</a:t>
            </a:r>
          </a:p>
        </p:txBody>
      </p:sp>
      <p:graphicFrame>
        <p:nvGraphicFramePr>
          <p:cNvPr id="3" name="Table 2"/>
          <p:cNvGraphicFramePr>
            <a:graphicFrameLocks noGrp="1"/>
          </p:cNvGraphicFramePr>
          <p:nvPr>
            <p:extLst>
              <p:ext uri="{D42A27DB-BD31-4B8C-83A1-F6EECF244321}">
                <p14:modId xmlns:p14="http://schemas.microsoft.com/office/powerpoint/2010/main" val="2252353001"/>
              </p:ext>
            </p:extLst>
          </p:nvPr>
        </p:nvGraphicFramePr>
        <p:xfrm>
          <a:off x="982159" y="7644342"/>
          <a:ext cx="5940425" cy="1907895"/>
        </p:xfrm>
        <a:graphic>
          <a:graphicData uri="http://schemas.openxmlformats.org/drawingml/2006/table">
            <a:tbl>
              <a:tblPr firstRow="1" firstCol="1" bandRow="1">
                <a:tableStyleId>{5C22544A-7EE6-4342-B048-85BDC9FD1C3A}</a:tableStyleId>
              </a:tblPr>
              <a:tblGrid>
                <a:gridCol w="1711325"/>
                <a:gridCol w="1701165"/>
                <a:gridCol w="1042035"/>
                <a:gridCol w="1485900"/>
              </a:tblGrid>
              <a:tr h="0">
                <a:tc>
                  <a:txBody>
                    <a:bodyPr/>
                    <a:lstStyle/>
                    <a:p>
                      <a:pPr marL="0" marR="0" algn="ctr">
                        <a:lnSpc>
                          <a:spcPct val="107000"/>
                        </a:lnSpc>
                        <a:spcBef>
                          <a:spcPts val="0"/>
                        </a:spcBef>
                        <a:spcAft>
                          <a:spcPts val="0"/>
                        </a:spcAft>
                      </a:pPr>
                      <a:r>
                        <a:rPr lang="en-US" sz="1200" dirty="0">
                          <a:effectLst/>
                        </a:rPr>
                        <a:t>Steps to Achievement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Decisions/Still to Do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Who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200">
                          <a:effectLst/>
                        </a:rPr>
                        <a:t>When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200" dirty="0">
                          <a:effectLst/>
                        </a:rPr>
                        <a:t>Example: Review the previous survey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Revise as needed</a:t>
                      </a:r>
                    </a:p>
                    <a:p>
                      <a:pPr marL="0" marR="0">
                        <a:lnSpc>
                          <a:spcPct val="107000"/>
                        </a:lnSpc>
                        <a:spcBef>
                          <a:spcPts val="0"/>
                        </a:spcBef>
                        <a:spcAft>
                          <a:spcPts val="0"/>
                        </a:spcAft>
                      </a:pPr>
                      <a:r>
                        <a:rPr lang="en-US" sz="1200" dirty="0">
                          <a:effectLst/>
                        </a:rPr>
                        <a:t> </a:t>
                      </a:r>
                    </a:p>
                    <a:p>
                      <a:pPr marL="0" marR="0">
                        <a:lnSpc>
                          <a:spcPct val="107000"/>
                        </a:lnSpc>
                        <a:spcBef>
                          <a:spcPts val="0"/>
                        </a:spcBef>
                        <a:spcAft>
                          <a:spcPts val="0"/>
                        </a:spcAft>
                      </a:pPr>
                      <a:r>
                        <a:rPr lang="en-US" sz="1200" dirty="0">
                          <a:effectLst/>
                        </a:rPr>
                        <a:t>Share with wellness committee for approval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Sally</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Sally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October 1</a:t>
                      </a:r>
                    </a:p>
                    <a:p>
                      <a:pPr marL="0" marR="0">
                        <a:lnSpc>
                          <a:spcPct val="107000"/>
                        </a:lnSpc>
                        <a:spcBef>
                          <a:spcPts val="0"/>
                        </a:spcBef>
                        <a:spcAft>
                          <a:spcPts val="0"/>
                        </a:spcAft>
                      </a:pPr>
                      <a:r>
                        <a:rPr lang="en-US" sz="1200">
                          <a:effectLst/>
                        </a:rPr>
                        <a:t> </a:t>
                      </a:r>
                    </a:p>
                    <a:p>
                      <a:pPr marL="0" marR="0">
                        <a:lnSpc>
                          <a:spcPct val="107000"/>
                        </a:lnSpc>
                        <a:spcBef>
                          <a:spcPts val="0"/>
                        </a:spcBef>
                        <a:spcAft>
                          <a:spcPts val="0"/>
                        </a:spcAft>
                      </a:pPr>
                      <a:r>
                        <a:rPr lang="en-US" sz="1200">
                          <a:effectLst/>
                        </a:rPr>
                        <a:t>October 10</a:t>
                      </a:r>
                    </a:p>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200">
                          <a:effectLst/>
                        </a:rPr>
                        <a:t>Check with principals about conducting survey</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Determine best date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a:effectLst/>
                        </a:rPr>
                        <a:t>Joe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dirty="0">
                          <a:effectLst/>
                        </a:rPr>
                        <a:t>October 10</a:t>
                      </a:r>
                    </a:p>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964114" y="6171504"/>
            <a:ext cx="4446987"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Sample Meeting Agenda Task List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Date: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Attendees: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Example Item for Follow-up: </a:t>
            </a:r>
            <a:r>
              <a:rPr kumimoji="0" lang="en-US" altLang="en-US" sz="12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Complete Wellness Fair interest survey</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ounded Rectangle 4"/>
          <p:cNvSpPr/>
          <p:nvPr/>
        </p:nvSpPr>
        <p:spPr>
          <a:xfrm>
            <a:off x="457199" y="6039853"/>
            <a:ext cx="6990346" cy="3695919"/>
          </a:xfrm>
          <a:prstGeom prst="roundRect">
            <a:avLst/>
          </a:prstGeom>
          <a:noFill/>
          <a:ln w="381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47646" y="212104"/>
            <a:ext cx="3379451" cy="338554"/>
          </a:xfrm>
          <a:prstGeom prst="rect">
            <a:avLst/>
          </a:prstGeom>
          <a:noFill/>
        </p:spPr>
        <p:txBody>
          <a:bodyPr wrap="none" lIns="91440" tIns="45720" rIns="91440" bIns="45720">
            <a:spAutoFit/>
          </a:bodyPr>
          <a:lstStyle/>
          <a:p>
            <a:pPr algn="ctr"/>
            <a:r>
              <a:rPr lang="en-US" sz="1600" dirty="0" smtClean="0">
                <a:ln w="0"/>
                <a:solidFill>
                  <a:schemeClr val="accent4"/>
                </a:solidFill>
                <a:effectLst>
                  <a:outerShdw blurRad="38100" dist="19050" dir="2700000" algn="tl" rotWithShape="0">
                    <a:schemeClr val="dk1">
                      <a:alpha val="40000"/>
                    </a:schemeClr>
                  </a:outerShdw>
                </a:effectLst>
              </a:rPr>
              <a:t>Regular Meetings and Sample Agenda</a:t>
            </a:r>
            <a:endParaRPr lang="en-US" sz="1600" b="0" cap="none" spc="0" dirty="0">
              <a:ln w="0"/>
              <a:solidFill>
                <a:schemeClr val="accent4"/>
              </a:solidFill>
              <a:effectLst>
                <a:outerShdw blurRad="38100" dist="25400" dir="5400000" algn="ctr" rotWithShape="0">
                  <a:srgbClr val="6E747A">
                    <a:alpha val="43000"/>
                  </a:srgbClr>
                </a:outerShdw>
              </a:effectLs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2455" y="5539511"/>
            <a:ext cx="2428875" cy="1885950"/>
          </a:xfrm>
          <a:prstGeom prst="rect">
            <a:avLst/>
          </a:prstGeom>
        </p:spPr>
      </p:pic>
      <p:sp>
        <p:nvSpPr>
          <p:cNvPr id="11" name="TextBox 10"/>
          <p:cNvSpPr txBox="1"/>
          <p:nvPr/>
        </p:nvSpPr>
        <p:spPr>
          <a:xfrm>
            <a:off x="378992" y="3805264"/>
            <a:ext cx="7098633" cy="2031325"/>
          </a:xfrm>
          <a:prstGeom prst="rect">
            <a:avLst/>
          </a:prstGeom>
          <a:noFill/>
        </p:spPr>
        <p:txBody>
          <a:bodyPr wrap="square" rtlCol="0">
            <a:spAutoFit/>
          </a:bodyPr>
          <a:lstStyle/>
          <a:p>
            <a:r>
              <a:rPr lang="en-US" sz="1200" dirty="0">
                <a:solidFill>
                  <a:schemeClr val="accent5"/>
                </a:solidFill>
              </a:rPr>
              <a:t>      </a:t>
            </a:r>
          </a:p>
          <a:p>
            <a:r>
              <a:rPr lang="en-US" sz="1200" dirty="0">
                <a:solidFill>
                  <a:schemeClr val="accent6"/>
                </a:solidFill>
              </a:rPr>
              <a:t>" Monthly Wellness Committee meetings are a must for a Coordinated School Health School with a School-Based Health Center. We hear from our providers each month on what is going right and what is not, our outside partners meet with us also to coordinate our monthly prevention lessons for our students, updating our Local Wellness Policy has been a major accomplishment for our Wellness Committee, and much-needed changes to our Physical Activity and Nutrition portions of our Wellness Policy have been changed due to the commitment of our Wellness Committee. We now have P.A. every day for all K-6th-grade students, no longer use P.A. for punishment, and are working together as a staff to follow the smart snack requirements throughout our entire School District</a:t>
            </a:r>
            <a:r>
              <a:rPr lang="en-US" sz="1200" dirty="0" smtClean="0">
                <a:solidFill>
                  <a:schemeClr val="accent6"/>
                </a:solidFill>
              </a:rPr>
              <a:t>.“		</a:t>
            </a:r>
            <a:r>
              <a:rPr lang="en-US" sz="1200" b="1" i="1" dirty="0" smtClean="0">
                <a:solidFill>
                  <a:schemeClr val="accent6"/>
                </a:solidFill>
              </a:rPr>
              <a:t>Donna Robinson, Magazine Wellness Coordinator</a:t>
            </a:r>
            <a:endParaRPr lang="en-US" sz="1200" b="1" dirty="0">
              <a:solidFill>
                <a:schemeClr val="accent6"/>
              </a:solidFill>
            </a:endParaRPr>
          </a:p>
          <a:p>
            <a:endParaRPr lang="en-US" i="1" dirty="0">
              <a:solidFill>
                <a:schemeClr val="accent6"/>
              </a:solidFill>
            </a:endParaRPr>
          </a:p>
        </p:txBody>
      </p:sp>
      <p:sp>
        <p:nvSpPr>
          <p:cNvPr id="7" name="Slide Number Placeholder 6"/>
          <p:cNvSpPr>
            <a:spLocks noGrp="1"/>
          </p:cNvSpPr>
          <p:nvPr>
            <p:ph type="sldNum" sz="quarter" idx="12"/>
          </p:nvPr>
        </p:nvSpPr>
        <p:spPr/>
        <p:txBody>
          <a:bodyPr/>
          <a:lstStyle/>
          <a:p>
            <a:fld id="{702C820B-19F1-4FFD-8959-26C8B7FC7F4C}" type="slidenum">
              <a:rPr lang="en-US" smtClean="0"/>
              <a:t>5</a:t>
            </a:fld>
            <a:endParaRPr lang="en-US"/>
          </a:p>
        </p:txBody>
      </p:sp>
    </p:spTree>
    <p:extLst>
      <p:ext uri="{BB962C8B-B14F-4D97-AF65-F5344CB8AC3E}">
        <p14:creationId xmlns:p14="http://schemas.microsoft.com/office/powerpoint/2010/main" val="35295773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2C820B-19F1-4FFD-8959-26C8B7FC7F4C}" type="slidenum">
              <a:rPr lang="en-US" smtClean="0"/>
              <a:t>6</a:t>
            </a:fld>
            <a:endParaRPr lang="en-US"/>
          </a:p>
        </p:txBody>
      </p:sp>
      <p:sp>
        <p:nvSpPr>
          <p:cNvPr id="3" name="TextBox 2"/>
          <p:cNvSpPr txBox="1"/>
          <p:nvPr/>
        </p:nvSpPr>
        <p:spPr>
          <a:xfrm>
            <a:off x="385011" y="336884"/>
            <a:ext cx="7026442" cy="8402300"/>
          </a:xfrm>
          <a:prstGeom prst="rect">
            <a:avLst/>
          </a:prstGeom>
          <a:noFill/>
        </p:spPr>
        <p:txBody>
          <a:bodyPr wrap="square" rtlCol="0">
            <a:spAutoFit/>
          </a:bodyPr>
          <a:lstStyle/>
          <a:p>
            <a:r>
              <a:rPr lang="en-US" i="1" dirty="0" smtClean="0"/>
              <a:t>Sample Agenda</a:t>
            </a:r>
          </a:p>
          <a:p>
            <a:endParaRPr lang="en-US" dirty="0"/>
          </a:p>
          <a:p>
            <a:pPr algn="ctr"/>
            <a:r>
              <a:rPr lang="en-US" dirty="0" smtClean="0"/>
              <a:t>AGENDA</a:t>
            </a:r>
          </a:p>
          <a:p>
            <a:endParaRPr lang="en-US" dirty="0"/>
          </a:p>
          <a:p>
            <a:r>
              <a:rPr lang="en-US" dirty="0" smtClean="0"/>
              <a:t>Wellness Committee Meeting</a:t>
            </a:r>
          </a:p>
          <a:p>
            <a:r>
              <a:rPr lang="en-US" dirty="0" smtClean="0"/>
              <a:t>October 20, 2017</a:t>
            </a:r>
          </a:p>
          <a:p>
            <a:r>
              <a:rPr lang="en-US" dirty="0" smtClean="0"/>
              <a:t>1:00 pm</a:t>
            </a:r>
          </a:p>
          <a:p>
            <a:r>
              <a:rPr lang="en-US" dirty="0" smtClean="0"/>
              <a:t>Principal’s Conference Room</a:t>
            </a:r>
          </a:p>
          <a:p>
            <a:r>
              <a:rPr lang="en-US" dirty="0" smtClean="0"/>
              <a:t>ABC High School</a:t>
            </a:r>
          </a:p>
          <a:p>
            <a:r>
              <a:rPr lang="en-US" dirty="0" smtClean="0"/>
              <a:t>ABC School District</a:t>
            </a:r>
          </a:p>
          <a:p>
            <a:endParaRPr lang="en-US" dirty="0"/>
          </a:p>
          <a:p>
            <a:r>
              <a:rPr lang="en-US" dirty="0" smtClean="0"/>
              <a:t>Call to Order 1:00 pm</a:t>
            </a:r>
          </a:p>
          <a:p>
            <a:endParaRPr lang="en-US" dirty="0" smtClean="0"/>
          </a:p>
          <a:p>
            <a:r>
              <a:rPr lang="en-US" dirty="0" smtClean="0"/>
              <a:t>Old Business</a:t>
            </a:r>
          </a:p>
          <a:p>
            <a:pPr marL="285750" indent="-285750">
              <a:buFont typeface="Arial" panose="020B0604020202020204" pitchFamily="34" charset="0"/>
              <a:buChar char="•"/>
            </a:pPr>
            <a:r>
              <a:rPr lang="en-US" dirty="0" smtClean="0"/>
              <a:t>Review of SY 2017-18 9 Special Event Days at each school in the ABC School District – Chair</a:t>
            </a:r>
          </a:p>
          <a:p>
            <a:pPr marL="285750" indent="-285750">
              <a:buFont typeface="Arial" panose="020B0604020202020204" pitchFamily="34" charset="0"/>
              <a:buChar char="•"/>
            </a:pPr>
            <a:r>
              <a:rPr lang="en-US" dirty="0" smtClean="0"/>
              <a:t>Update on the Fresh Fruit and Vegetable Program implementation – Child Nutrition Director</a:t>
            </a:r>
          </a:p>
          <a:p>
            <a:pPr marL="285750" indent="-285750">
              <a:buFont typeface="Arial" panose="020B0604020202020204" pitchFamily="34" charset="0"/>
              <a:buChar char="•"/>
            </a:pPr>
            <a:r>
              <a:rPr lang="en-US" dirty="0" smtClean="0"/>
              <a:t>Review of Joint Use Agreement with city – Principal</a:t>
            </a:r>
          </a:p>
          <a:p>
            <a:endParaRPr lang="en-US" dirty="0"/>
          </a:p>
          <a:p>
            <a:r>
              <a:rPr lang="en-US" dirty="0" smtClean="0"/>
              <a:t>New Business</a:t>
            </a:r>
          </a:p>
          <a:p>
            <a:pPr marL="285750" indent="-285750">
              <a:buFont typeface="Arial" panose="020B0604020202020204" pitchFamily="34" charset="0"/>
              <a:buChar char="•"/>
            </a:pPr>
            <a:r>
              <a:rPr lang="en-US" dirty="0" smtClean="0"/>
              <a:t>Review of Child Nutrition Menus – Child Nutrition Director</a:t>
            </a:r>
          </a:p>
          <a:p>
            <a:pPr marL="285750" indent="-285750">
              <a:buFont typeface="Arial" panose="020B0604020202020204" pitchFamily="34" charset="0"/>
              <a:buChar char="•"/>
            </a:pPr>
            <a:r>
              <a:rPr lang="en-US" dirty="0" smtClean="0"/>
              <a:t>BMI data report – School Nurses</a:t>
            </a:r>
          </a:p>
          <a:p>
            <a:pPr marL="285750" indent="-285750">
              <a:buFont typeface="Arial" panose="020B0604020202020204" pitchFamily="34" charset="0"/>
              <a:buChar char="•"/>
            </a:pPr>
            <a:endParaRPr lang="en-US" dirty="0"/>
          </a:p>
          <a:p>
            <a:r>
              <a:rPr lang="en-US" dirty="0" smtClean="0"/>
              <a:t>Discussion</a:t>
            </a:r>
          </a:p>
          <a:p>
            <a:pPr marL="285750" indent="-285750">
              <a:buFont typeface="Arial" panose="020B0604020202020204" pitchFamily="34" charset="0"/>
              <a:buChar char="•"/>
            </a:pPr>
            <a:r>
              <a:rPr lang="en-US" dirty="0" smtClean="0"/>
              <a:t>PE training opportunities for teachers – PE Teacher</a:t>
            </a:r>
          </a:p>
          <a:p>
            <a:pPr marL="285750" indent="-285750">
              <a:buFont typeface="Arial" panose="020B0604020202020204" pitchFamily="34" charset="0"/>
              <a:buChar char="•"/>
            </a:pPr>
            <a:endParaRPr lang="en-US" dirty="0"/>
          </a:p>
          <a:p>
            <a:r>
              <a:rPr lang="en-US" dirty="0" smtClean="0"/>
              <a:t>Guest Speaker:  Student Council President</a:t>
            </a:r>
          </a:p>
          <a:p>
            <a:pPr marL="285750" indent="-285750">
              <a:buFont typeface="Arial" panose="020B0604020202020204" pitchFamily="34" charset="0"/>
              <a:buChar char="•"/>
            </a:pPr>
            <a:endParaRPr lang="en-US" dirty="0"/>
          </a:p>
          <a:p>
            <a:r>
              <a:rPr lang="en-US" dirty="0" smtClean="0"/>
              <a:t>Adjourn 3:00 pm</a:t>
            </a:r>
            <a:endParaRPr lang="en-US" dirty="0"/>
          </a:p>
        </p:txBody>
      </p:sp>
    </p:spTree>
    <p:extLst>
      <p:ext uri="{BB962C8B-B14F-4D97-AF65-F5344CB8AC3E}">
        <p14:creationId xmlns:p14="http://schemas.microsoft.com/office/powerpoint/2010/main" val="40905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2C820B-19F1-4FFD-8959-26C8B7FC7F4C}" type="slidenum">
              <a:rPr lang="en-US" smtClean="0"/>
              <a:t>7</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103677473"/>
              </p:ext>
            </p:extLst>
          </p:nvPr>
        </p:nvGraphicFramePr>
        <p:xfrm>
          <a:off x="601579" y="2760579"/>
          <a:ext cx="6773778" cy="6675120"/>
        </p:xfrm>
        <a:graphic>
          <a:graphicData uri="http://schemas.openxmlformats.org/drawingml/2006/table">
            <a:tbl>
              <a:tblPr firstRow="1" bandRow="1">
                <a:tableStyleId>{5C22544A-7EE6-4342-B048-85BDC9FD1C3A}</a:tableStyleId>
              </a:tblPr>
              <a:tblGrid>
                <a:gridCol w="2257926"/>
                <a:gridCol w="2257926"/>
                <a:gridCol w="2257926"/>
              </a:tblGrid>
              <a:tr h="370840">
                <a:tc>
                  <a:txBody>
                    <a:bodyPr/>
                    <a:lstStyle/>
                    <a:p>
                      <a:r>
                        <a:rPr lang="en-US" dirty="0" smtClean="0"/>
                        <a:t>Firs</a:t>
                      </a:r>
                      <a:r>
                        <a:rPr lang="en-US" baseline="0" dirty="0" smtClean="0"/>
                        <a:t>t and Last Name</a:t>
                      </a:r>
                      <a:endParaRPr lang="en-US" dirty="0"/>
                    </a:p>
                  </a:txBody>
                  <a:tcPr/>
                </a:tc>
                <a:tc>
                  <a:txBody>
                    <a:bodyPr/>
                    <a:lstStyle/>
                    <a:p>
                      <a:r>
                        <a:rPr lang="en-US" dirty="0" smtClean="0"/>
                        <a:t>Group Representing</a:t>
                      </a:r>
                      <a:endParaRPr lang="en-US" dirty="0"/>
                    </a:p>
                  </a:txBody>
                  <a:tcPr/>
                </a:tc>
                <a:tc>
                  <a:txBody>
                    <a:bodyPr/>
                    <a:lstStyle/>
                    <a:p>
                      <a:r>
                        <a:rPr lang="en-US" dirty="0" smtClean="0"/>
                        <a:t>Email</a:t>
                      </a:r>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TextBox 3"/>
          <p:cNvSpPr txBox="1"/>
          <p:nvPr/>
        </p:nvSpPr>
        <p:spPr>
          <a:xfrm>
            <a:off x="601579" y="445168"/>
            <a:ext cx="6636469" cy="2031325"/>
          </a:xfrm>
          <a:prstGeom prst="rect">
            <a:avLst/>
          </a:prstGeom>
          <a:noFill/>
        </p:spPr>
        <p:txBody>
          <a:bodyPr wrap="square" rtlCol="0">
            <a:spAutoFit/>
          </a:bodyPr>
          <a:lstStyle/>
          <a:p>
            <a:r>
              <a:rPr lang="en-US" i="1" dirty="0" smtClean="0"/>
              <a:t>Sample Sign-in Sheet</a:t>
            </a:r>
          </a:p>
          <a:p>
            <a:endParaRPr lang="en-US" dirty="0"/>
          </a:p>
          <a:p>
            <a:r>
              <a:rPr lang="en-US" dirty="0" smtClean="0"/>
              <a:t>Wellness Committee Meeting</a:t>
            </a:r>
          </a:p>
          <a:p>
            <a:r>
              <a:rPr lang="en-US" dirty="0" smtClean="0"/>
              <a:t>Date and Time</a:t>
            </a:r>
          </a:p>
          <a:p>
            <a:r>
              <a:rPr lang="en-US" dirty="0" smtClean="0"/>
              <a:t>Location</a:t>
            </a:r>
          </a:p>
          <a:p>
            <a:r>
              <a:rPr lang="en-US" dirty="0" smtClean="0"/>
              <a:t>Name of School</a:t>
            </a:r>
          </a:p>
          <a:p>
            <a:r>
              <a:rPr lang="en-US" dirty="0" smtClean="0"/>
              <a:t>Name of District</a:t>
            </a:r>
          </a:p>
        </p:txBody>
      </p:sp>
    </p:spTree>
    <p:extLst>
      <p:ext uri="{BB962C8B-B14F-4D97-AF65-F5344CB8AC3E}">
        <p14:creationId xmlns:p14="http://schemas.microsoft.com/office/powerpoint/2010/main" val="378651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02C820B-19F1-4FFD-8959-26C8B7FC7F4C}" type="slidenum">
              <a:rPr lang="en-US" smtClean="0"/>
              <a:t>8</a:t>
            </a:fld>
            <a:endParaRPr lang="en-US"/>
          </a:p>
        </p:txBody>
      </p:sp>
      <p:sp>
        <p:nvSpPr>
          <p:cNvPr id="3" name="TextBox 2"/>
          <p:cNvSpPr txBox="1"/>
          <p:nvPr/>
        </p:nvSpPr>
        <p:spPr>
          <a:xfrm>
            <a:off x="409074" y="433137"/>
            <a:ext cx="6828974" cy="9787295"/>
          </a:xfrm>
          <a:prstGeom prst="rect">
            <a:avLst/>
          </a:prstGeom>
          <a:noFill/>
        </p:spPr>
        <p:txBody>
          <a:bodyPr wrap="square" rtlCol="0">
            <a:spAutoFit/>
          </a:bodyPr>
          <a:lstStyle/>
          <a:p>
            <a:r>
              <a:rPr lang="en-US" i="1" dirty="0" smtClean="0"/>
              <a:t>Sample Minutes of the Meeting</a:t>
            </a:r>
          </a:p>
          <a:p>
            <a:endParaRPr lang="en-US" dirty="0"/>
          </a:p>
          <a:p>
            <a:r>
              <a:rPr lang="en-US" dirty="0" smtClean="0"/>
              <a:t>Wellness Committee Meeting</a:t>
            </a:r>
          </a:p>
          <a:p>
            <a:r>
              <a:rPr lang="en-US" dirty="0" smtClean="0"/>
              <a:t>Date</a:t>
            </a:r>
          </a:p>
          <a:p>
            <a:r>
              <a:rPr lang="en-US" dirty="0" smtClean="0"/>
              <a:t>Location</a:t>
            </a:r>
            <a:br>
              <a:rPr lang="en-US" dirty="0" smtClean="0"/>
            </a:br>
            <a:r>
              <a:rPr lang="en-US" dirty="0" smtClean="0"/>
              <a:t>School Name</a:t>
            </a:r>
          </a:p>
          <a:p>
            <a:r>
              <a:rPr lang="en-US" dirty="0" smtClean="0"/>
              <a:t>District Name</a:t>
            </a:r>
          </a:p>
          <a:p>
            <a:endParaRPr lang="en-US" dirty="0"/>
          </a:p>
          <a:p>
            <a:r>
              <a:rPr lang="en-US" dirty="0" smtClean="0"/>
              <a:t>Called to Order at X:XX pm by __________, Chair</a:t>
            </a:r>
          </a:p>
          <a:p>
            <a:endParaRPr lang="en-US" dirty="0"/>
          </a:p>
          <a:p>
            <a:r>
              <a:rPr lang="en-US" dirty="0" smtClean="0"/>
              <a:t>Members Present:  </a:t>
            </a:r>
            <a:r>
              <a:rPr lang="en-US" i="1" dirty="0" smtClean="0"/>
              <a:t>(list first and last names)</a:t>
            </a:r>
          </a:p>
          <a:p>
            <a:endParaRPr lang="en-US" dirty="0"/>
          </a:p>
          <a:p>
            <a:r>
              <a:rPr lang="en-US" dirty="0" smtClean="0"/>
              <a:t>Members Absent: </a:t>
            </a:r>
            <a:r>
              <a:rPr lang="en-US" i="1" dirty="0" smtClean="0"/>
              <a:t>(list first and last names)</a:t>
            </a:r>
          </a:p>
          <a:p>
            <a:endParaRPr lang="en-US" dirty="0"/>
          </a:p>
          <a:p>
            <a:r>
              <a:rPr lang="en-US" dirty="0" smtClean="0"/>
              <a:t>A quorum was/was not met.  </a:t>
            </a:r>
            <a:r>
              <a:rPr lang="en-US" i="1" dirty="0" smtClean="0"/>
              <a:t>(when a quorum is not met, voting may not take place)</a:t>
            </a:r>
          </a:p>
          <a:p>
            <a:endParaRPr lang="en-US" dirty="0"/>
          </a:p>
          <a:p>
            <a:r>
              <a:rPr lang="en-US" dirty="0" smtClean="0"/>
              <a:t>Old Business:  </a:t>
            </a:r>
            <a:r>
              <a:rPr lang="en-US" i="1" dirty="0" smtClean="0"/>
              <a:t>(be sure to document motions made, by whom, seconded by whom, and if the motion passes or fails)</a:t>
            </a:r>
          </a:p>
          <a:p>
            <a:pPr marL="285750" indent="-285750">
              <a:buFont typeface="Arial" panose="020B0604020202020204" pitchFamily="34" charset="0"/>
              <a:buChar char="•"/>
            </a:pPr>
            <a:r>
              <a:rPr lang="en-US" dirty="0" smtClean="0"/>
              <a:t>Topic 1</a:t>
            </a:r>
          </a:p>
          <a:p>
            <a:pPr marL="285750" indent="-285750">
              <a:buFont typeface="Arial" panose="020B0604020202020204" pitchFamily="34" charset="0"/>
              <a:buChar char="•"/>
            </a:pPr>
            <a:r>
              <a:rPr lang="en-US" dirty="0" smtClean="0"/>
              <a:t>Topic 2</a:t>
            </a:r>
          </a:p>
          <a:p>
            <a:pPr marL="285750" indent="-285750">
              <a:buFont typeface="Arial" panose="020B0604020202020204" pitchFamily="34" charset="0"/>
              <a:buChar char="•"/>
            </a:pPr>
            <a:r>
              <a:rPr lang="en-US" dirty="0" smtClean="0"/>
              <a:t>Topic 3</a:t>
            </a:r>
          </a:p>
          <a:p>
            <a:endParaRPr lang="en-US" dirty="0"/>
          </a:p>
          <a:p>
            <a:r>
              <a:rPr lang="en-US" dirty="0" smtClean="0"/>
              <a:t>New Business:  </a:t>
            </a:r>
            <a:r>
              <a:rPr lang="en-US" i="1" dirty="0"/>
              <a:t>(be sure to document motions made, by whom, seconded by whom, and if the motion passes or fails</a:t>
            </a:r>
            <a:r>
              <a:rPr lang="en-US" i="1" dirty="0" smtClean="0"/>
              <a:t>)</a:t>
            </a:r>
          </a:p>
          <a:p>
            <a:pPr marL="285750" indent="-285750">
              <a:buFont typeface="Arial" panose="020B0604020202020204" pitchFamily="34" charset="0"/>
              <a:buChar char="•"/>
            </a:pPr>
            <a:r>
              <a:rPr lang="en-US" dirty="0" smtClean="0"/>
              <a:t>Topic 1</a:t>
            </a:r>
          </a:p>
          <a:p>
            <a:pPr marL="285750" indent="-285750">
              <a:buFont typeface="Arial" panose="020B0604020202020204" pitchFamily="34" charset="0"/>
              <a:buChar char="•"/>
            </a:pPr>
            <a:r>
              <a:rPr lang="en-US" dirty="0" smtClean="0"/>
              <a:t>Topic 2</a:t>
            </a:r>
          </a:p>
          <a:p>
            <a:pPr marL="285750" indent="-285750">
              <a:buFont typeface="Arial" panose="020B0604020202020204" pitchFamily="34" charset="0"/>
              <a:buChar char="•"/>
            </a:pPr>
            <a:endParaRPr lang="en-US" dirty="0"/>
          </a:p>
          <a:p>
            <a:r>
              <a:rPr lang="en-US" dirty="0" smtClean="0"/>
              <a:t>Discussion:</a:t>
            </a:r>
          </a:p>
          <a:p>
            <a:pPr marL="285750" indent="-285750">
              <a:buFont typeface="Arial" panose="020B0604020202020204" pitchFamily="34" charset="0"/>
              <a:buChar char="•"/>
            </a:pPr>
            <a:r>
              <a:rPr lang="en-US" dirty="0" smtClean="0"/>
              <a:t>Topic 1</a:t>
            </a:r>
          </a:p>
          <a:p>
            <a:pPr marL="285750" indent="-285750">
              <a:buFont typeface="Arial" panose="020B0604020202020204" pitchFamily="34" charset="0"/>
              <a:buChar char="•"/>
            </a:pPr>
            <a:endParaRPr lang="en-US" dirty="0"/>
          </a:p>
          <a:p>
            <a:r>
              <a:rPr lang="en-US" dirty="0" smtClean="0"/>
              <a:t>Next meeting is scheduled for:</a:t>
            </a:r>
          </a:p>
          <a:p>
            <a:pPr marL="285750" indent="-285750">
              <a:buFont typeface="Arial" panose="020B0604020202020204" pitchFamily="34" charset="0"/>
              <a:buChar char="•"/>
            </a:pPr>
            <a:endParaRPr lang="en-US" dirty="0" smtClean="0"/>
          </a:p>
          <a:p>
            <a:r>
              <a:rPr lang="en-US" dirty="0" smtClean="0"/>
              <a:t>Meeting adjourned at X:XX</a:t>
            </a:r>
            <a:endParaRPr lang="en-US" dirty="0"/>
          </a:p>
          <a:p>
            <a:endParaRPr lang="en-US" dirty="0"/>
          </a:p>
        </p:txBody>
      </p:sp>
    </p:spTree>
    <p:extLst>
      <p:ext uri="{BB962C8B-B14F-4D97-AF65-F5344CB8AC3E}">
        <p14:creationId xmlns:p14="http://schemas.microsoft.com/office/powerpoint/2010/main" val="7492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31302695"/>
              </p:ext>
            </p:extLst>
          </p:nvPr>
        </p:nvGraphicFramePr>
        <p:xfrm>
          <a:off x="1240885" y="5307980"/>
          <a:ext cx="5392910" cy="2733201"/>
        </p:xfrm>
        <a:graphic>
          <a:graphicData uri="http://schemas.openxmlformats.org/drawingml/2006/table">
            <a:tbl>
              <a:tblPr firstRow="1" firstCol="1" bandRow="1">
                <a:tableStyleId>{69CF1AB2-1976-4502-BF36-3FF5EA218861}</a:tableStyleId>
              </a:tblPr>
              <a:tblGrid>
                <a:gridCol w="2729552"/>
                <a:gridCol w="2663358"/>
              </a:tblGrid>
              <a:tr h="0">
                <a:tc>
                  <a:txBody>
                    <a:bodyPr/>
                    <a:lstStyle/>
                    <a:p>
                      <a:pPr marL="0" marR="0" algn="ctr">
                        <a:lnSpc>
                          <a:spcPct val="107000"/>
                        </a:lnSpc>
                        <a:spcBef>
                          <a:spcPts val="0"/>
                        </a:spcBef>
                        <a:spcAft>
                          <a:spcPts val="0"/>
                        </a:spcAft>
                      </a:pPr>
                      <a:r>
                        <a:rPr lang="en-US" sz="1200" dirty="0">
                          <a:effectLst/>
                        </a:rPr>
                        <a:t>State Required Members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200">
                          <a:effectLst/>
                        </a:rPr>
                        <a:t>Federal Required Members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School Board Member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School Board Member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Administrator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Administrator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Food Service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Food Service</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Teacher Organization</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Teachers of Physical Activity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Parents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Parents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Students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Students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Professional groups, i.e. nurses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School Health Professionals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17190">
                <a:tc>
                  <a:txBody>
                    <a:bodyPr/>
                    <a:lstStyle/>
                    <a:p>
                      <a:pPr marL="0" marR="0">
                        <a:lnSpc>
                          <a:spcPct val="107000"/>
                        </a:lnSpc>
                        <a:spcBef>
                          <a:spcPts val="0"/>
                        </a:spcBef>
                        <a:spcAft>
                          <a:spcPts val="0"/>
                        </a:spcAft>
                      </a:pPr>
                      <a:r>
                        <a:rPr lang="en-US" sz="1200" b="0" dirty="0">
                          <a:effectLst/>
                        </a:rPr>
                        <a:t>Community Members</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b="0" dirty="0">
                          <a:effectLst/>
                        </a:rPr>
                        <a:t>Public</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3"/>
          <p:cNvSpPr/>
          <p:nvPr/>
        </p:nvSpPr>
        <p:spPr>
          <a:xfrm>
            <a:off x="405892" y="212104"/>
            <a:ext cx="7062896" cy="923330"/>
          </a:xfrm>
          <a:prstGeom prst="rect">
            <a:avLst/>
          </a:prstGeom>
          <a:noFill/>
        </p:spPr>
        <p:txBody>
          <a:bodyPr wrap="none" lIns="91440" tIns="45720" rIns="91440" bIns="45720">
            <a:spAutoFit/>
          </a:bodyPr>
          <a:lstStyle/>
          <a:p>
            <a:pPr algn="ctr"/>
            <a:r>
              <a:rPr lang="en-US" sz="5400" dirty="0" smtClean="0">
                <a:ln w="0"/>
                <a:solidFill>
                  <a:schemeClr val="accent4"/>
                </a:solidFill>
                <a:effectLst>
                  <a:outerShdw blurRad="38100" dist="19050" dir="2700000" algn="tl" rotWithShape="0">
                    <a:schemeClr val="dk1">
                      <a:alpha val="40000"/>
                    </a:schemeClr>
                  </a:outerShdw>
                </a:effectLst>
              </a:rPr>
              <a:t>Committee Membership</a:t>
            </a:r>
            <a:endParaRPr lang="en-US" sz="5400" b="0" cap="none" spc="0" dirty="0">
              <a:ln w="0"/>
              <a:solidFill>
                <a:schemeClr val="accent4"/>
              </a:solidFill>
              <a:effectLst>
                <a:outerShdw blurRad="38100" dist="25400" dir="5400000" algn="ctr" rotWithShape="0">
                  <a:srgbClr val="6E747A">
                    <a:alpha val="43000"/>
                  </a:srgbClr>
                </a:outerShdw>
              </a:effectLst>
            </a:endParaRPr>
          </a:p>
        </p:txBody>
      </p:sp>
      <p:sp>
        <p:nvSpPr>
          <p:cNvPr id="5" name="TextBox 4"/>
          <p:cNvSpPr txBox="1"/>
          <p:nvPr/>
        </p:nvSpPr>
        <p:spPr>
          <a:xfrm>
            <a:off x="437793" y="1283715"/>
            <a:ext cx="7030995" cy="4308872"/>
          </a:xfrm>
          <a:prstGeom prst="rect">
            <a:avLst/>
          </a:prstGeom>
          <a:noFill/>
        </p:spPr>
        <p:txBody>
          <a:bodyPr wrap="square" rtlCol="0">
            <a:spAutoFit/>
          </a:bodyPr>
          <a:lstStyle/>
          <a:p>
            <a:pPr lvl="0" eaLnBrk="0" fontAlgn="base" hangingPunct="0">
              <a:spcBef>
                <a:spcPct val="0"/>
              </a:spcBef>
              <a:spcAft>
                <a:spcPct val="0"/>
              </a:spcAft>
            </a:pPr>
            <a:r>
              <a:rPr lang="en-US" altLang="en-US" sz="1400" dirty="0">
                <a:latin typeface="Arial" panose="020B0604020202020204" pitchFamily="34" charset="0"/>
                <a:ea typeface="Calibri" panose="020F0502020204030204" pitchFamily="34" charset="0"/>
                <a:cs typeface="Arial" panose="020B0604020202020204" pitchFamily="34" charset="0"/>
              </a:rPr>
              <a:t>The Local Wellness Committee will have representative membership that correlates with the current grade configuration of the school district and that involves the general public and the school community</a:t>
            </a:r>
            <a:r>
              <a:rPr lang="en-US" altLang="en-US" sz="1400" dirty="0" smtClean="0">
                <a:latin typeface="Arial" panose="020B0604020202020204" pitchFamily="34" charset="0"/>
                <a:ea typeface="Calibri" panose="020F0502020204030204" pitchFamily="34" charset="0"/>
                <a:cs typeface="Arial" panose="020B0604020202020204" pitchFamily="34" charset="0"/>
              </a:rPr>
              <a:t>.</a:t>
            </a:r>
          </a:p>
          <a:p>
            <a:pPr lvl="0" eaLnBrk="0" fontAlgn="base" hangingPunct="0">
              <a:spcBef>
                <a:spcPct val="0"/>
              </a:spcBef>
              <a:spcAft>
                <a:spcPct val="0"/>
              </a:spcAft>
            </a:pPr>
            <a:endParaRPr lang="en-US" altLang="en-US" sz="1400" dirty="0"/>
          </a:p>
          <a:p>
            <a:pPr lvl="0" eaLnBrk="0" fontAlgn="base" hangingPunct="0">
              <a:spcBef>
                <a:spcPct val="0"/>
              </a:spcBef>
              <a:spcAft>
                <a:spcPct val="0"/>
              </a:spcAft>
            </a:pPr>
            <a:r>
              <a:rPr lang="en-US" altLang="en-US" sz="1400" b="1" dirty="0">
                <a:solidFill>
                  <a:schemeClr val="accent5"/>
                </a:solidFill>
                <a:latin typeface="Arial" panose="020B0604020202020204" pitchFamily="34" charset="0"/>
                <a:ea typeface="Calibri" panose="020F0502020204030204" pitchFamily="34" charset="0"/>
                <a:cs typeface="Arial" panose="020B0604020202020204" pitchFamily="34" charset="0"/>
              </a:rPr>
              <a:t>Wellness Leadership</a:t>
            </a:r>
            <a:r>
              <a:rPr lang="en-US" altLang="en-US" sz="1400" dirty="0">
                <a:latin typeface="Arial" panose="020B0604020202020204" pitchFamily="34" charset="0"/>
                <a:ea typeface="Calibri" panose="020F0502020204030204" pitchFamily="34" charset="0"/>
                <a:cs typeface="Arial" panose="020B0604020202020204" pitchFamily="34" charset="0"/>
              </a:rPr>
              <a:t>:  Districts must designate one or more district and/or school official(s) who have the authority and responsibility to ensure each school complies with the wellness policy and wellness committee requirements</a:t>
            </a:r>
            <a:r>
              <a:rPr lang="en-US" altLang="en-US" sz="1400" dirty="0" smtClean="0">
                <a:latin typeface="Arial" panose="020B0604020202020204" pitchFamily="34" charset="0"/>
                <a:ea typeface="Calibri" panose="020F0502020204030204" pitchFamily="34" charset="0"/>
                <a:cs typeface="Arial" panose="020B0604020202020204" pitchFamily="34" charset="0"/>
              </a:rPr>
              <a:t>.</a:t>
            </a:r>
          </a:p>
          <a:p>
            <a:pPr lvl="0" eaLnBrk="0" fontAlgn="base" hangingPunct="0">
              <a:spcBef>
                <a:spcPct val="0"/>
              </a:spcBef>
              <a:spcAft>
                <a:spcPct val="0"/>
              </a:spcAft>
            </a:pPr>
            <a:endParaRPr lang="en-US" altLang="en-US" sz="1400" dirty="0"/>
          </a:p>
          <a:p>
            <a:pPr lvl="0" eaLnBrk="0" fontAlgn="base" hangingPunct="0">
              <a:spcBef>
                <a:spcPct val="0"/>
              </a:spcBef>
              <a:spcAft>
                <a:spcPct val="0"/>
              </a:spcAft>
            </a:pPr>
            <a:r>
              <a:rPr lang="en-US" altLang="en-US" sz="1400" dirty="0">
                <a:latin typeface="Arial" panose="020B0604020202020204" pitchFamily="34" charset="0"/>
                <a:ea typeface="Calibri" panose="020F0502020204030204" pitchFamily="34" charset="0"/>
                <a:cs typeface="Arial" panose="020B0604020202020204" pitchFamily="34" charset="0"/>
              </a:rPr>
              <a:t>The district will document </a:t>
            </a:r>
            <a:r>
              <a:rPr lang="en-US" altLang="en-US" sz="1400" b="1" dirty="0">
                <a:solidFill>
                  <a:schemeClr val="accent5"/>
                </a:solidFill>
                <a:latin typeface="Arial" panose="020B0604020202020204" pitchFamily="34" charset="0"/>
                <a:ea typeface="Calibri" panose="020F0502020204030204" pitchFamily="34" charset="0"/>
                <a:cs typeface="Arial" panose="020B0604020202020204" pitchFamily="34" charset="0"/>
              </a:rPr>
              <a:t>outreach</a:t>
            </a:r>
            <a:r>
              <a:rPr lang="en-US" altLang="en-US" sz="1400" dirty="0">
                <a:solidFill>
                  <a:schemeClr val="accent5"/>
                </a:solidFill>
                <a:latin typeface="Arial" panose="020B0604020202020204" pitchFamily="34" charset="0"/>
                <a:ea typeface="Calibri" panose="020F0502020204030204" pitchFamily="34" charset="0"/>
                <a:cs typeface="Arial" panose="020B0604020202020204" pitchFamily="34" charset="0"/>
              </a:rPr>
              <a:t> </a:t>
            </a:r>
            <a:r>
              <a:rPr lang="en-US" altLang="en-US" sz="1400" dirty="0">
                <a:latin typeface="Arial" panose="020B0604020202020204" pitchFamily="34" charset="0"/>
                <a:ea typeface="Calibri" panose="020F0502020204030204" pitchFamily="34" charset="0"/>
                <a:cs typeface="Arial" panose="020B0604020202020204" pitchFamily="34" charset="0"/>
              </a:rPr>
              <a:t>to stakeholders and partners to make them aware of their ability to participate on the Wellness Committee (examples include sending out a district-wide email or posting flyers in various locations to notify potential stakeholders about the opportunity</a:t>
            </a:r>
            <a:r>
              <a:rPr lang="en-US" altLang="en-US" sz="1400" dirty="0" smtClean="0">
                <a:latin typeface="Arial" panose="020B0604020202020204" pitchFamily="34" charset="0"/>
                <a:ea typeface="Calibri" panose="020F0502020204030204" pitchFamily="34" charset="0"/>
                <a:cs typeface="Arial" panose="020B0604020202020204" pitchFamily="34" charset="0"/>
              </a:rPr>
              <a:t>).</a:t>
            </a:r>
          </a:p>
          <a:p>
            <a:pPr lvl="0" eaLnBrk="0" fontAlgn="base" hangingPunct="0">
              <a:spcBef>
                <a:spcPct val="0"/>
              </a:spcBef>
              <a:spcAft>
                <a:spcPct val="0"/>
              </a:spcAft>
            </a:pPr>
            <a:endParaRPr lang="en-US" altLang="en-US" sz="1400" dirty="0" smtClean="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en-US" altLang="en-US" sz="1400" dirty="0">
                <a:latin typeface="Arial" panose="020B0604020202020204" pitchFamily="34" charset="0"/>
                <a:ea typeface="Calibri" panose="020F0502020204030204" pitchFamily="34" charset="0"/>
                <a:cs typeface="Arial" panose="020B0604020202020204" pitchFamily="34" charset="0"/>
              </a:rPr>
              <a:t>USDA provides a free Local School Wellness Policy Outreach Toolkit to assist with efforts to notify others of their ability to participate.  The toolkit includes sample letters, presentations, social media posts, etc. that can be accessed at:  </a:t>
            </a:r>
            <a:r>
              <a:rPr lang="en-US" altLang="en-US" sz="1400" dirty="0">
                <a:latin typeface="Arial" panose="020B0604020202020204" pitchFamily="34" charset="0"/>
                <a:ea typeface="Calibri" panose="020F0502020204030204" pitchFamily="34" charset="0"/>
                <a:cs typeface="Arial" panose="020B0604020202020204" pitchFamily="34" charset="0"/>
                <a:hlinkClick r:id="rId2"/>
              </a:rPr>
              <a:t>https://www.fns.usda.gov/tn/local-school-wellness-policy-outreach-toolkit</a:t>
            </a:r>
            <a:r>
              <a:rPr lang="en-US" altLang="en-US" sz="1400" dirty="0">
                <a:latin typeface="Arial" panose="020B0604020202020204" pitchFamily="34" charset="0"/>
                <a:ea typeface="Calibri" panose="020F0502020204030204" pitchFamily="34" charset="0"/>
                <a:cs typeface="Arial" panose="020B0604020202020204" pitchFamily="34" charset="0"/>
              </a:rPr>
              <a:t> </a:t>
            </a:r>
            <a:endParaRPr lang="en-US" altLang="en-US" sz="1400" dirty="0">
              <a:latin typeface="Arial" panose="020B0604020202020204" pitchFamily="34" charset="0"/>
              <a:cs typeface="Arial" panose="020B0604020202020204" pitchFamily="34" charset="0"/>
            </a:endParaRPr>
          </a:p>
          <a:p>
            <a:pPr lvl="0" eaLnBrk="0" fontAlgn="base" hangingPunct="0">
              <a:spcBef>
                <a:spcPct val="0"/>
              </a:spcBef>
              <a:spcAft>
                <a:spcPct val="0"/>
              </a:spcAft>
            </a:pPr>
            <a:endParaRPr lang="en-US" altLang="en-US" sz="800" dirty="0"/>
          </a:p>
          <a:p>
            <a:pPr lvl="0" eaLnBrk="0" fontAlgn="base" hangingPunct="0">
              <a:spcBef>
                <a:spcPct val="0"/>
              </a:spcBef>
              <a:spcAft>
                <a:spcPct val="0"/>
              </a:spcAft>
            </a:pPr>
            <a:endParaRPr lang="en-US" altLang="en-US" sz="2800" dirty="0">
              <a:latin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8290" y="8068667"/>
            <a:ext cx="3810000" cy="1876425"/>
          </a:xfrm>
          <a:prstGeom prst="rect">
            <a:avLst/>
          </a:prstGeom>
        </p:spPr>
      </p:pic>
      <p:sp>
        <p:nvSpPr>
          <p:cNvPr id="7" name="Slide Number Placeholder 6"/>
          <p:cNvSpPr>
            <a:spLocks noGrp="1"/>
          </p:cNvSpPr>
          <p:nvPr>
            <p:ph type="sldNum" sz="quarter" idx="12"/>
          </p:nvPr>
        </p:nvSpPr>
        <p:spPr/>
        <p:txBody>
          <a:bodyPr/>
          <a:lstStyle/>
          <a:p>
            <a:fld id="{702C820B-19F1-4FFD-8959-26C8B7FC7F4C}" type="slidenum">
              <a:rPr lang="en-US" smtClean="0"/>
              <a:t>9</a:t>
            </a:fld>
            <a:endParaRPr lang="en-US"/>
          </a:p>
        </p:txBody>
      </p:sp>
    </p:spTree>
    <p:extLst>
      <p:ext uri="{BB962C8B-B14F-4D97-AF65-F5344CB8AC3E}">
        <p14:creationId xmlns:p14="http://schemas.microsoft.com/office/powerpoint/2010/main" val="7001572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1005</TotalTime>
  <Words>5219</Words>
  <Application>Microsoft Macintosh PowerPoint</Application>
  <PresentationFormat>Custom</PresentationFormat>
  <Paragraphs>590</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Alsbrook (ADE)</dc:creator>
  <cp:lastModifiedBy>Abigail Lowe</cp:lastModifiedBy>
  <cp:revision>91</cp:revision>
  <cp:lastPrinted>2017-10-18T17:21:04Z</cp:lastPrinted>
  <dcterms:created xsi:type="dcterms:W3CDTF">2017-03-27T17:48:31Z</dcterms:created>
  <dcterms:modified xsi:type="dcterms:W3CDTF">2018-02-09T15:05:42Z</dcterms:modified>
</cp:coreProperties>
</file>