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6" r:id="rId9"/>
    <p:sldId id="263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8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AA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6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5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5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2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8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3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8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4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6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8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DA640AA-0BA3-2249-B6DC-F2D64C27C1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1/25/16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F2302DC-AF2E-1F49-A40E-193E345931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03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NACDD PRESIDENT’S CHALLENGE</a:t>
            </a:r>
            <a:endParaRPr lang="en-US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229600" cy="2362200"/>
          </a:xfrm>
        </p:spPr>
        <p:txBody>
          <a:bodyPr/>
          <a:lstStyle/>
          <a:p>
            <a:pPr marL="0" lvl="0" indent="0" algn="ctr" defTabSz="914400" fontAlgn="base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en-US" sz="1800" kern="0" dirty="0" err="1">
                <a:solidFill>
                  <a:schemeClr val="bg1"/>
                </a:solidFill>
                <a:latin typeface="Verdana"/>
                <a:cs typeface="Verdana"/>
              </a:rPr>
              <a:t>Namvar</a:t>
            </a:r>
            <a:r>
              <a:rPr lang="en-US" sz="1800" kern="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1800" kern="0" dirty="0" err="1">
                <a:solidFill>
                  <a:schemeClr val="bg1"/>
                </a:solidFill>
                <a:latin typeface="Verdana"/>
                <a:cs typeface="Verdana"/>
              </a:rPr>
              <a:t>Zohoori</a:t>
            </a:r>
            <a:r>
              <a:rPr lang="en-US" sz="1800" kern="0" dirty="0">
                <a:solidFill>
                  <a:schemeClr val="bg1"/>
                </a:solidFill>
                <a:latin typeface="Verdana"/>
                <a:cs typeface="Verdana"/>
              </a:rPr>
              <a:t>, MD, MPH, PhD</a:t>
            </a:r>
          </a:p>
          <a:p>
            <a:pPr marL="0" lvl="0" indent="0" algn="ctr" defTabSz="914400" fontAlgn="base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en-US" sz="1800" kern="0" dirty="0">
                <a:solidFill>
                  <a:schemeClr val="bg1"/>
                </a:solidFill>
                <a:latin typeface="Verdana"/>
                <a:cs typeface="Verdana"/>
              </a:rPr>
              <a:t>NACDD President</a:t>
            </a:r>
          </a:p>
          <a:p>
            <a:pPr marL="0" lvl="0" indent="0" algn="ctr" defTabSz="914400" fontAlgn="base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en-US" sz="1800" kern="0" dirty="0">
                <a:solidFill>
                  <a:schemeClr val="bg1"/>
                </a:solidFill>
                <a:latin typeface="Verdana"/>
                <a:cs typeface="Verdana"/>
              </a:rPr>
              <a:t>Chronic Disease Director and Associate Director for Science</a:t>
            </a:r>
          </a:p>
          <a:p>
            <a:pPr marL="0" lvl="0" indent="0" algn="ctr" defTabSz="914400" fontAlgn="base">
              <a:lnSpc>
                <a:spcPct val="150000"/>
              </a:lnSpc>
              <a:spcAft>
                <a:spcPct val="0"/>
              </a:spcAft>
              <a:buNone/>
              <a:defRPr/>
            </a:pPr>
            <a:r>
              <a:rPr lang="en-US" sz="1800" kern="0" dirty="0">
                <a:solidFill>
                  <a:schemeClr val="bg1"/>
                </a:solidFill>
                <a:latin typeface="Verdana"/>
                <a:cs typeface="Verdana"/>
              </a:rPr>
              <a:t>Arkansas Department of </a:t>
            </a:r>
            <a:r>
              <a:rPr lang="en-US" sz="1800" kern="0" dirty="0" smtClean="0">
                <a:solidFill>
                  <a:schemeClr val="bg1"/>
                </a:solidFill>
                <a:latin typeface="Verdana"/>
                <a:cs typeface="Verdana"/>
              </a:rPr>
              <a:t>Health</a:t>
            </a:r>
            <a:endParaRPr lang="en-US" sz="1800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71600" y="1219200"/>
            <a:ext cx="655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Health Equity: Getting to Ground Zero</a:t>
            </a: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226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</p:spPr>
        <p:txBody>
          <a:bodyPr>
            <a:noAutofit/>
          </a:bodyPr>
          <a:lstStyle/>
          <a:p>
            <a:r>
              <a:rPr lang="en-US" sz="3600" b="1" kern="0" dirty="0" smtClean="0">
                <a:solidFill>
                  <a:srgbClr val="FFFFFF"/>
                </a:solidFill>
                <a:latin typeface="Arial"/>
                <a:cs typeface="Arial"/>
              </a:rPr>
              <a:t>Unequal Treatment: </a:t>
            </a:r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7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5800" y="1371600"/>
            <a:ext cx="792480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FFFF"/>
                </a:solidFill>
                <a:latin typeface="Arial"/>
                <a:cs typeface="Arial"/>
              </a:rPr>
              <a:t>The IOM 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  <a:cs typeface="Arial"/>
              </a:rPr>
              <a:t>Charge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Assess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the extent of racial and ethnic differences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in healthcare that are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not otherwise attributable to known factors such as access to care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285750" indent="-285750">
              <a:spcBef>
                <a:spcPct val="50000"/>
              </a:spcBef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Evaluate potential sources of racial and ethnic disparities in healthcare, including the role of bias, discrimination, and stereotyping… </a:t>
            </a:r>
          </a:p>
        </p:txBody>
      </p:sp>
    </p:spTree>
    <p:extLst>
      <p:ext uri="{BB962C8B-B14F-4D97-AF65-F5344CB8AC3E}">
        <p14:creationId xmlns:p14="http://schemas.microsoft.com/office/powerpoint/2010/main" val="233412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09600" y="9144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Verdana"/>
                <a:cs typeface="Verdana"/>
              </a:rPr>
              <a:t>Bias</a:t>
            </a:r>
            <a:r>
              <a:rPr lang="en-US" sz="2400" dirty="0" smtClean="0">
                <a:solidFill>
                  <a:schemeClr val="bg1"/>
                </a:solidFill>
                <a:latin typeface="Verdana"/>
                <a:cs typeface="Verdana"/>
              </a:rPr>
              <a:t>: </a:t>
            </a:r>
            <a:r>
              <a:rPr lang="en-US" sz="2400" dirty="0">
                <a:solidFill>
                  <a:schemeClr val="bg1"/>
                </a:solidFill>
                <a:latin typeface="Verdana"/>
                <a:cs typeface="Verdana"/>
              </a:rPr>
              <a:t>No evidence that providers more </a:t>
            </a:r>
            <a:r>
              <a:rPr lang="en-US" sz="2400" dirty="0" smtClean="0">
                <a:solidFill>
                  <a:schemeClr val="bg1"/>
                </a:solidFill>
                <a:latin typeface="Verdana"/>
                <a:cs typeface="Verdana"/>
              </a:rPr>
              <a:t>likely than </a:t>
            </a:r>
            <a:r>
              <a:rPr lang="en-US" sz="2400" dirty="0">
                <a:solidFill>
                  <a:schemeClr val="bg1"/>
                </a:solidFill>
                <a:latin typeface="Verdana"/>
                <a:cs typeface="Verdana"/>
              </a:rPr>
              <a:t>general public to express bias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26670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Verdana"/>
                <a:cs typeface="Verdana"/>
              </a:rPr>
              <a:t>Stereotyping: Evidence of 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 ‘</a:t>
            </a:r>
            <a:r>
              <a:rPr lang="en-US" sz="2400" dirty="0">
                <a:solidFill>
                  <a:srgbClr val="FFFFFF"/>
                </a:solidFill>
                <a:latin typeface="Verdana"/>
                <a:cs typeface="Verdana"/>
              </a:rPr>
              <a:t>cognitive shortcuts’ </a:t>
            </a:r>
          </a:p>
          <a:p>
            <a:endParaRPr lang="en-US" sz="2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6485" y="5943600"/>
            <a:ext cx="7657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  <a:latin typeface="Verdana"/>
                <a:cs typeface="Verdana"/>
              </a:rPr>
              <a:t>Unequal Treatment: Confronting Racial and Ethnic Disparities in Health Care, 2003</a:t>
            </a:r>
            <a:endParaRPr lang="en-US" sz="14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48988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1752600"/>
            <a:ext cx="83058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Verdana"/>
                <a:cs typeface="Verdana"/>
              </a:rPr>
              <a:t>Stereotyping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…“process </a:t>
            </a:r>
            <a:r>
              <a:rPr lang="en-US" sz="2400" dirty="0">
                <a:solidFill>
                  <a:srgbClr val="FFFFFF"/>
                </a:solidFill>
                <a:latin typeface="Verdana"/>
                <a:cs typeface="Verdana"/>
              </a:rPr>
              <a:t>by which people 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use social categories </a:t>
            </a:r>
            <a:r>
              <a:rPr lang="en-US" sz="2400" dirty="0">
                <a:solidFill>
                  <a:srgbClr val="FFFFFF"/>
                </a:solidFill>
                <a:latin typeface="Verdana"/>
                <a:cs typeface="Verdana"/>
              </a:rPr>
              <a:t>(e.g. race, sex) in </a:t>
            </a:r>
            <a:r>
              <a:rPr lang="en-US" sz="2400" dirty="0" smtClean="0">
                <a:solidFill>
                  <a:srgbClr val="FFFFFF"/>
                </a:solidFill>
                <a:latin typeface="Verdana"/>
                <a:cs typeface="Verdana"/>
              </a:rPr>
              <a:t>acquiring, processing, recalling information </a:t>
            </a:r>
            <a:r>
              <a:rPr lang="en-US" sz="2400" dirty="0">
                <a:solidFill>
                  <a:srgbClr val="FFFFFF"/>
                </a:solidFill>
                <a:latin typeface="Verdana"/>
                <a:cs typeface="Verdana"/>
              </a:rPr>
              <a:t>about others.”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5680" y="6019800"/>
            <a:ext cx="7657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0000"/>
                </a:solidFill>
                <a:latin typeface="Verdana"/>
                <a:cs typeface="Verdana"/>
              </a:rPr>
              <a:t>Unequal Treatment: Confronting Racial and Ethnic Disparities in Health Care, 2003</a:t>
            </a:r>
            <a:endParaRPr lang="en-US" sz="14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5079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23792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Stereotyping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78340" y="1597595"/>
            <a:ext cx="23792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Prejudgment 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322740" y="2871076"/>
            <a:ext cx="1801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Prejudice 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154096" y="4038600"/>
            <a:ext cx="26787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Discrimination 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029200" y="4825180"/>
            <a:ext cx="21799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Oppression 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2090">
            <a:off x="5312497" y="606562"/>
            <a:ext cx="2366300" cy="35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944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447800" y="2362200"/>
            <a:ext cx="6248400" cy="3185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kern="0" dirty="0">
                <a:solidFill>
                  <a:srgbClr val="FFFFFF"/>
                </a:solidFill>
                <a:latin typeface="Arial"/>
                <a:cs typeface="Arial"/>
              </a:rPr>
              <a:t>Characteristics of </a:t>
            </a:r>
            <a:r>
              <a:rPr lang="en-US" sz="2400" b="1" kern="0" dirty="0" smtClean="0">
                <a:solidFill>
                  <a:srgbClr val="FFFFFF"/>
                </a:solidFill>
                <a:latin typeface="Arial"/>
                <a:cs typeface="Arial"/>
              </a:rPr>
              <a:t>Prejudice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Based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on little or no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experience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Learned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from all levels of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society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Everyone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has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them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“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Absence” of info just as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important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Positive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or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negative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Instantaneous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&amp; at pre-cognitive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level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Have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“range of emotions” attached to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them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Self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-reinforcing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85801" y="152400"/>
            <a:ext cx="4114800" cy="2104575"/>
            <a:chOff x="685801" y="0"/>
            <a:chExt cx="4114800" cy="2104575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685801" y="0"/>
              <a:ext cx="2340676" cy="508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Stereotyping</a:t>
              </a:r>
              <a:endParaRPr lang="en-US" sz="32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1827071" y="771128"/>
              <a:ext cx="2340676" cy="508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Prejudgment </a:t>
              </a:r>
              <a:endParaRPr lang="en-US" sz="32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3034181" y="1596260"/>
              <a:ext cx="1766420" cy="508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Prejudice </a:t>
              </a:r>
              <a:endParaRPr lang="en-US" sz="32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cxnSp>
          <p:nvCxnSpPr>
            <p:cNvPr id="16" name="Elbow Connector 15"/>
            <p:cNvCxnSpPr>
              <a:stCxn id="13" idx="2"/>
              <a:endCxn id="14" idx="1"/>
            </p:cNvCxnSpPr>
            <p:nvPr/>
          </p:nvCxnSpPr>
          <p:spPr>
            <a:xfrm rot="5400000">
              <a:off x="1583120" y="752266"/>
              <a:ext cx="516971" cy="29068"/>
            </a:xfrm>
            <a:prstGeom prst="bentConnector4">
              <a:avLst>
                <a:gd name="adj1" fmla="val 25419"/>
                <a:gd name="adj2" fmla="val 783592"/>
              </a:avLst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/>
            <p:nvPr/>
          </p:nvCxnSpPr>
          <p:spPr>
            <a:xfrm rot="16200000" flipH="1">
              <a:off x="2695784" y="1434321"/>
              <a:ext cx="544222" cy="192572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563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492483" y="306669"/>
            <a:ext cx="5603517" cy="2476319"/>
            <a:chOff x="492483" y="306669"/>
            <a:chExt cx="5603517" cy="2476319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492483" y="306669"/>
              <a:ext cx="286031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Stereotyping</a:t>
              </a:r>
              <a:endParaRPr lang="en-US" sz="32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373923" y="902236"/>
              <a:ext cx="289327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Prejudgment </a:t>
              </a:r>
              <a:endParaRPr lang="en-US" sz="32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306214" y="1539513"/>
              <a:ext cx="2494386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Prejudice </a:t>
              </a:r>
              <a:endParaRPr lang="en-US" sz="32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3053704" y="2198212"/>
              <a:ext cx="3042296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Discrimination </a:t>
              </a:r>
              <a:endParaRPr lang="en-US" sz="32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cxnSp>
          <p:nvCxnSpPr>
            <p:cNvPr id="20" name="Elbow Connector 19"/>
            <p:cNvCxnSpPr/>
            <p:nvPr/>
          </p:nvCxnSpPr>
          <p:spPr>
            <a:xfrm rot="5400000">
              <a:off x="1185512" y="1008338"/>
              <a:ext cx="399273" cy="22451"/>
            </a:xfrm>
            <a:prstGeom prst="bentConnector4">
              <a:avLst>
                <a:gd name="adj1" fmla="val 25419"/>
                <a:gd name="adj2" fmla="val 783592"/>
              </a:avLst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/>
            <p:nvPr/>
          </p:nvCxnSpPr>
          <p:spPr>
            <a:xfrm rot="16200000" flipH="1">
              <a:off x="2021689" y="1620474"/>
              <a:ext cx="420321" cy="148730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/>
            <p:nvPr/>
          </p:nvCxnSpPr>
          <p:spPr>
            <a:xfrm rot="16200000" flipH="1">
              <a:off x="2742106" y="2230074"/>
              <a:ext cx="420321" cy="148730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1676400" y="3221908"/>
            <a:ext cx="6096000" cy="2188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kern="0" dirty="0">
                <a:solidFill>
                  <a:srgbClr val="FFFFFF"/>
                </a:solidFill>
                <a:latin typeface="Verdana"/>
                <a:cs typeface="Verdana"/>
              </a:rPr>
              <a:t>Characteristics of </a:t>
            </a:r>
            <a:r>
              <a:rPr lang="en-US" sz="2400" b="1" kern="0" dirty="0" smtClean="0">
                <a:solidFill>
                  <a:srgbClr val="FFFFFF"/>
                </a:solidFill>
                <a:latin typeface="Verdana"/>
                <a:cs typeface="Verdana"/>
              </a:rPr>
              <a:t>Discrimination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Based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on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prejudice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Everyone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does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it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Positive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or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negative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Have 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“range of actions” attached to </a:t>
            </a: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them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kern="0" dirty="0" smtClean="0">
                <a:solidFill>
                  <a:srgbClr val="FFFFFF"/>
                </a:solidFill>
                <a:latin typeface="Verdana"/>
                <a:cs typeface="Verdana"/>
              </a:rPr>
              <a:t>Self</a:t>
            </a:r>
            <a:r>
              <a:rPr lang="en-US" kern="0" dirty="0">
                <a:solidFill>
                  <a:srgbClr val="FFFFFF"/>
                </a:solidFill>
                <a:latin typeface="Verdana"/>
                <a:cs typeface="Verdana"/>
              </a:rPr>
              <a:t>-reinforcing</a:t>
            </a:r>
          </a:p>
        </p:txBody>
      </p:sp>
    </p:spTree>
    <p:extLst>
      <p:ext uri="{BB962C8B-B14F-4D97-AF65-F5344CB8AC3E}">
        <p14:creationId xmlns:p14="http://schemas.microsoft.com/office/powerpoint/2010/main" val="116494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949682" y="78069"/>
            <a:ext cx="8041918" cy="4798731"/>
            <a:chOff x="949682" y="78069"/>
            <a:chExt cx="8041918" cy="4798731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949682" y="78069"/>
              <a:ext cx="1544642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Stereotyping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2220795" y="774812"/>
              <a:ext cx="1544642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Prejudgment 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3565241" y="1520349"/>
              <a:ext cx="1184873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Prejudice 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4643185" y="2290948"/>
              <a:ext cx="1731020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Discrimination 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6192406" y="3061547"/>
              <a:ext cx="1420573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Oppression 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cxnSp>
          <p:nvCxnSpPr>
            <p:cNvPr id="21" name="Elbow Connector 20"/>
            <p:cNvCxnSpPr/>
            <p:nvPr/>
          </p:nvCxnSpPr>
          <p:spPr>
            <a:xfrm rot="16200000" flipH="1">
              <a:off x="1695546" y="465351"/>
              <a:ext cx="551706" cy="498792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rot="16200000" flipH="1">
              <a:off x="2978928" y="1166287"/>
              <a:ext cx="600502" cy="572124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stCxn id="16" idx="2"/>
              <a:endCxn id="19" idx="1"/>
            </p:cNvCxnSpPr>
            <p:nvPr/>
          </p:nvCxnSpPr>
          <p:spPr>
            <a:xfrm rot="16200000" flipH="1">
              <a:off x="5537769" y="2551945"/>
              <a:ext cx="625563" cy="683711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5363383" y="3667015"/>
              <a:ext cx="973834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Racism 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6028056" y="4091766"/>
              <a:ext cx="961503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Sexism 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7256453" y="4084667"/>
              <a:ext cx="986056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Ageism 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7831388" y="3673732"/>
              <a:ext cx="1160212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Classism 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6596000" y="4586728"/>
              <a:ext cx="1048145" cy="290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FFFFFF"/>
                  </a:solidFill>
                  <a:latin typeface="Arial"/>
                  <a:cs typeface="Arial"/>
                </a:rPr>
                <a:t>Ableism </a:t>
              </a:r>
              <a:endParaRPr lang="en-US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cxnSp>
          <p:nvCxnSpPr>
            <p:cNvPr id="31" name="Straight Arrow Connector 30"/>
            <p:cNvCxnSpPr>
              <a:stCxn id="19" idx="2"/>
              <a:endCxn id="26" idx="3"/>
            </p:cNvCxnSpPr>
            <p:nvPr/>
          </p:nvCxnSpPr>
          <p:spPr>
            <a:xfrm flipH="1">
              <a:off x="6337217" y="3351619"/>
              <a:ext cx="565476" cy="460432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9" idx="2"/>
            </p:cNvCxnSpPr>
            <p:nvPr/>
          </p:nvCxnSpPr>
          <p:spPr>
            <a:xfrm flipH="1">
              <a:off x="6743549" y="3351619"/>
              <a:ext cx="159144" cy="740147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9" idx="2"/>
              <a:endCxn id="30" idx="0"/>
            </p:cNvCxnSpPr>
            <p:nvPr/>
          </p:nvCxnSpPr>
          <p:spPr>
            <a:xfrm>
              <a:off x="6902693" y="3351619"/>
              <a:ext cx="217380" cy="1235109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9" idx="2"/>
            </p:cNvCxnSpPr>
            <p:nvPr/>
          </p:nvCxnSpPr>
          <p:spPr>
            <a:xfrm>
              <a:off x="6902693" y="3351619"/>
              <a:ext cx="799893" cy="740147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9" idx="2"/>
              <a:endCxn id="29" idx="1"/>
            </p:cNvCxnSpPr>
            <p:nvPr/>
          </p:nvCxnSpPr>
          <p:spPr>
            <a:xfrm>
              <a:off x="6902693" y="3351619"/>
              <a:ext cx="928695" cy="467149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 rot="16200000" flipH="1">
              <a:off x="4234607" y="2101924"/>
              <a:ext cx="516786" cy="220345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381000" y="1905000"/>
            <a:ext cx="4572000" cy="33711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Characteristics of </a:t>
            </a:r>
            <a:r>
              <a:rPr lang="en-US" b="1" kern="0" dirty="0" smtClean="0">
                <a:solidFill>
                  <a:srgbClr val="FFFFFF"/>
                </a:solidFill>
                <a:latin typeface="Arial"/>
                <a:cs typeface="Arial"/>
              </a:rPr>
              <a:t>Oppression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Historical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Institutional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Ideological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Dominant </a:t>
            </a:r>
            <a:r>
              <a:rPr lang="en-US" sz="1600" kern="0" dirty="0">
                <a:solidFill>
                  <a:srgbClr val="FFFFFF"/>
                </a:solidFill>
                <a:latin typeface="Verdana"/>
                <a:cs typeface="Verdana"/>
              </a:rPr>
              <a:t>Group </a:t>
            </a: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Privilege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Goes </a:t>
            </a:r>
            <a:r>
              <a:rPr lang="en-US" sz="1600" kern="0" dirty="0">
                <a:solidFill>
                  <a:srgbClr val="FFFFFF"/>
                </a:solidFill>
                <a:latin typeface="Verdana"/>
                <a:cs typeface="Verdana"/>
              </a:rPr>
              <a:t>only one </a:t>
            </a: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way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Forces </a:t>
            </a:r>
            <a:r>
              <a:rPr lang="en-US" sz="1600" kern="0" dirty="0">
                <a:solidFill>
                  <a:srgbClr val="FFFFFF"/>
                </a:solidFill>
                <a:latin typeface="Verdana"/>
                <a:cs typeface="Verdana"/>
              </a:rPr>
              <a:t>are interlocking and deeply </a:t>
            </a: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woven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Internalized dominance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kern="0" dirty="0" smtClean="0">
                <a:solidFill>
                  <a:srgbClr val="FFFFFF"/>
                </a:solidFill>
                <a:latin typeface="Verdana"/>
                <a:cs typeface="Verdana"/>
              </a:rPr>
              <a:t>Internalized oppression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1600" kern="0" dirty="0" err="1" smtClean="0">
                <a:solidFill>
                  <a:srgbClr val="FFFFFF"/>
                </a:solidFill>
                <a:latin typeface="Verdana"/>
                <a:cs typeface="Verdana"/>
              </a:rPr>
              <a:t>Positionality</a:t>
            </a:r>
            <a:endParaRPr lang="en-US" sz="1600" kern="0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1403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Left Brace 38"/>
          <p:cNvSpPr/>
          <p:nvPr/>
        </p:nvSpPr>
        <p:spPr>
          <a:xfrm>
            <a:off x="4930055" y="4249569"/>
            <a:ext cx="251545" cy="1236831"/>
          </a:xfrm>
          <a:prstGeom prst="leftBrace">
            <a:avLst>
              <a:gd name="adj1" fmla="val 113762"/>
              <a:gd name="adj2" fmla="val 5138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lang="en-US" sz="16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9646" y="154790"/>
            <a:ext cx="8781954" cy="5089228"/>
            <a:chOff x="209646" y="154790"/>
            <a:chExt cx="8781954" cy="5089228"/>
          </a:xfrm>
        </p:grpSpPr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209646" y="154790"/>
              <a:ext cx="1584548" cy="28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Stereotyping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1655671" y="897452"/>
              <a:ext cx="1584548" cy="28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Prejudgment 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185119" y="1692124"/>
              <a:ext cx="1220747" cy="28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Prejudice 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4411395" y="2513510"/>
              <a:ext cx="1773015" cy="28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Discrimination 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6173797" y="3334896"/>
              <a:ext cx="1459088" cy="28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Oppression 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cxnSp>
          <p:nvCxnSpPr>
            <p:cNvPr id="22" name="Elbow Connector 21"/>
            <p:cNvCxnSpPr/>
            <p:nvPr/>
          </p:nvCxnSpPr>
          <p:spPr>
            <a:xfrm rot="16200000" flipH="1">
              <a:off x="940801" y="430800"/>
              <a:ext cx="600950" cy="653751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/>
            <p:nvPr/>
          </p:nvCxnSpPr>
          <p:spPr>
            <a:xfrm rot="16200000" flipH="1">
              <a:off x="2490053" y="1209933"/>
              <a:ext cx="652961" cy="737173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16" idx="2"/>
              <a:endCxn id="19" idx="1"/>
            </p:cNvCxnSpPr>
            <p:nvPr/>
          </p:nvCxnSpPr>
          <p:spPr>
            <a:xfrm rot="16200000" flipH="1">
              <a:off x="3763607" y="2007434"/>
              <a:ext cx="679674" cy="615902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9" idx="2"/>
              <a:endCxn id="21" idx="1"/>
            </p:cNvCxnSpPr>
            <p:nvPr/>
          </p:nvCxnSpPr>
          <p:spPr>
            <a:xfrm rot="16200000" flipH="1">
              <a:off x="5396012" y="2698823"/>
              <a:ext cx="679674" cy="875895"/>
            </a:xfrm>
            <a:prstGeom prst="bentConnector2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153565" y="4724400"/>
              <a:ext cx="15708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Societal Level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5230696" y="3980268"/>
              <a:ext cx="1007343" cy="28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Racism 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5986831" y="4433012"/>
              <a:ext cx="994875" cy="28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Sexism 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7384262" y="4425445"/>
              <a:ext cx="1019702" cy="28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Ageism 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6632928" y="4960595"/>
              <a:ext cx="1082487" cy="283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Ableism 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cxnSp>
          <p:nvCxnSpPr>
            <p:cNvPr id="34" name="Straight Arrow Connector 33"/>
            <p:cNvCxnSpPr>
              <a:stCxn id="21" idx="2"/>
              <a:endCxn id="30" idx="3"/>
            </p:cNvCxnSpPr>
            <p:nvPr/>
          </p:nvCxnSpPr>
          <p:spPr>
            <a:xfrm flipH="1">
              <a:off x="6238039" y="3618319"/>
              <a:ext cx="665302" cy="503661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1" idx="2"/>
            </p:cNvCxnSpPr>
            <p:nvPr/>
          </p:nvCxnSpPr>
          <p:spPr>
            <a:xfrm flipH="1">
              <a:off x="6800779" y="3618319"/>
              <a:ext cx="102562" cy="814693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21" idx="2"/>
              <a:endCxn id="33" idx="0"/>
            </p:cNvCxnSpPr>
            <p:nvPr/>
          </p:nvCxnSpPr>
          <p:spPr>
            <a:xfrm>
              <a:off x="6903341" y="3618319"/>
              <a:ext cx="270831" cy="1342276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1" idx="2"/>
            </p:cNvCxnSpPr>
            <p:nvPr/>
          </p:nvCxnSpPr>
          <p:spPr>
            <a:xfrm>
              <a:off x="6903341" y="3618319"/>
              <a:ext cx="988445" cy="814693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21" idx="2"/>
            </p:cNvCxnSpPr>
            <p:nvPr/>
          </p:nvCxnSpPr>
          <p:spPr>
            <a:xfrm>
              <a:off x="6903341" y="3618319"/>
              <a:ext cx="1134970" cy="588117"/>
            </a:xfrm>
            <a:prstGeom prst="straightConnector1">
              <a:avLst/>
            </a:prstGeom>
            <a:ln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1211531" y="3303825"/>
              <a:ext cx="134191" cy="572290"/>
            </a:xfrm>
            <a:prstGeom prst="straightConnector1">
              <a:avLst/>
            </a:prstGeom>
            <a:ln w="38100">
              <a:solidFill>
                <a:srgbClr val="08AA4E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38635" y="3877948"/>
              <a:ext cx="1797731" cy="283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u="sng" dirty="0" smtClean="0">
                  <a:solidFill>
                    <a:srgbClr val="FFFFFF"/>
                  </a:solidFill>
                  <a:latin typeface="Arial"/>
                  <a:cs typeface="Arial"/>
                </a:rPr>
                <a:t>“Ground Zero”</a:t>
              </a:r>
              <a:endParaRPr lang="en-US" sz="1600" b="1" u="sng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2" name="Text Box 5"/>
            <p:cNvSpPr txBox="1">
              <a:spLocks noChangeArrowheads="1"/>
            </p:cNvSpPr>
            <p:nvPr/>
          </p:nvSpPr>
          <p:spPr bwMode="auto">
            <a:xfrm>
              <a:off x="7905846" y="4157246"/>
              <a:ext cx="10857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FFFF"/>
                  </a:solidFill>
                  <a:latin typeface="Arial"/>
                  <a:cs typeface="Arial"/>
                </a:rPr>
                <a:t>Classism </a:t>
              </a:r>
              <a:endParaRPr lang="en-US" sz="1600" b="1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09600" y="2895600"/>
              <a:ext cx="23404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kern="1200" dirty="0" smtClean="0">
                  <a:solidFill>
                    <a:srgbClr val="FFFFFF"/>
                  </a:solidFill>
                  <a:latin typeface="Arial"/>
                  <a:cs typeface="Arial"/>
                </a:rPr>
                <a:t>Individual Level</a:t>
              </a:r>
              <a:endParaRPr lang="en-US" sz="1600" b="1" kern="120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6" name="Left Brace 45"/>
            <p:cNvSpPr/>
            <p:nvPr/>
          </p:nvSpPr>
          <p:spPr>
            <a:xfrm rot="17742873">
              <a:off x="2158857" y="276200"/>
              <a:ext cx="640323" cy="4359736"/>
            </a:xfrm>
            <a:prstGeom prst="leftBrace">
              <a:avLst>
                <a:gd name="adj1" fmla="val 113762"/>
                <a:gd name="adj2" fmla="val 51386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372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Evidence that Biases and Stereotypes</a:t>
            </a:r>
            <a:b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Influence Encounters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1371600" y="1905000"/>
            <a:ext cx="5715000" cy="3185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rgbClr val="FFFFFF"/>
                </a:solidFill>
                <a:latin typeface="Arial"/>
                <a:cs typeface="Arial"/>
              </a:rPr>
              <a:t>Found </a:t>
            </a:r>
            <a:r>
              <a:rPr lang="en-US" sz="2400" b="1" dirty="0" smtClean="0">
                <a:solidFill>
                  <a:srgbClr val="FFFFFF"/>
                </a:solidFill>
                <a:latin typeface="Arial"/>
                <a:cs typeface="Arial"/>
              </a:rPr>
              <a:t>in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Clinical settings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	- Hospitals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	- Clinics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	- Medical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, nursing and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pharmacy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	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students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Educational settings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Employment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and work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settings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Social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settings</a:t>
            </a:r>
          </a:p>
        </p:txBody>
      </p:sp>
    </p:spTree>
    <p:extLst>
      <p:ext uri="{BB962C8B-B14F-4D97-AF65-F5344CB8AC3E}">
        <p14:creationId xmlns:p14="http://schemas.microsoft.com/office/powerpoint/2010/main" val="81543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219200"/>
            <a:ext cx="5334000" cy="93933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The Implicit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2667000"/>
            <a:ext cx="701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https://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implicit.harvard.edu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/implicit/demo/</a:t>
            </a:r>
            <a:r>
              <a:rPr lang="en-US" dirty="0" err="1">
                <a:solidFill>
                  <a:srgbClr val="FFFFFF"/>
                </a:solidFill>
                <a:latin typeface="Verdana"/>
                <a:cs typeface="Verdana"/>
              </a:rPr>
              <a:t>takeatest.html</a:t>
            </a:r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9760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Health </a:t>
            </a:r>
            <a:r>
              <a:rPr lang="en-US" sz="4000" b="1" dirty="0" smtClean="0">
                <a:solidFill>
                  <a:srgbClr val="FFFFFF"/>
                </a:solidFill>
                <a:latin typeface="Arial"/>
                <a:cs typeface="Arial"/>
              </a:rPr>
              <a:t>Equity: Getting </a:t>
            </a:r>
            <a:r>
              <a:rPr lang="en-US" sz="4000" b="1" dirty="0">
                <a:solidFill>
                  <a:srgbClr val="FFFFFF"/>
                </a:solidFill>
                <a:latin typeface="Arial"/>
                <a:cs typeface="Arial"/>
              </a:rPr>
              <a:t>to Ground Zero</a:t>
            </a: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57200" y="1447800"/>
            <a:ext cx="82296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Three </a:t>
            </a:r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Elements</a:t>
            </a:r>
          </a:p>
          <a:p>
            <a:pPr lvl="0"/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Echo and support the ASTHO 2016 President’s Challenge: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	“Advancing Health Equity &amp; Optimal Health for All”</a:t>
            </a:r>
          </a:p>
          <a:p>
            <a:pPr marL="457200" lvl="0" indent="-457200">
              <a:buFont typeface="+mj-lt"/>
              <a:buAutoNum type="arabicPeriod" startAt="2"/>
            </a:pP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Getting to Ground Zero</a:t>
            </a:r>
          </a:p>
          <a:p>
            <a:pPr marL="457200" lvl="0" indent="-457200">
              <a:buFont typeface="+mj-lt"/>
              <a:buAutoNum type="arabicPeriod" startAt="2"/>
            </a:pP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Greater involvement and interaction between NACDD and Members, specifically around the issue of Health 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Equity</a:t>
            </a: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6393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057400" y="304800"/>
            <a:ext cx="49047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The Implicit Project…</a:t>
            </a:r>
          </a:p>
        </p:txBody>
      </p:sp>
      <p:pic>
        <p:nvPicPr>
          <p:cNvPr id="8" name="Picture 3" descr="racebreakdow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19200"/>
            <a:ext cx="609600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559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057400" y="304800"/>
            <a:ext cx="49047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The Implicit Project…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257054"/>
            <a:ext cx="6096000" cy="384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599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057400" y="304800"/>
            <a:ext cx="49047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The Implicit Project…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1545508"/>
            <a:ext cx="7391400" cy="2188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>
                <a:solidFill>
                  <a:srgbClr val="FFFFFF"/>
                </a:solidFill>
                <a:latin typeface="Arial"/>
                <a:cs typeface="Arial"/>
              </a:rPr>
              <a:t>Findings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Implicit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biases of all forms are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pervasive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People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are often unaware of their implicit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biases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Implicit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biases predict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behavior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People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differ in levels of implicit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bias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Implicit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biases can be changed</a:t>
            </a:r>
          </a:p>
        </p:txBody>
      </p:sp>
    </p:spTree>
    <p:extLst>
      <p:ext uri="{BB962C8B-B14F-4D97-AF65-F5344CB8AC3E}">
        <p14:creationId xmlns:p14="http://schemas.microsoft.com/office/powerpoint/2010/main" val="328023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914400" y="1295400"/>
            <a:ext cx="73914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ct val="50000"/>
              </a:spcBef>
              <a:buClr>
                <a:schemeClr val="bg1"/>
              </a:buClr>
              <a:buSzPct val="80000"/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“…education may be one of the most important tools as part of an overall strategy…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”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	“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…healthcare providers should be made aware of 	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racial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and ethnic disparities in healthcare, and the fact 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	that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these disparities exist, often despite providers’ 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	best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intentions.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”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accent1"/>
              </a:buClr>
              <a:buSzPct val="80000"/>
            </a:pPr>
            <a:endParaRPr lang="en-US" dirty="0" smtClean="0">
              <a:solidFill>
                <a:schemeClr val="bg1"/>
              </a:solidFill>
              <a:latin typeface="Verdana"/>
              <a:cs typeface="Verdana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accent1"/>
              </a:buClr>
              <a:buSzPct val="80000"/>
            </a:pP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	“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…all current and future healthcare providers can 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	benefit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from cross-cultural education .”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One of the </a:t>
            </a:r>
            <a:r>
              <a:rPr lang="en-US" sz="2800" b="1" dirty="0" smtClean="0">
                <a:solidFill>
                  <a:srgbClr val="FFFFFF"/>
                </a:solidFill>
                <a:latin typeface="Arial"/>
                <a:cs typeface="Arial"/>
              </a:rPr>
              <a:t>recommendations from </a:t>
            </a:r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the IOM report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1178" y="6019800"/>
            <a:ext cx="7657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Verdana"/>
                <a:cs typeface="Verdana"/>
              </a:rPr>
              <a:t>Unequal Treatment: Confronting Racial and Ethnic Disparities in Health Care, 2003</a:t>
            </a:r>
            <a:endParaRPr lang="en-US" sz="14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90659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62000" y="2286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What NACDD Brings 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o 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he </a:t>
            </a:r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T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  <a:cs typeface="Arial"/>
              </a:rPr>
              <a:t>able</a:t>
            </a:r>
            <a:endParaRPr lang="en-US" sz="3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752600"/>
            <a:ext cx="754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Health Equity Council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Tools and toolkit(s);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Technical assistance to states and their partners;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Consultancy work from the Council and others.</a:t>
            </a:r>
          </a:p>
        </p:txBody>
      </p:sp>
    </p:spTree>
    <p:extLst>
      <p:ext uri="{BB962C8B-B14F-4D97-AF65-F5344CB8AC3E}">
        <p14:creationId xmlns:p14="http://schemas.microsoft.com/office/powerpoint/2010/main" val="240505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95400" y="76200"/>
            <a:ext cx="655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Existing NACDD Resources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838200"/>
            <a:ext cx="7924800" cy="4736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Assessments: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Health Equity at Work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State Health Department Organizational Assessment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Health Equity Impact Review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Fact Sheets: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SDOH Fact Sheet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Advocacy Fact Sheet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Cultural Competency Fact Sheet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PowerPoint Presentations: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SDOH Power Point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LGBT 101 Presentation</a:t>
            </a:r>
          </a:p>
        </p:txBody>
      </p:sp>
    </p:spTree>
    <p:extLst>
      <p:ext uri="{BB962C8B-B14F-4D97-AF65-F5344CB8AC3E}">
        <p14:creationId xmlns:p14="http://schemas.microsoft.com/office/powerpoint/2010/main" val="259640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95400" y="76200"/>
            <a:ext cx="655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Existing NACDD Resources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116716"/>
            <a:ext cx="7924800" cy="4293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Community Action Guides: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Food Deserts to Food Oases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High School Dropout as a PH Issue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Neighborhood Segregation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HE Tools for SHD: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Health Equity Model Language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Linking Health Inequities to 10 Essential Public Health Services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Promising Practices to Reduce Inequity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Public Health Roles for Action to Reduce Health Inequities</a:t>
            </a:r>
          </a:p>
        </p:txBody>
      </p:sp>
    </p:spTree>
    <p:extLst>
      <p:ext uri="{BB962C8B-B14F-4D97-AF65-F5344CB8AC3E}">
        <p14:creationId xmlns:p14="http://schemas.microsoft.com/office/powerpoint/2010/main" val="270429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09600" y="191869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Recommendations for State Action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066800"/>
            <a:ext cx="7924800" cy="3961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20000"/>
              </a:lnSpc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Initially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Work with your SHO to synergize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CDz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HE work with SHD efforts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Perform</a:t>
            </a:r>
          </a:p>
          <a:p>
            <a:pPr marL="17145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Health Equity at Work Assessment</a:t>
            </a:r>
          </a:p>
          <a:p>
            <a:pPr marL="17145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SHD Organizational Assessment</a:t>
            </a:r>
          </a:p>
          <a:p>
            <a:pPr lvl="1">
              <a:lnSpc>
                <a:spcPct val="120000"/>
              </a:lnSpc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Limited Funding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Access existing tools and resources</a:t>
            </a:r>
          </a:p>
          <a:p>
            <a:pPr marL="17145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NACDD website</a:t>
            </a:r>
          </a:p>
          <a:p>
            <a:pPr marL="17145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ASTHO website</a:t>
            </a:r>
          </a:p>
          <a:p>
            <a:pPr marL="17145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CDC SDOH and The Community Guide 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websites</a:t>
            </a:r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4930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09600" y="191869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Recommendations for State Action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066800"/>
            <a:ext cx="7924800" cy="2520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20000"/>
              </a:lnSpc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If funding available: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NACDD can provide training and education on health equity and the social determinants of health.  </a:t>
            </a:r>
          </a:p>
          <a:p>
            <a:pPr marL="17145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NACDD State </a:t>
            </a:r>
            <a:r>
              <a:rPr lang="en-US" dirty="0" err="1">
                <a:solidFill>
                  <a:schemeClr val="bg1"/>
                </a:solidFill>
                <a:latin typeface="Verdana"/>
                <a:cs typeface="Verdana"/>
              </a:rPr>
              <a:t>CDz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 Academy</a:t>
            </a:r>
          </a:p>
          <a:p>
            <a:pPr marL="17145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NACDD Course Catalog</a:t>
            </a:r>
          </a:p>
          <a:p>
            <a:pPr marL="1714500" lvl="3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Institutional Equity Curriculum</a:t>
            </a:r>
          </a:p>
          <a:p>
            <a:pPr lvl="3"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	(Available Spring 2016)</a:t>
            </a:r>
          </a:p>
        </p:txBody>
      </p:sp>
    </p:spTree>
    <p:extLst>
      <p:ext uri="{BB962C8B-B14F-4D97-AF65-F5344CB8AC3E}">
        <p14:creationId xmlns:p14="http://schemas.microsoft.com/office/powerpoint/2010/main" val="184549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159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Why Chronic Disease Directors Need to be Involved</a:t>
            </a: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47"/>
          <p:cNvGrpSpPr>
            <a:grpSpLocks/>
          </p:cNvGrpSpPr>
          <p:nvPr/>
        </p:nvGrpSpPr>
        <p:grpSpPr bwMode="auto">
          <a:xfrm>
            <a:off x="1524000" y="867343"/>
            <a:ext cx="5943600" cy="4085657"/>
            <a:chOff x="384" y="864"/>
            <a:chExt cx="4896" cy="3168"/>
          </a:xfrm>
          <a:solidFill>
            <a:schemeClr val="bg1"/>
          </a:solidFill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84" y="864"/>
              <a:ext cx="4896" cy="316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" name="Picture 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" name="Picture 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" name="Picture 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" name="Picture 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" name="Picture 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" name="Picture 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" name="Picture 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" name="Picture 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" name="Picture 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" name="Picture 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" name="Picture 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" name="Picture 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" name="Picture 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" name="Picture 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" name="Picture 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" name="Picture 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" name="Picture 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" name="Picture 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" name="Picture 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" name="Picture 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91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" name="Picture 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" name="Picture 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" name="Picture 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" name="Picture 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" name="Picture 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" name="Picture 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" name="Picture 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" name="Picture 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" name="Picture 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" name="Picture 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" name="Picture 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" name="Picture 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" name="Picture 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" name="Picture 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" name="Picture 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" name="Picture 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" name="Picture 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" name="Picture 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6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" name="Picture 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" name="Picture 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" name="Picture 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" name="Picture 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" name="Picture 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" name="Picture 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" name="Picture 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" name="Picture 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" name="Picture 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" name="Picture 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" name="Picture 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" name="Picture 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" name="Picture 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" name="Picture 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" name="Picture 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" name="Picture 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" name="Picture 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" name="Picture 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8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" name="Picture 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" name="Picture 8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" name="Picture 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" name="Picture 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" name="Picture 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" name="Picture 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" name="Picture 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" name="Picture 9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" name="Picture 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" name="Picture 9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" name="Picture 9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" name="Picture 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" name="Picture 9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" name="Picture 1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" name="Picture 1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" name="Picture 1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" name="Picture 1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" name="Picture 1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" name="Picture 1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" name="Picture 1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2" name="Picture 1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3" name="Picture 1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4" name="Picture 1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5" name="Picture 1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6" name="Picture 1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7" name="Picture 1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8" name="Picture 1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9" name="Picture 1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0" name="Picture 1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1" name="Picture 1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2" name="Picture 1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3" name="Picture 1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4" name="Picture 1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5" name="Picture 1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6" name="Picture 1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7" name="Picture 1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8" name="Picture 1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9" name="Picture 1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0" name="Picture 1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1" name="Picture 1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2" name="Picture 1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3" name="Picture 1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4" name="Picture 1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5" name="Picture 1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6" name="Picture 1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7" name="Picture 1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8" name="Picture 1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9" name="Picture 1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0" name="Picture 1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1" name="Picture 1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2" name="Picture 1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" name="Picture 1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4" name="Picture 1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5" name="Picture 1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6" name="Picture 1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7" name="Picture 1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8" name="Picture 1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9" name="Picture 1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0" name="Picture 1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1" name="Picture 1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2" name="Picture 1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3" name="Picture 1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4" name="Picture 1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5" name="Picture 1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6" name="Picture 1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7" name="Picture 1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8" name="Picture 1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9" name="Picture 1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0" name="Picture 1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1" name="Picture 1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2" name="Picture 1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3" name="Picture 1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4" name="Picture 1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5" name="Picture 1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6" name="Picture 1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7" name="Picture 1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8" name="Picture 1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9" name="Picture 1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0" name="Picture 1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1" name="Picture 1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2" name="Picture 1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3" name="Picture 1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4" name="Picture 1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5" name="Picture 1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6" name="Picture 1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7" name="Picture 1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8" name="Picture 1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9" name="Picture 1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8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0" name="Picture 1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1" name="Picture 1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2" name="Picture 1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2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3" name="Picture 1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4" name="Picture 1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120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5" name="Picture 1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6" name="Picture 1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7" name="Picture 1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8" name="Picture 1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89" name="Picture 1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0" name="Picture 1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1" name="Picture 1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2" name="Picture 1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3" name="Picture 18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4" name="Picture 1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5" name="Picture 1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6" name="Picture 1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7" name="Picture 1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8" name="Picture 1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99" name="Picture 19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0" name="Picture 1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1" name="Picture 19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2" name="Picture 19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3" name="Picture 1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4" name="Picture 19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" name="Picture 2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6" name="Picture 2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7" name="Picture 2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8" name="Picture 2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9" name="Picture 2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0" name="Picture 2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1" name="Picture 2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2" name="Picture 2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3" name="Picture 2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4" name="Picture 2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5" name="Picture 2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6" name="Picture 2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7" name="Picture 2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8" name="Picture 2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9" name="Picture 2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0" name="Picture 2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1" name="Picture 2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2" name="Picture 2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3" name="Picture 2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4" name="Picture 2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5" name="Picture 2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6" name="Picture 2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7" name="Picture 2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8" name="Picture 2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9" name="Picture 2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0" name="Picture 2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1" name="Picture 2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2" name="Picture 2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129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3" name="Picture 2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4" name="Picture 2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5" name="Picture 2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6" name="Picture 2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7" name="Picture 2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8" name="Picture 2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39" name="Picture 2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0" name="Picture 2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1" name="Picture 2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2" name="Picture 2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3" name="Picture 2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4" name="Picture 2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5" name="Picture 2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6" name="Picture 2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7" name="Picture 2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8" name="Picture 2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9" name="Picture 2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0" name="Picture 2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1" name="Picture 2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2" name="Picture 2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6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3" name="Picture 2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4" name="Picture 2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5" name="Picture 2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6" name="Picture 2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7" name="Picture 2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8" name="Picture 2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9" name="Picture 2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0" name="Picture 2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1" name="Picture 2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2" name="Picture 2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3" name="Picture 2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4" name="Picture 2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5" name="Picture 2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6" name="Picture 2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7" name="Picture 2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8" name="Picture 2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9" name="Picture 2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0" name="Picture 2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1" name="Picture 2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2" name="Picture 2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3" name="Picture 2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2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4" name="Picture 2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5" name="Picture 2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6" name="Picture 2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7" name="Picture 2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8" name="Picture 2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79" name="Picture 2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0" name="Picture 2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1" name="Picture 2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2" name="Picture 2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3" name="Picture 2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4" name="Picture 2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5" name="Picture 2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6" name="Picture 2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7" name="Picture 2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8" name="Picture 2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89" name="Picture 2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0" name="Picture 2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1" name="Picture 2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2" name="Picture 2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3" name="Picture 28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4" name="Picture 2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5" name="Picture 2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6" name="Picture 2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7" name="Picture 2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8" name="Picture 2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99" name="Picture 29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0" name="Picture 2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1" name="Picture 29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2" name="Picture 29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3" name="Picture 2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4" name="Picture 29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5" name="Picture 3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6" name="Picture 3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" name="Picture 3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8" name="Picture 3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9" name="Picture 3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0" name="Picture 3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1" name="Picture 3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2" name="Picture 3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3" name="Picture 3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4" name="Picture 3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5" name="Picture 3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6" name="Picture 3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7" name="Picture 3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8" name="Picture 3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19" name="Picture 3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0" name="Picture 3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1" name="Picture 3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2" name="Picture 3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3" name="Picture 3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4" name="Picture 3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5" name="Picture 3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6" name="Picture 3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7" name="Picture 3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8" name="Picture 3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29" name="Picture 3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0" name="Picture 3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1" name="Picture 3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2" name="Picture 3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3" name="Picture 3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4" name="Picture 3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5" name="Picture 3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6" name="Picture 3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7" name="Picture 3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8" name="Picture 3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39" name="Picture 3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0" name="Picture 3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1" name="Picture 3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2" name="Picture 3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3" name="Picture 3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4" name="Picture 3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5" name="Picture 3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6" name="Picture 3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7" name="Picture 3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8" name="Picture 3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9" name="Picture 3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0" name="Picture 3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1" name="Picture 3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2" name="Picture 3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3" name="Picture 3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4" name="Picture 3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5" name="Picture 3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6" name="Picture 3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7" name="Picture 3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8" name="Picture 3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9" name="Picture 3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0" name="Picture 3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1" name="Picture 3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2" name="Picture 3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3" name="Picture 3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4" name="Picture 3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5" name="Picture 3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6" name="Picture 3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7" name="Picture 3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8" name="Picture 3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69" name="Picture 3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0" name="Picture 3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1" name="Picture 3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2" name="Picture 3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3" name="Picture 3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4" name="Picture 3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5" name="Picture 3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6" name="Picture 3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7" name="Picture 3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8" name="Picture 3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79" name="Picture 3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0" name="Picture 3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1" name="Picture 3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2" name="Picture 3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3" name="Picture 3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4" name="Picture 3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5" name="Picture 3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6" name="Picture 3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7" name="Picture 3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8" name="Picture 3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9" name="Picture 3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0" name="Picture 3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1" name="Picture 3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2" name="Picture 3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3" name="Picture 38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4" name="Picture 3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5" name="Picture 3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6" name="Picture 3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7" name="Picture 3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8" name="Picture 3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99" name="Picture 39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0" name="Picture 3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1" name="Picture 39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2" name="Picture 39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3" name="Picture 3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4" name="Picture 39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5" name="Picture 4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6" name="Picture 4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7" name="Picture 4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8" name="Picture 4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" name="Picture 4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" name="Picture 4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1" name="Picture 4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2" name="Picture 4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3" name="Picture 4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4" name="Picture 4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5" name="Picture 4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6" name="Picture 4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7" name="Picture 4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8" name="Picture 4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9" name="Picture 4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0" name="Picture 4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1" name="Picture 4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2" name="Picture 4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3" name="Picture 4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4" name="Picture 4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5" name="Picture 4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6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6" name="Picture 4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7" name="Picture 4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8" name="Picture 4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29" name="Picture 4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0" name="Picture 4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1" name="Picture 4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2" name="Picture 4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3" name="Picture 4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4" name="Picture 4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5" name="Picture 4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6" name="Picture 4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7" name="Picture 4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8" name="Picture 4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9" name="Picture 4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0" name="Picture 4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1" name="Picture 4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2" name="Picture 4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3" name="Picture 4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4" name="Picture 4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5" name="Picture 4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6" name="Picture 4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7" name="Picture 4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8" name="Picture 4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9" name="Picture 4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0" name="Picture 4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177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1" name="Picture 4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2" name="Picture 4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3" name="Picture 4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4" name="Picture 4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5" name="Picture 4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6" name="Picture 4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7" name="Picture 4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8" name="Picture 4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9" name="Picture 4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0" name="Picture 4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1" name="Picture 4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2" name="Picture 4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3" name="Picture 4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4" name="Picture 4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5" name="Picture 4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6" name="Picture 4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7" name="Picture 4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8" name="Picture 4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9" name="Picture 4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0" name="Picture 4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1" name="Picture 4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2" name="Picture 4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3" name="Picture 4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4" name="Picture 4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5" name="Picture 4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6" name="Picture 4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7" name="Picture 4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8" name="Picture 4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79" name="Picture 4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0" name="Picture 4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1" name="Picture 4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2" name="Picture 4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3" name="Picture 4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4" name="Picture 4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5" name="Picture 4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6" name="Picture 4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7" name="Picture 4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8" name="Picture 4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89" name="Picture 4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0" name="Picture 4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1" name="Picture 4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2" name="Picture 4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3" name="Picture 48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4" name="Picture 4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5" name="Picture 4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6" name="Picture 4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7" name="Picture 4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8" name="Picture 4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9" name="Picture 49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0" name="Picture 4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1" name="Picture 49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2" name="Picture 49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3" name="Picture 4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4" name="Picture 49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5" name="Picture 5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6" name="Picture 5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7" name="Picture 5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8" name="Picture 5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9" name="Picture 5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0" name="Picture 5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1" name="Picture 5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" name="Picture 5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3" name="Picture 5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4" name="Picture 5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6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5" name="Picture 5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6" name="Picture 5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7" name="Picture 5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8" name="Picture 5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9" name="Picture 5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0" name="Picture 5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1" name="Picture 5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2" name="Picture 5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3" name="Picture 5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4" name="Picture 5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5" name="Picture 5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6" name="Picture 5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7" name="Picture 5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8" name="Picture 5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9" name="Picture 5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0" name="Picture 5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1" name="Picture 5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2" name="Picture 5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3" name="Picture 5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4" name="Picture 5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5" name="Picture 5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8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6" name="Picture 5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7" name="Picture 5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8" name="Picture 5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39" name="Picture 5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2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0" name="Picture 5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1" name="Picture 5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2" name="Picture 5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3" name="Picture 5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4" name="Picture 5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5" name="Picture 5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6" name="Picture 5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7" name="Picture 5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8" name="Picture 5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49" name="Picture 5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0" name="Picture 5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1" name="Picture 5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2" name="Picture 5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3" name="Picture 5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4" name="Picture 5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5" name="Picture 5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6" name="Picture 5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7" name="Picture 5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8" name="Picture 5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59" name="Picture 5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0" name="Picture 5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1" name="Picture 5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2" name="Picture 5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3" name="Picture 5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4" name="Picture 5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5" name="Picture 5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6" name="Picture 5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7" name="Picture 5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8" name="Picture 5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69" name="Picture 5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0" name="Picture 5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1" name="Picture 5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2" name="Picture 5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3" name="Picture 5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4" name="Picture 5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5" name="Picture 5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6" name="Picture 5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7" name="Picture 5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8" name="Picture 5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79" name="Picture 5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0" name="Picture 5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1" name="Picture 5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2" name="Picture 5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3" name="Picture 5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4" name="Picture 5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5" name="Picture 5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6" name="Picture 5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7" name="Picture 5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8" name="Picture 5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89" name="Picture 5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0" name="Picture 5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1" name="Picture 5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2" name="Picture 5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3" name="Picture 58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4" name="Picture 5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5" name="Picture 5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6" name="Picture 5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7" name="Picture 5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8" name="Picture 5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99" name="Picture 59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0" name="Picture 5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1" name="Picture 59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2" name="Picture 59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3" name="Picture 5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4" name="Picture 59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5" name="Picture 6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6" name="Picture 6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7" name="Picture 6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8" name="Picture 6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09" name="Picture 6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0" name="Picture 6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1" name="Picture 6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2" name="Picture 6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3" name="Picture 6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4" name="Picture 6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5" name="Picture 6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6" name="Picture 6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7" name="Picture 6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8" name="Picture 6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9" name="Picture 6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0" name="Picture 6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1" name="Picture 6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2" name="Picture 6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3" name="Picture 6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4" name="Picture 6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5" name="Picture 6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6" name="Picture 6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7" name="Picture 6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8" name="Picture 6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2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29" name="Picture 6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0" name="Picture 6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1" name="Picture 6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2" name="Picture 6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3" name="Picture 6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4" name="Picture 6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5" name="Picture 6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6" name="Picture 6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7" name="Picture 6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8" name="Picture 6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39" name="Picture 6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0" name="Picture 6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1" name="Picture 6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2" name="Picture 6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3" name="Picture 6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4" name="Picture 6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5" name="Picture 6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6" name="Picture 6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7" name="Picture 6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8" name="Picture 6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9" name="Picture 6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0" name="Picture 6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1" name="Picture 6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2" name="Picture 6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3" name="Picture 6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4" name="Picture 6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5" name="Picture 6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6" name="Picture 6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7" name="Picture 6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8" name="Picture 6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9" name="Picture 6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0" name="Picture 6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1" name="Picture 6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2" name="Picture 6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3" name="Picture 6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4" name="Picture 6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5" name="Picture 6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6" name="Picture 6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7" name="Picture 6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8" name="Picture 6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9" name="Picture 6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0" name="Picture 6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1" name="Picture 6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2" name="Picture 6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3" name="Picture 6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4" name="Picture 6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5" name="Picture 6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6" name="Picture 6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7" name="Picture 6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8" name="Picture 6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79" name="Picture 6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0" name="Picture 6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1" name="Picture 6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2" name="Picture 6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3" name="Picture 6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4" name="Picture 6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5" name="Picture 6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6" name="Picture 6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7" name="Picture 6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8" name="Picture 6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9" name="Picture 6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0" name="Picture 6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1" name="Picture 6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2" name="Picture 6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3" name="Picture 68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4" name="Picture 6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5" name="Picture 6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6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6" name="Picture 6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7" name="Picture 6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8" name="Picture 6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9" name="Picture 69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0" name="Picture 6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1" name="Picture 69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2" name="Picture 69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3" name="Picture 6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4" name="Picture 69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5" name="Picture 7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6" name="Picture 7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7" name="Picture 7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8" name="Picture 7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9" name="Picture 7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0" name="Picture 7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1" name="Picture 7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2" name="Picture 7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3" name="Picture 7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4" name="Picture 7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5" name="Picture 7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6" name="Picture 7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7" name="Picture 7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8" name="Picture 7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19" name="Picture 7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235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0" name="Picture 7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1" name="Picture 7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2" name="Picture 7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3" name="Picture 7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4" name="Picture 7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5" name="Picture 7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6" name="Picture 7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7" name="Picture 7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8" name="Picture 7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29" name="Picture 7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0" name="Picture 7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1" name="Picture 7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2" name="Picture 7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3" name="Picture 7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4" name="Picture 7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5" name="Picture 7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6" name="Picture 7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7" name="Picture 7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8" name="Picture 7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39" name="Picture 7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0" name="Picture 7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1" name="Picture 7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2" name="Picture 7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3" name="Picture 7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4" name="Picture 7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5" name="Picture 7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6" name="Picture 7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7" name="Picture 7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8" name="Picture 7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9" name="Picture 7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0" name="Picture 7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1" name="Picture 7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2" name="Picture 7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3" name="Picture 7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4" name="Picture 7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5" name="Picture 7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6" name="Picture 7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7" name="Picture 7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8" name="Picture 7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9" name="Picture 7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0" name="Picture 7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1" name="Picture 7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2" name="Picture 7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3" name="Picture 7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4" name="Picture 7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5" name="Picture 7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6" name="Picture 7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7" name="Picture 7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8" name="Picture 7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69" name="Picture 7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0" name="Picture 7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1" name="Picture 7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2" name="Picture 7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3" name="Picture 7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4" name="Picture 7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5" name="Picture 7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6" name="Picture 7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7" name="Picture 7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8" name="Picture 7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79" name="Picture 7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0" name="Picture 7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1" name="Picture 7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0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2" name="Picture 7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3" name="Picture 7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4" name="Picture 7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5" name="Picture 7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6" name="Picture 7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7" name="Picture 7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8" name="Picture 7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89" name="Picture 7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0" name="Picture 7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1" name="Picture 7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2" name="Picture 7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3" name="Picture 78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4" name="Picture 7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5" name="Picture 7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6" name="Picture 7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7" name="Picture 7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8" name="Picture 7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99" name="Picture 79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0" name="Picture 7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1" name="Picture 79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2" name="Picture 79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3" name="Picture 7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4" name="Picture 79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5" name="Picture 8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6" name="Picture 8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2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7" name="Picture 8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8" name="Picture 8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09" name="Picture 8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0" name="Picture 8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1" name="Picture 8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2" name="Picture 8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3" name="Picture 8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4" name="Picture 8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5" name="Picture 8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6" name="Picture 8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7" name="Picture 8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8" name="Picture 8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19" name="Picture 8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0" name="Picture 8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1" name="Picture 8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2" name="Picture 8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3" name="Picture 8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64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4" name="Picture 8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5" name="Picture 8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6" name="Picture 8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7" name="Picture 8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8" name="Picture 8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29" name="Picture 8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36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0" name="Picture 8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1" name="Picture 8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2" name="Picture 8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3" name="Picture 8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4" name="Picture 8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16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5" name="Picture 8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6" name="Picture 8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7" name="Picture 8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8" name="Picture 8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39" name="Picture 8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0" name="Picture 8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1" name="Picture 8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2" name="Picture 8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3" name="Picture 8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4" name="Picture 8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5" name="Picture 8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6" name="Picture 8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64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7" name="Picture 8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8" name="Picture 8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49" name="Picture 8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0" name="Picture 8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1" name="Picture 8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2" name="Picture 8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3" name="Picture 8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264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4" name="Picture 8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5" name="Picture 8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6" name="Picture 8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7" name="Picture 8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8" name="Picture 8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59" name="Picture 8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0" name="Picture 8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1" name="Picture 8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2" name="Picture 8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44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3" name="Picture 8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4" name="Picture 8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5" name="Picture 8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6" name="Picture 8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7" name="Picture 8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8" name="Picture 8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69" name="Picture 8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0" name="Picture 8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1" name="Picture 8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2" name="Picture 8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6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3" name="Picture 8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4" name="Picture 8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5" name="Picture 8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6" name="Picture 8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7" name="Picture 8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8" name="Picture 8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79" name="Picture 8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0" name="Picture 8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1" name="Picture 8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2" name="Picture 8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3" name="Picture 8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4" name="Picture 8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5" name="Picture 8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6" name="Picture 8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7" name="Picture 8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8" name="Picture 88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89" name="Picture 88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0" name="Picture 88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1" name="Picture 8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8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2" name="Picture 88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3" name="Picture 88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4" name="Picture 8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2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5" name="Picture 89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6" name="Picture 89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7" name="Picture 89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8" name="Picture 89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99" name="Picture 89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0" name="Picture 89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1" name="Picture 89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2" name="Picture 89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3" name="Picture 89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4" name="Picture 89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04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5" name="Picture 9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6" name="Picture 90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7" name="Picture 90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9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8" name="Picture 90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8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09" name="Picture 90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84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0" name="Picture 90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1" name="Picture 9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7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2" name="Picture 9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7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3" name="Picture 90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6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4" name="Picture 90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6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5" name="Picture 9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6" name="Picture 9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7" name="Picture 9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4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8" name="Picture 9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44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19" name="Picture 9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0" name="Picture 9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1" name="Picture 9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2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2" name="Picture 91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3" name="Picture 9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4" name="Picture 9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1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5" name="Picture 9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6" name="Picture 9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7" name="Picture 9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8" name="Picture 9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9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29" name="Picture 92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0" name="Picture 9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1" name="Picture 9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2" name="Picture 9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7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3" name="Picture 9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7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4" name="Picture 9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6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5" name="Picture 93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6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6" name="Picture 9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5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7" name="Picture 93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52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8" name="Picture 9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48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39" name="Picture 93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44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0" name="Picture 9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0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1" name="Picture 9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3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2" name="Picture 9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3" name="Picture 9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4" name="Picture 9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5" name="Picture 9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6" name="Picture 94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7" name="Picture 94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8" name="Picture 94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52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49" name="Picture 9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8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0" name="Picture 94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1" name="Picture 9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2" name="Picture 9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28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3" name="Picture 9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4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4" name="Picture 94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5" name="Picture 9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6" name="Picture 95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7" name="Picture 9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8" name="Picture 95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59" name="Picture 9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0" name="Picture 95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92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1" name="Picture 95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88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2" name="Picture 9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3" name="Picture 95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8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4" name="Picture 95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5" name="Picture 9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72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6" name="Picture 96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68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7" name="Picture 96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64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8" name="Picture 96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69" name="Picture 96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5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0" name="Picture 96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52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1" name="Picture 96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2" name="Picture 9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3" name="Picture 96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4" name="Picture 9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3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5" name="Picture 97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6" name="Picture 97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7" name="Picture 97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8" name="Picture 97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2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79" name="Picture 97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1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0" name="Picture 97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12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1" name="Picture 97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8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2" name="Picture 9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04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3" name="Picture 97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4" name="Picture 97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5" name="Picture 98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2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6" name="Picture 98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88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7" name="Picture 9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" y="292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8" name="Picture 98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4" y="292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89" name="Picture 98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00" y="264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0" name="Picture 98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8" y="292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1" name="Picture 98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" y="264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2" name="Picture 98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" y="225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3" name="Picture 98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" y="216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4" name="Picture 98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196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5" name="Picture 99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56" y="196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6" name="Picture 99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56" y="1584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7" name="Picture 99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4" y="139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8" name="Picture 99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80" y="264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99" name="Picture 99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4" y="196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0" name="Picture 99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" y="273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1" name="Picture 99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52" y="235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2" name="Picture 99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84" y="225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3" name="Picture 99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64" y="148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4" name="Picture 99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44" y="177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5" name="Picture 100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80" y="168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6" name="Picture 10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52" y="139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7" name="Picture 100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80" y="1104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8" name="Picture 100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32" y="292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09" name="Picture 100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96" y="216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0" name="Picture 100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04" y="292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1" name="Picture 100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64" y="283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2" name="Picture 100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6" y="244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3" name="Picture 100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6" y="187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4" name="Picture 100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16" y="216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5" name="Picture 10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84" y="148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6" name="Picture 10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4" y="129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7" name="Picture 10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0" y="273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8" name="Picture 10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60" y="235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19" name="Picture 10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2" y="264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0" name="Picture 10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8" y="273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1" name="Picture 10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40" y="2544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2" name="Picture 101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6" y="235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3" name="Picture 101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44" y="264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4" name="Picture 10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12" y="120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5" name="Picture 102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68" y="100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10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6" y="91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102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8" y="120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10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64" y="283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24" y="273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68" y="244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2" y="235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40" y="187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96" y="1584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4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36" y="148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5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96" y="120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08" y="91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7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16" y="100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8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0" y="2544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9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20" y="2064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0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08" y="187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1" name="Picture 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6" y="177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2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0" y="168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3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60" y="139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4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6" y="120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5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68" y="120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6" name="Picture 1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4" y="100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7" name="Picture 1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12" y="91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8" name="Picture 1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32" y="235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49" name="Picture 2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68" y="2064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0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08" y="216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1" name="Picture 2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60" y="168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2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96" y="148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3" name="Picture 2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72" y="168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4" name="Picture 2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04" y="120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5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52" y="120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6" name="Picture 2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88" y="1104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7" name="Picture 2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76" y="91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8" name="Picture 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48" y="2160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59" name="Picture 3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44" y="2064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0" name="Picture 3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2" y="177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1" name="Picture 3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28" y="196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2" name="Picture 3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40" y="177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3" name="Picture 3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16" y="139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4" name="Picture 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0" y="1392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5" name="Picture 3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80" y="1296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6" name="Picture 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20" y="100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67" name="Picture 3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92" y="1008"/>
              <a:ext cx="58" cy="1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068" name="Group 39"/>
            <p:cNvGrpSpPr>
              <a:grpSpLocks/>
            </p:cNvGrpSpPr>
            <p:nvPr/>
          </p:nvGrpSpPr>
          <p:grpSpPr bwMode="auto">
            <a:xfrm>
              <a:off x="432" y="3024"/>
              <a:ext cx="4765" cy="150"/>
              <a:chOff x="0" y="2085"/>
              <a:chExt cx="4765" cy="150"/>
            </a:xfrm>
            <a:grpFill/>
          </p:grpSpPr>
          <p:grpSp>
            <p:nvGrpSpPr>
              <p:cNvPr id="1223" name="Group 40"/>
              <p:cNvGrpSpPr>
                <a:grpSpLocks/>
              </p:cNvGrpSpPr>
              <p:nvPr/>
            </p:nvGrpSpPr>
            <p:grpSpPr bwMode="auto">
              <a:xfrm>
                <a:off x="0" y="2085"/>
                <a:ext cx="2365" cy="150"/>
                <a:chOff x="0" y="2085"/>
                <a:chExt cx="2365" cy="150"/>
              </a:xfrm>
              <a:grpFill/>
            </p:grpSpPr>
            <p:pic>
              <p:nvPicPr>
                <p:cNvPr id="1250" name="Picture 4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1" name="Picture 4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2" name="Picture 4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3" name="Picture 4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8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4" name="Picture 4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5" name="Picture 4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6" name="Picture 4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7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7" name="Picture 4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7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8" name="Picture 4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76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59" name="Picture 5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6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0" name="Picture 5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1" name="Picture 5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05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2" name="Picture 5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15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3" name="Picture 5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24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4" name="Picture 5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34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5" name="Picture 5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44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6" name="Picture 5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53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7" name="Picture 5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63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8" name="Picture 5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72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69" name="Picture 6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82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0" name="Picture 6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1" name="Picture 6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1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2" name="Picture 6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11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3" name="Picture 6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20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74" name="Picture 6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30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224" name="Group 66"/>
              <p:cNvGrpSpPr>
                <a:grpSpLocks/>
              </p:cNvGrpSpPr>
              <p:nvPr/>
            </p:nvGrpSpPr>
            <p:grpSpPr bwMode="auto">
              <a:xfrm>
                <a:off x="2400" y="2085"/>
                <a:ext cx="2365" cy="150"/>
                <a:chOff x="0" y="2085"/>
                <a:chExt cx="2365" cy="150"/>
              </a:xfrm>
              <a:grpFill/>
            </p:grpSpPr>
            <p:pic>
              <p:nvPicPr>
                <p:cNvPr id="1225" name="Picture 6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6" name="Picture 6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7" name="Picture 6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8" name="Picture 7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8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9" name="Picture 7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0" name="Picture 7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1" name="Picture 7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7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2" name="Picture 7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7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3" name="Picture 7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76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4" name="Picture 7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6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5" name="Picture 7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6" name="Picture 7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05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7" name="Picture 7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15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8" name="Picture 8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24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39" name="Picture 8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34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0" name="Picture 8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44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1" name="Picture 8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53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2" name="Picture 8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63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3" name="Picture 8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72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4" name="Picture 8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82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5" name="Picture 8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6" name="Picture 8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1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7" name="Picture 8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11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8" name="Picture 9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20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49" name="Picture 9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30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069" name="Group 92"/>
            <p:cNvGrpSpPr>
              <a:grpSpLocks/>
            </p:cNvGrpSpPr>
            <p:nvPr/>
          </p:nvGrpSpPr>
          <p:grpSpPr bwMode="auto">
            <a:xfrm>
              <a:off x="480" y="3120"/>
              <a:ext cx="4765" cy="150"/>
              <a:chOff x="0" y="2085"/>
              <a:chExt cx="4765" cy="150"/>
            </a:xfrm>
            <a:grpFill/>
          </p:grpSpPr>
          <p:grpSp>
            <p:nvGrpSpPr>
              <p:cNvPr id="1171" name="Group 93"/>
              <p:cNvGrpSpPr>
                <a:grpSpLocks/>
              </p:cNvGrpSpPr>
              <p:nvPr/>
            </p:nvGrpSpPr>
            <p:grpSpPr bwMode="auto">
              <a:xfrm>
                <a:off x="0" y="2085"/>
                <a:ext cx="2365" cy="150"/>
                <a:chOff x="0" y="2085"/>
                <a:chExt cx="2365" cy="150"/>
              </a:xfrm>
              <a:grpFill/>
            </p:grpSpPr>
            <p:pic>
              <p:nvPicPr>
                <p:cNvPr id="1198" name="Picture 9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9" name="Picture 9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0" name="Picture 9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1" name="Picture 9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8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2" name="Picture 9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3" name="Picture 9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4" name="Picture 10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7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5" name="Picture 10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7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6" name="Picture 10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76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7" name="Picture 10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6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8" name="Picture 10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09" name="Picture 10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05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0" name="Picture 10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15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1" name="Picture 10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24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2" name="Picture 10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34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3" name="Picture 10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44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4" name="Picture 11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53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5" name="Picture 11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63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6" name="Picture 11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72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7" name="Picture 11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82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8" name="Picture 11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19" name="Picture 11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1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0" name="Picture 11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11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1" name="Picture 11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20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222" name="Picture 11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30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72" name="Group 119"/>
              <p:cNvGrpSpPr>
                <a:grpSpLocks/>
              </p:cNvGrpSpPr>
              <p:nvPr/>
            </p:nvGrpSpPr>
            <p:grpSpPr bwMode="auto">
              <a:xfrm>
                <a:off x="2400" y="2085"/>
                <a:ext cx="2365" cy="150"/>
                <a:chOff x="0" y="2085"/>
                <a:chExt cx="2365" cy="150"/>
              </a:xfrm>
              <a:grpFill/>
            </p:grpSpPr>
            <p:pic>
              <p:nvPicPr>
                <p:cNvPr id="1173" name="Picture 12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4" name="Picture 12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5" name="Picture 12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6" name="Picture 12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8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7" name="Picture 12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8" name="Picture 12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9" name="Picture 12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7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0" name="Picture 12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7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1" name="Picture 12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76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2" name="Picture 12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6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3" name="Picture 13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4" name="Picture 13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05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5" name="Picture 13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15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6" name="Picture 13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24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7" name="Picture 13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34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8" name="Picture 13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44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89" name="Picture 13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53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0" name="Picture 13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63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1" name="Picture 13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72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2" name="Picture 13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82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3" name="Picture 14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4" name="Picture 14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1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5" name="Picture 14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11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6" name="Picture 14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20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97" name="Picture 14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30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grpSp>
          <p:nvGrpSpPr>
            <p:cNvPr id="1070" name="Group 145"/>
            <p:cNvGrpSpPr>
              <a:grpSpLocks/>
            </p:cNvGrpSpPr>
            <p:nvPr/>
          </p:nvGrpSpPr>
          <p:grpSpPr bwMode="auto">
            <a:xfrm>
              <a:off x="432" y="3216"/>
              <a:ext cx="4765" cy="150"/>
              <a:chOff x="0" y="2085"/>
              <a:chExt cx="4765" cy="150"/>
            </a:xfrm>
            <a:grpFill/>
          </p:grpSpPr>
          <p:grpSp>
            <p:nvGrpSpPr>
              <p:cNvPr id="1119" name="Group 146"/>
              <p:cNvGrpSpPr>
                <a:grpSpLocks/>
              </p:cNvGrpSpPr>
              <p:nvPr/>
            </p:nvGrpSpPr>
            <p:grpSpPr bwMode="auto">
              <a:xfrm>
                <a:off x="0" y="2085"/>
                <a:ext cx="2365" cy="150"/>
                <a:chOff x="0" y="2085"/>
                <a:chExt cx="2365" cy="150"/>
              </a:xfrm>
              <a:grpFill/>
            </p:grpSpPr>
            <p:pic>
              <p:nvPicPr>
                <p:cNvPr id="1146" name="Picture 14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7" name="Picture 14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8" name="Picture 14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9" name="Picture 15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8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0" name="Picture 15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1" name="Picture 15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2" name="Picture 15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7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3" name="Picture 15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7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4" name="Picture 15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76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5" name="Picture 15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6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6" name="Picture 15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7" name="Picture 15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05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8" name="Picture 15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15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59" name="Picture 16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24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0" name="Picture 16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34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1" name="Picture 16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44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2" name="Picture 16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53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3" name="Picture 16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63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4" name="Picture 16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72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5" name="Picture 16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82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6" name="Picture 16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7" name="Picture 16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1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8" name="Picture 16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11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69" name="Picture 17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20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70" name="Picture 17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30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1120" name="Group 172"/>
              <p:cNvGrpSpPr>
                <a:grpSpLocks/>
              </p:cNvGrpSpPr>
              <p:nvPr/>
            </p:nvGrpSpPr>
            <p:grpSpPr bwMode="auto">
              <a:xfrm>
                <a:off x="2400" y="2085"/>
                <a:ext cx="2365" cy="150"/>
                <a:chOff x="0" y="2085"/>
                <a:chExt cx="2365" cy="150"/>
              </a:xfrm>
              <a:grpFill/>
            </p:grpSpPr>
            <p:pic>
              <p:nvPicPr>
                <p:cNvPr id="1121" name="Picture 17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2" name="Picture 17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3" name="Picture 17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4" name="Picture 17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8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5" name="Picture 17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8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6" name="Picture 17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8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7" name="Picture 17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57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8" name="Picture 18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7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29" name="Picture 18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76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0" name="Picture 18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6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1" name="Picture 18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96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2" name="Picture 18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05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3" name="Picture 18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15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4" name="Picture 18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24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5" name="Picture 18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34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6" name="Picture 188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44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7" name="Picture 189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53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8" name="Picture 190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63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39" name="Picture 19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72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0" name="Picture 19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82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1" name="Picture 19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1920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2" name="Picture 194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16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3" name="Picture 195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112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4" name="Picture 196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208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1145" name="Picture 197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304" y="2085"/>
                  <a:ext cx="61" cy="15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pic>
          <p:nvPicPr>
            <p:cNvPr id="1071" name="Picture 19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6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2" name="Picture 19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6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3" name="Picture 20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04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4" name="Picture 20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92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5" name="Picture 20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1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6" name="Picture 20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68" y="196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7" name="Picture 20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04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8" name="Picture 20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2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79" name="Picture 20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440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0" name="Picture 20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9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1" name="Picture 20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7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2" name="Picture 20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52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3" name="Picture 21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3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4" name="Picture 2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88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5" name="Picture 21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80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6" name="Picture 2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7" name="Picture 21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544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8" name="Picture 2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5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89" name="Picture 21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16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0" name="Picture 21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76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1" name="Picture 2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72" y="158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2" name="Picture 21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12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3" name="Picture 22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20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4" name="Picture 2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56" y="216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5" name="Picture 22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216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6" name="Picture 2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96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7" name="Picture 22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84" y="283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8" name="Picture 22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7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99" name="Picture 22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08" y="139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0" name="Picture 22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60" y="110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1" name="Picture 22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6" y="100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2" name="Picture 22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88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3" name="Picture 23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92" y="244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4" name="Picture 23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76" y="206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5" name="Picture 23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944" y="1488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6" name="Picture 23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56" y="1680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7" name="Picture 23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64" y="1872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8" name="Picture 23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52" y="225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09" name="Picture 23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08" y="2544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0" name="Picture 2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96" y="2736"/>
              <a:ext cx="60" cy="1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1" name="Picture 23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4" y="3456"/>
              <a:ext cx="100" cy="2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2" name="Picture 23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28" y="3744"/>
              <a:ext cx="101" cy="2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3" name="Picture 24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28" y="3456"/>
              <a:ext cx="100" cy="24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14" name="Picture 2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64" y="3744"/>
              <a:ext cx="95" cy="24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15" name="Text Box 242"/>
            <p:cNvSpPr txBox="1">
              <a:spLocks noChangeArrowheads="1"/>
            </p:cNvSpPr>
            <p:nvPr/>
          </p:nvSpPr>
          <p:spPr bwMode="auto">
            <a:xfrm>
              <a:off x="960" y="3504"/>
              <a:ext cx="1127" cy="15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0" bIns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</a:rPr>
                <a:t>Chronic </a:t>
              </a: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</a:rPr>
                <a:t>Diseases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16" name="Text Box 243"/>
            <p:cNvSpPr txBox="1">
              <a:spLocks noChangeArrowheads="1"/>
            </p:cNvSpPr>
            <p:nvPr/>
          </p:nvSpPr>
          <p:spPr bwMode="auto">
            <a:xfrm>
              <a:off x="960" y="3792"/>
              <a:ext cx="1287" cy="15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0" bIns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</a:rPr>
                <a:t>Accidents &amp; </a:t>
              </a: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</a:rPr>
                <a:t>Injuries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17" name="Text Box 244"/>
            <p:cNvSpPr txBox="1">
              <a:spLocks noChangeArrowheads="1"/>
            </p:cNvSpPr>
            <p:nvPr/>
          </p:nvSpPr>
          <p:spPr bwMode="auto">
            <a:xfrm>
              <a:off x="3072" y="3504"/>
              <a:ext cx="1273" cy="15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0" bIns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</a:rPr>
                <a:t>Infectious </a:t>
              </a: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</a:rPr>
                <a:t>Diseases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18" name="Text Box 245"/>
            <p:cNvSpPr txBox="1">
              <a:spLocks noChangeArrowheads="1"/>
            </p:cNvSpPr>
            <p:nvPr/>
          </p:nvSpPr>
          <p:spPr bwMode="auto">
            <a:xfrm>
              <a:off x="3072" y="3792"/>
              <a:ext cx="1093" cy="15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tIns="0" bIns="0"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</a:rPr>
                <a:t>All O</a:t>
              </a: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</a:rPr>
                <a:t>ther Causes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200400" y="5181600"/>
            <a:ext cx="2339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Deaths in The U.S</a:t>
            </a:r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0888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159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/>
                <a:cs typeface="Arial"/>
              </a:rPr>
              <a:t>Why Chronic Disease Directors Need to be Involved</a:t>
            </a: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838200" y="1219200"/>
            <a:ext cx="769620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Chronic Diseases</a:t>
            </a:r>
          </a:p>
          <a:p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	- Comprise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70% of all diseases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;</a:t>
            </a:r>
          </a:p>
          <a:p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- Carry </a:t>
            </a: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some of the most disparate disease burdens;</a:t>
            </a:r>
          </a:p>
          <a:p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State Chronic Disease staff have the ability to engage and work with multiple partners within their Coalitions, Taskforces, Committees, etc.</a:t>
            </a:r>
          </a:p>
          <a:p>
            <a:endParaRPr lang="en-US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Therefore, state Chronic Disease programs and staff can contribute much to promoting health equity.</a:t>
            </a:r>
          </a:p>
        </p:txBody>
      </p:sp>
    </p:spTree>
    <p:extLst>
      <p:ext uri="{BB962C8B-B14F-4D97-AF65-F5344CB8AC3E}">
        <p14:creationId xmlns:p14="http://schemas.microsoft.com/office/powerpoint/2010/main" val="834378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838"/>
            <a:ext cx="9144000" cy="563562"/>
          </a:xfrm>
        </p:spPr>
        <p:txBody>
          <a:bodyPr>
            <a:noAutofit/>
          </a:bodyPr>
          <a:lstStyle/>
          <a:p>
            <a:r>
              <a:rPr lang="en-US" sz="2800" b="1" kern="0" dirty="0">
                <a:solidFill>
                  <a:srgbClr val="FFFFFF"/>
                </a:solidFill>
                <a:latin typeface="Arial"/>
                <a:cs typeface="Arial"/>
              </a:rPr>
              <a:t>WHO Framework for Social Determinants of Health</a:t>
            </a:r>
            <a:br>
              <a:rPr lang="en-US" sz="2800" b="1" kern="0" dirty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7" name="Group 76"/>
          <p:cNvGrpSpPr/>
          <p:nvPr/>
        </p:nvGrpSpPr>
        <p:grpSpPr>
          <a:xfrm>
            <a:off x="228600" y="856761"/>
            <a:ext cx="8636146" cy="4477239"/>
            <a:chOff x="228600" y="1676400"/>
            <a:chExt cx="8636146" cy="4477239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600" y="1676400"/>
              <a:ext cx="1577365" cy="2664588"/>
            </a:xfrm>
            <a:prstGeom prst="rect">
              <a:avLst/>
            </a:prstGeom>
          </p:spPr>
        </p:pic>
        <p:grpSp>
          <p:nvGrpSpPr>
            <p:cNvPr id="53" name="Group 52"/>
            <p:cNvGrpSpPr/>
            <p:nvPr/>
          </p:nvGrpSpPr>
          <p:grpSpPr>
            <a:xfrm>
              <a:off x="2133600" y="2405518"/>
              <a:ext cx="1605126" cy="1935470"/>
              <a:chOff x="3886200" y="990600"/>
              <a:chExt cx="3609975" cy="4352925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6200" y="990600"/>
                <a:ext cx="3600450" cy="1057275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86200" y="2286000"/>
                <a:ext cx="3609975" cy="3057525"/>
              </a:xfrm>
              <a:prstGeom prst="rect">
                <a:avLst/>
              </a:prstGeom>
            </p:spPr>
          </p:pic>
        </p:grp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87474" y="2378238"/>
              <a:ext cx="2257425" cy="191702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781800" y="2385707"/>
              <a:ext cx="2082946" cy="979828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045159" y="4814371"/>
              <a:ext cx="2667000" cy="525047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0800000">
              <a:off x="6405859" y="2597954"/>
              <a:ext cx="299741" cy="1240104"/>
            </a:xfrm>
            <a:prstGeom prst="rect">
              <a:avLst/>
            </a:prstGeom>
          </p:spPr>
        </p:pic>
        <p:cxnSp>
          <p:nvCxnSpPr>
            <p:cNvPr id="60" name="Straight Arrow Connector 59"/>
            <p:cNvCxnSpPr/>
            <p:nvPr/>
          </p:nvCxnSpPr>
          <p:spPr>
            <a:xfrm flipH="1">
              <a:off x="6652080" y="3759476"/>
              <a:ext cx="2891" cy="1054895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58" idx="3"/>
              <a:endCxn id="57" idx="2"/>
            </p:cNvCxnSpPr>
            <p:nvPr/>
          </p:nvCxnSpPr>
          <p:spPr>
            <a:xfrm flipV="1">
              <a:off x="6712159" y="3365535"/>
              <a:ext cx="1111114" cy="1711360"/>
            </a:xfrm>
            <a:prstGeom prst="bentConnector2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57" idx="0"/>
              <a:endCxn id="54" idx="0"/>
            </p:cNvCxnSpPr>
            <p:nvPr/>
          </p:nvCxnSpPr>
          <p:spPr>
            <a:xfrm rot="16200000" flipH="1" flipV="1">
              <a:off x="5368754" y="-49002"/>
              <a:ext cx="19811" cy="4889227"/>
            </a:xfrm>
            <a:prstGeom prst="bentConnector3">
              <a:avLst>
                <a:gd name="adj1" fmla="val -1794962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/>
            <p:nvPr/>
          </p:nvCxnSpPr>
          <p:spPr>
            <a:xfrm rot="10800000">
              <a:off x="1818666" y="1790425"/>
              <a:ext cx="6410934" cy="583696"/>
            </a:xfrm>
            <a:prstGeom prst="bentConnector3">
              <a:avLst>
                <a:gd name="adj1" fmla="val -119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6" idx="2"/>
            </p:cNvCxnSpPr>
            <p:nvPr/>
          </p:nvCxnSpPr>
          <p:spPr>
            <a:xfrm>
              <a:off x="5216187" y="4295258"/>
              <a:ext cx="14287" cy="52138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ight Arrow 64"/>
            <p:cNvSpPr/>
            <p:nvPr/>
          </p:nvSpPr>
          <p:spPr>
            <a:xfrm>
              <a:off x="1857920" y="2466458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" name="Right Arrow 65"/>
            <p:cNvSpPr/>
            <p:nvPr/>
          </p:nvSpPr>
          <p:spPr>
            <a:xfrm rot="10800000">
              <a:off x="1838325" y="2785981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7" name="Right Arrow 66"/>
            <p:cNvSpPr/>
            <p:nvPr/>
          </p:nvSpPr>
          <p:spPr>
            <a:xfrm>
              <a:off x="1857920" y="3082353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Right Arrow 67"/>
            <p:cNvSpPr/>
            <p:nvPr/>
          </p:nvSpPr>
          <p:spPr>
            <a:xfrm rot="10800000">
              <a:off x="1838325" y="3401876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Right Arrow 68"/>
            <p:cNvSpPr/>
            <p:nvPr/>
          </p:nvSpPr>
          <p:spPr>
            <a:xfrm>
              <a:off x="1878445" y="3698248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0" name="Right Arrow 69"/>
            <p:cNvSpPr/>
            <p:nvPr/>
          </p:nvSpPr>
          <p:spPr>
            <a:xfrm rot="10800000">
              <a:off x="1858850" y="4017771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" name="Right Arrow 70"/>
            <p:cNvSpPr/>
            <p:nvPr/>
          </p:nvSpPr>
          <p:spPr>
            <a:xfrm>
              <a:off x="3789002" y="2709781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2" name="Right Arrow 71"/>
            <p:cNvSpPr/>
            <p:nvPr/>
          </p:nvSpPr>
          <p:spPr>
            <a:xfrm rot="10800000">
              <a:off x="3769407" y="3029304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Right Arrow 72"/>
            <p:cNvSpPr/>
            <p:nvPr/>
          </p:nvSpPr>
          <p:spPr>
            <a:xfrm>
              <a:off x="3788072" y="3325731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4" name="Right Arrow 73"/>
            <p:cNvSpPr/>
            <p:nvPr/>
          </p:nvSpPr>
          <p:spPr>
            <a:xfrm rot="10800000">
              <a:off x="3768477" y="3645254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Right Arrow 74"/>
            <p:cNvSpPr/>
            <p:nvPr/>
          </p:nvSpPr>
          <p:spPr>
            <a:xfrm>
              <a:off x="6472612" y="2402649"/>
              <a:ext cx="228600" cy="152400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295401" y="5649259"/>
              <a:ext cx="5867400" cy="50438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4419600" y="1600200"/>
            <a:ext cx="1828800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1718456"/>
            <a:ext cx="2209800" cy="148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Material circumstances</a:t>
            </a:r>
          </a:p>
          <a:p>
            <a:pPr algn="ctr">
              <a:lnSpc>
                <a:spcPct val="130000"/>
              </a:lnSpc>
            </a:pPr>
            <a:r>
              <a:rPr lang="en-US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Social cohesion</a:t>
            </a:r>
          </a:p>
          <a:p>
            <a:pPr algn="ctr">
              <a:lnSpc>
                <a:spcPct val="130000"/>
              </a:lnSpc>
            </a:pPr>
            <a:r>
              <a:rPr lang="en-US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Psychosocial factors</a:t>
            </a:r>
          </a:p>
          <a:p>
            <a:pPr algn="ctr">
              <a:lnSpc>
                <a:spcPct val="130000"/>
              </a:lnSpc>
            </a:pPr>
            <a:r>
              <a:rPr lang="en-US" sz="140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Behaviours</a:t>
            </a:r>
            <a:endParaRPr lang="en-US" sz="14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130000"/>
              </a:lnSpc>
            </a:pPr>
            <a:r>
              <a:rPr lang="en-US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Biological factors</a:t>
            </a:r>
            <a:endParaRPr lang="en-US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6879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5189384" cy="9906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The Core Paradox…</a:t>
            </a: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5800" y="1524000"/>
            <a:ext cx="7696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“The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belief…is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that by due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skill an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ill-working humanity may be framed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into well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-working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institutions. </a:t>
            </a:r>
          </a:p>
          <a:p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It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is a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delusion. The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defective natures of citizens will show themselves in the bad acting of whatever social structure they are arranged into.</a:t>
            </a:r>
          </a:p>
          <a:p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  <a:p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There is no political alchemy by which you can get</a:t>
            </a:r>
          </a:p>
          <a:p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golden conduct out of leaden instincts.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”</a:t>
            </a:r>
          </a:p>
          <a:p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  <a:p>
            <a:endParaRPr lang="en-US" dirty="0" smtClean="0">
              <a:solidFill>
                <a:srgbClr val="FFFFFF"/>
              </a:solidFill>
              <a:latin typeface="Verdana"/>
              <a:cs typeface="Verdana"/>
            </a:endParaRPr>
          </a:p>
          <a:p>
            <a:pPr algn="r"/>
            <a:r>
              <a:rPr lang="en-US" dirty="0">
                <a:solidFill>
                  <a:schemeClr val="bg1"/>
                </a:solidFill>
                <a:latin typeface="Verdana"/>
                <a:cs typeface="Verdana"/>
              </a:rPr>
              <a:t>Herbert Spencer, ‘The Man versus the State’, </a:t>
            </a:r>
            <a:r>
              <a:rPr lang="en-US" dirty="0" smtClean="0">
                <a:solidFill>
                  <a:schemeClr val="bg1"/>
                </a:solidFill>
                <a:latin typeface="Verdana"/>
                <a:cs typeface="Verdana"/>
              </a:rPr>
              <a:t>1884</a:t>
            </a:r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  <a:p>
            <a:endParaRPr lang="en-US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9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415" y="76200"/>
            <a:ext cx="9220200" cy="1524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b="1" kern="0" dirty="0" smtClean="0">
                <a:solidFill>
                  <a:srgbClr val="FFFFFF"/>
                </a:solidFill>
                <a:latin typeface="Arial"/>
                <a:cs typeface="Arial"/>
              </a:rPr>
              <a:t>Unequal Treatment: </a:t>
            </a:r>
            <a:br>
              <a:rPr lang="en-US" sz="3600" b="1" kern="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700" b="1" kern="0" dirty="0" smtClean="0">
                <a:solidFill>
                  <a:srgbClr val="FFFFFF"/>
                </a:solidFill>
                <a:latin typeface="Arial"/>
                <a:cs typeface="Arial"/>
              </a:rPr>
              <a:t>Confronting Racial &amp; Ethnic Disparities in Health Care</a:t>
            </a:r>
            <a:r>
              <a:rPr lang="en-US" sz="2700" b="1" kern="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700" b="1" kern="0" dirty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7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8613">
            <a:off x="2457254" y="1550542"/>
            <a:ext cx="3577826" cy="4783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930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227984" cy="1524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b="1" kern="0" dirty="0" smtClean="0">
                <a:solidFill>
                  <a:srgbClr val="FFFFFF"/>
                </a:solidFill>
                <a:latin typeface="Arial"/>
                <a:cs typeface="Arial"/>
              </a:rPr>
              <a:t>Differences, Discrimination &amp; Disparities:</a:t>
            </a:r>
            <a:br>
              <a:rPr lang="en-US" sz="3600" b="1" kern="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2800" b="1" kern="0" dirty="0" smtClean="0">
                <a:solidFill>
                  <a:srgbClr val="FFFFFF"/>
                </a:solidFill>
                <a:latin typeface="Arial"/>
                <a:cs typeface="Arial"/>
              </a:rPr>
              <a:t>What’s the Difference?</a:t>
            </a:r>
            <a:r>
              <a:rPr lang="en-US" sz="2800" b="1" kern="0" dirty="0">
                <a:solidFill>
                  <a:srgbClr val="FFFFFF"/>
                </a:solidFill>
                <a:latin typeface="Arial"/>
                <a:cs typeface="Arial"/>
              </a:rPr>
              <a:t/>
            </a:r>
            <a:br>
              <a:rPr lang="en-US" sz="2800" b="1" kern="0" dirty="0">
                <a:solidFill>
                  <a:srgbClr val="FFFFFF"/>
                </a:solidFill>
                <a:latin typeface="Arial"/>
                <a:cs typeface="Arial"/>
              </a:rPr>
            </a:br>
            <a:endParaRPr lang="en-US" sz="2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Group 31"/>
          <p:cNvGrpSpPr/>
          <p:nvPr/>
        </p:nvGrpSpPr>
        <p:grpSpPr>
          <a:xfrm>
            <a:off x="533400" y="1295400"/>
            <a:ext cx="8305800" cy="4084638"/>
            <a:chOff x="990600" y="1447800"/>
            <a:chExt cx="8305800" cy="4084638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8077200" y="3505200"/>
              <a:ext cx="1219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  <a:latin typeface="Palatino Linotype" pitchFamily="18" charset="0"/>
                </a:rPr>
                <a:t>Disparity</a:t>
              </a:r>
            </a:p>
          </p:txBody>
        </p:sp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 rot="10800000">
              <a:off x="2133600" y="2362200"/>
              <a:ext cx="762000" cy="2743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r>
                <a:rPr lang="en-US" sz="1200" dirty="0">
                  <a:solidFill>
                    <a:schemeClr val="bg1"/>
                  </a:solidFill>
                  <a:latin typeface="Palatino Linotype" pitchFamily="18" charset="0"/>
                </a:rPr>
                <a:t>Non-Minority</a:t>
              </a:r>
              <a:endParaRPr lang="en-US" sz="1800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 rot="10800000">
              <a:off x="3125788" y="3429000"/>
              <a:ext cx="684212" cy="1676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eaVert" wrap="none" tIns="0" bIns="0" anchor="ctr"/>
            <a:lstStyle/>
            <a:p>
              <a:pPr algn="ctr" eaLnBrk="0" hangingPunct="0"/>
              <a:r>
                <a:rPr lang="en-US" sz="1200" dirty="0">
                  <a:solidFill>
                    <a:srgbClr val="000000"/>
                  </a:solidFill>
                  <a:latin typeface="Palatino Linotype" pitchFamily="18" charset="0"/>
                </a:rPr>
                <a:t>Minority</a:t>
              </a:r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1752600" y="5105400"/>
              <a:ext cx="327818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>
              <a:off x="1752600" y="2133600"/>
              <a:ext cx="0" cy="2362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752600" y="2209800"/>
              <a:ext cx="0" cy="838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 flipV="1">
              <a:off x="4114800" y="2743200"/>
              <a:ext cx="15541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  <a:latin typeface="Palatino Linotype" pitchFamily="18" charset="0"/>
                </a:rPr>
                <a:t>Difference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572000" y="2362200"/>
              <a:ext cx="0" cy="457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419600" y="2362200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715000" y="1981200"/>
              <a:ext cx="2209800" cy="91440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00" dirty="0">
                  <a:solidFill>
                    <a:schemeClr val="bg1"/>
                  </a:solidFill>
                  <a:latin typeface="Palatino Linotype" pitchFamily="18" charset="0"/>
                </a:rPr>
                <a:t>Clinical Appropriateness</a:t>
              </a:r>
            </a:p>
            <a:p>
              <a:pPr algn="ctr" eaLnBrk="0" hangingPunct="0"/>
              <a:r>
                <a:rPr lang="en-US" sz="1300" dirty="0">
                  <a:solidFill>
                    <a:schemeClr val="bg1"/>
                  </a:solidFill>
                  <a:latin typeface="Palatino Linotype" pitchFamily="18" charset="0"/>
                </a:rPr>
                <a:t>and Need </a:t>
              </a:r>
            </a:p>
            <a:p>
              <a:pPr algn="ctr" eaLnBrk="0" hangingPunct="0"/>
              <a:r>
                <a:rPr lang="en-US" sz="1300" dirty="0">
                  <a:solidFill>
                    <a:schemeClr val="bg1"/>
                  </a:solidFill>
                  <a:latin typeface="Palatino Linotype" pitchFamily="18" charset="0"/>
                </a:rPr>
                <a:t>Patient Preferences</a:t>
              </a:r>
              <a:r>
                <a:rPr lang="en-US" sz="1400" dirty="0">
                  <a:solidFill>
                    <a:schemeClr val="bg1"/>
                  </a:solidFill>
                  <a:latin typeface="Palatino Linotype" pitchFamily="18" charset="0"/>
                </a:rPr>
                <a:t> 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15000" y="2895600"/>
              <a:ext cx="2209800" cy="91440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00">
                  <a:solidFill>
                    <a:schemeClr val="bg1"/>
                  </a:solidFill>
                  <a:latin typeface="Palatino Linotype" pitchFamily="18" charset="0"/>
                  <a:cs typeface="Times New Roman" pitchFamily="18" charset="0"/>
                </a:rPr>
                <a:t>The “Ecology” of</a:t>
              </a:r>
            </a:p>
            <a:p>
              <a:pPr algn="ctr" eaLnBrk="0" hangingPunct="0"/>
              <a:r>
                <a:rPr lang="en-US" sz="1300">
                  <a:solidFill>
                    <a:schemeClr val="bg1"/>
                  </a:solidFill>
                  <a:latin typeface="Palatino Linotype" pitchFamily="18" charset="0"/>
                  <a:cs typeface="Times New Roman" pitchFamily="18" charset="0"/>
                </a:rPr>
                <a:t>Health Care Systems and</a:t>
              </a:r>
            </a:p>
            <a:p>
              <a:pPr algn="ctr" eaLnBrk="0" hangingPunct="0"/>
              <a:r>
                <a:rPr lang="en-US" sz="1300">
                  <a:solidFill>
                    <a:schemeClr val="bg1"/>
                  </a:solidFill>
                  <a:latin typeface="Palatino Linotype" pitchFamily="18" charset="0"/>
                  <a:cs typeface="Times New Roman" pitchFamily="18" charset="0"/>
                </a:rPr>
                <a:t>Environmental Factors 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15000" y="3810000"/>
              <a:ext cx="2209800" cy="83820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300" dirty="0">
                  <a:solidFill>
                    <a:schemeClr val="bg1"/>
                  </a:solidFill>
                  <a:latin typeface="Palatino Linotype" pitchFamily="18" charset="0"/>
                </a:rPr>
                <a:t>Discrimination: Biases and</a:t>
              </a:r>
            </a:p>
            <a:p>
              <a:pPr algn="ctr" eaLnBrk="0" hangingPunct="0"/>
              <a:r>
                <a:rPr lang="en-US" sz="1300" dirty="0">
                  <a:solidFill>
                    <a:schemeClr val="bg1"/>
                  </a:solidFill>
                  <a:latin typeface="Palatino Linotype" pitchFamily="18" charset="0"/>
                </a:rPr>
                <a:t>Prejudice, Stereotyping, and</a:t>
              </a:r>
            </a:p>
            <a:p>
              <a:pPr algn="ctr" eaLnBrk="0" hangingPunct="0"/>
              <a:r>
                <a:rPr lang="en-US" sz="1300" dirty="0">
                  <a:solidFill>
                    <a:schemeClr val="bg1"/>
                  </a:solidFill>
                  <a:latin typeface="Palatino Linotype" pitchFamily="18" charset="0"/>
                </a:rPr>
                <a:t>Uncertainty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8534400" y="3810000"/>
              <a:ext cx="0" cy="838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4800600" y="1981200"/>
              <a:ext cx="914400" cy="3048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876800" y="3505200"/>
              <a:ext cx="838200" cy="11430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8305800" y="4648200"/>
              <a:ext cx="4572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auto">
            <a:xfrm rot="16210519">
              <a:off x="-535781" y="3129756"/>
              <a:ext cx="3654425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300" dirty="0">
                  <a:solidFill>
                    <a:schemeClr val="bg1"/>
                  </a:solidFill>
                  <a:latin typeface="Palatino Linotype" pitchFamily="18" charset="0"/>
                </a:rPr>
                <a:t>Quality of Health Care</a:t>
              </a:r>
              <a:endParaRPr lang="en-US" sz="1200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 flipV="1">
              <a:off x="1295400" y="1752600"/>
              <a:ext cx="0" cy="1219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1752600" y="4495800"/>
              <a:ext cx="0" cy="6096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8534400" y="2895600"/>
              <a:ext cx="0" cy="6858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8305800" y="2895600"/>
              <a:ext cx="4572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4419600" y="3429000"/>
              <a:ext cx="3048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>
              <a:off x="4572000" y="3048000"/>
              <a:ext cx="0" cy="3810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990600" y="5257800"/>
              <a:ext cx="47275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200" dirty="0">
                  <a:solidFill>
                    <a:schemeClr val="bg1"/>
                  </a:solidFill>
                  <a:latin typeface="Palatino Linotype" pitchFamily="18" charset="0"/>
                </a:rPr>
                <a:t>Populations with Equal Access to Health Care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447800" y="6248400"/>
            <a:ext cx="2582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Verdana"/>
                <a:cs typeface="Verdana"/>
              </a:rPr>
              <a:t>Gomes and McGuire, 2001</a:t>
            </a:r>
            <a:endParaRPr lang="en-US" sz="14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8497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856384" cy="10668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Arial"/>
                <a:cs typeface="Arial"/>
              </a:rPr>
              <a:t>Unequal Treatment: Major </a:t>
            </a:r>
            <a:r>
              <a:rPr lang="en-US" sz="3600" b="1" dirty="0" smtClean="0">
                <a:solidFill>
                  <a:srgbClr val="FFFFFF"/>
                </a:solidFill>
                <a:latin typeface="Arial"/>
                <a:cs typeface="Arial"/>
              </a:rPr>
              <a:t>Findings</a:t>
            </a:r>
            <a:endParaRPr lang="en-US" sz="27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4" name="Picture 6" descr="nacdd_new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427788"/>
            <a:ext cx="12954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85800" y="1676400"/>
            <a:ext cx="7696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Racial/Ethnic disparities consistently found across a wide range 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of:</a:t>
            </a:r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- Health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care settings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- Disease </a:t>
            </a: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areas</a:t>
            </a:r>
          </a:p>
          <a:p>
            <a:pPr marL="742950" lvl="1" indent="-285750">
              <a:buFontTx/>
              <a:buChar char="-"/>
            </a:pP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Clinical services</a:t>
            </a:r>
          </a:p>
          <a:p>
            <a:pPr lvl="1"/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Even when various confounders are controlled for (stage of presentation, co-morbidities, severity of disease, age, SES, insurance</a:t>
            </a:r>
            <a:r>
              <a:rPr lang="en-US" dirty="0" smtClean="0">
                <a:solidFill>
                  <a:srgbClr val="FFFFFF"/>
                </a:solidFill>
                <a:latin typeface="Verdana"/>
                <a:cs typeface="Verdana"/>
              </a:rPr>
              <a:t>)</a:t>
            </a:r>
          </a:p>
          <a:p>
            <a:endParaRPr lang="en-US" dirty="0">
              <a:solidFill>
                <a:srgbClr val="FFFFFF"/>
              </a:solidFill>
              <a:latin typeface="Verdana"/>
              <a:cs typeface="Verdana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  <a:latin typeface="Verdana"/>
                <a:cs typeface="Verdana"/>
              </a:rPr>
              <a:t>Are associated with higher mortality among minorities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53620" y="5943600"/>
            <a:ext cx="7657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Verdana"/>
                <a:cs typeface="Verdana"/>
              </a:rPr>
              <a:t>Unequal Treatment: Confronting Racial and Ethnic Disparities in Health Care, 2003</a:t>
            </a:r>
            <a:endParaRPr lang="en-US" sz="14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7040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887</Words>
  <Application>Microsoft Macintosh PowerPoint</Application>
  <PresentationFormat>On-screen Show (4:3)</PresentationFormat>
  <Paragraphs>222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1_Office Theme</vt:lpstr>
      <vt:lpstr>NACDD PRESIDENT’S CHALLENGE</vt:lpstr>
      <vt:lpstr>Health Equity: Getting to Ground Zero</vt:lpstr>
      <vt:lpstr>Why Chronic Disease Directors Need to be Involved</vt:lpstr>
      <vt:lpstr>Why Chronic Disease Directors Need to be Involved</vt:lpstr>
      <vt:lpstr>WHO Framework for Social Determinants of Health </vt:lpstr>
      <vt:lpstr>The Core Paradox…</vt:lpstr>
      <vt:lpstr>Unequal Treatment:  Confronting Racial &amp; Ethnic Disparities in Health Care </vt:lpstr>
      <vt:lpstr>Differences, Discrimination &amp; Disparities: What’s the Difference? </vt:lpstr>
      <vt:lpstr>Unequal Treatment: Major Findings</vt:lpstr>
      <vt:lpstr>Unequal Treatment: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Evidence that Biases and Stereotypes Influence Encounters</vt:lpstr>
      <vt:lpstr>The Implicit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Ussery-Hall</dc:creator>
  <cp:lastModifiedBy>NACDD</cp:lastModifiedBy>
  <cp:revision>49</cp:revision>
  <dcterms:created xsi:type="dcterms:W3CDTF">2011-10-24T13:59:05Z</dcterms:created>
  <dcterms:modified xsi:type="dcterms:W3CDTF">2016-01-25T18:16:26Z</dcterms:modified>
</cp:coreProperties>
</file>